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98"/>
  </p:handoutMasterIdLst>
  <p:sldIdLst>
    <p:sldId id="264" r:id="rId2"/>
    <p:sldId id="259" r:id="rId3"/>
    <p:sldId id="274"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26" r:id="rId18"/>
    <p:sldId id="327" r:id="rId19"/>
    <p:sldId id="328" r:id="rId20"/>
    <p:sldId id="329" r:id="rId21"/>
    <p:sldId id="330" r:id="rId22"/>
    <p:sldId id="331" r:id="rId23"/>
    <p:sldId id="332" r:id="rId24"/>
    <p:sldId id="333" r:id="rId25"/>
    <p:sldId id="334" r:id="rId26"/>
    <p:sldId id="335" r:id="rId27"/>
    <p:sldId id="359" r:id="rId28"/>
    <p:sldId id="336" r:id="rId29"/>
    <p:sldId id="337" r:id="rId30"/>
    <p:sldId id="338" r:id="rId31"/>
    <p:sldId id="339" r:id="rId32"/>
    <p:sldId id="340" r:id="rId33"/>
    <p:sldId id="341" r:id="rId34"/>
    <p:sldId id="342" r:id="rId35"/>
    <p:sldId id="343" r:id="rId36"/>
    <p:sldId id="344" r:id="rId37"/>
    <p:sldId id="345" r:id="rId38"/>
    <p:sldId id="346" r:id="rId39"/>
    <p:sldId id="347" r:id="rId40"/>
    <p:sldId id="348" r:id="rId41"/>
    <p:sldId id="349" r:id="rId42"/>
    <p:sldId id="350" r:id="rId43"/>
    <p:sldId id="351" r:id="rId44"/>
    <p:sldId id="352" r:id="rId45"/>
    <p:sldId id="353" r:id="rId46"/>
    <p:sldId id="354" r:id="rId47"/>
    <p:sldId id="355" r:id="rId48"/>
    <p:sldId id="356" r:id="rId49"/>
    <p:sldId id="357" r:id="rId50"/>
    <p:sldId id="358" r:id="rId51"/>
    <p:sldId id="275" r:id="rId52"/>
    <p:sldId id="360" r:id="rId53"/>
    <p:sldId id="361" r:id="rId54"/>
    <p:sldId id="362" r:id="rId55"/>
    <p:sldId id="363" r:id="rId56"/>
    <p:sldId id="364" r:id="rId57"/>
    <p:sldId id="365" r:id="rId58"/>
    <p:sldId id="366" r:id="rId59"/>
    <p:sldId id="367" r:id="rId60"/>
    <p:sldId id="276" r:id="rId61"/>
    <p:sldId id="369" r:id="rId62"/>
    <p:sldId id="370" r:id="rId63"/>
    <p:sldId id="371" r:id="rId64"/>
    <p:sldId id="372" r:id="rId65"/>
    <p:sldId id="368" r:id="rId66"/>
    <p:sldId id="373" r:id="rId67"/>
    <p:sldId id="374" r:id="rId68"/>
    <p:sldId id="375" r:id="rId69"/>
    <p:sldId id="311" r:id="rId70"/>
    <p:sldId id="376" r:id="rId71"/>
    <p:sldId id="377" r:id="rId72"/>
    <p:sldId id="378" r:id="rId73"/>
    <p:sldId id="379" r:id="rId74"/>
    <p:sldId id="380" r:id="rId75"/>
    <p:sldId id="381" r:id="rId76"/>
    <p:sldId id="382" r:id="rId77"/>
    <p:sldId id="383" r:id="rId78"/>
    <p:sldId id="384" r:id="rId79"/>
    <p:sldId id="385" r:id="rId80"/>
    <p:sldId id="386" r:id="rId81"/>
    <p:sldId id="387" r:id="rId82"/>
    <p:sldId id="388" r:id="rId83"/>
    <p:sldId id="389" r:id="rId84"/>
    <p:sldId id="390" r:id="rId85"/>
    <p:sldId id="391" r:id="rId86"/>
    <p:sldId id="392" r:id="rId87"/>
    <p:sldId id="393" r:id="rId88"/>
    <p:sldId id="394" r:id="rId89"/>
    <p:sldId id="395" r:id="rId90"/>
    <p:sldId id="396" r:id="rId91"/>
    <p:sldId id="397" r:id="rId92"/>
    <p:sldId id="398" r:id="rId93"/>
    <p:sldId id="399" r:id="rId94"/>
    <p:sldId id="400" r:id="rId95"/>
    <p:sldId id="401" r:id="rId96"/>
    <p:sldId id="310" r:id="rId97"/>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Arial Narrow" pitchFamily="34" charset="0"/>
        <a:ea typeface="+mn-ea"/>
        <a:cs typeface="+mn-cs"/>
      </a:defRPr>
    </a:lvl1pPr>
    <a:lvl2pPr marL="457200" algn="l" rtl="0" fontAlgn="base">
      <a:spcBef>
        <a:spcPct val="0"/>
      </a:spcBef>
      <a:spcAft>
        <a:spcPct val="0"/>
      </a:spcAft>
      <a:defRPr sz="2400" kern="1200">
        <a:solidFill>
          <a:schemeClr val="tx1"/>
        </a:solidFill>
        <a:latin typeface="Arial Narrow" pitchFamily="34" charset="0"/>
        <a:ea typeface="+mn-ea"/>
        <a:cs typeface="+mn-cs"/>
      </a:defRPr>
    </a:lvl2pPr>
    <a:lvl3pPr marL="914400" algn="l" rtl="0" fontAlgn="base">
      <a:spcBef>
        <a:spcPct val="0"/>
      </a:spcBef>
      <a:spcAft>
        <a:spcPct val="0"/>
      </a:spcAft>
      <a:defRPr sz="2400" kern="1200">
        <a:solidFill>
          <a:schemeClr val="tx1"/>
        </a:solidFill>
        <a:latin typeface="Arial Narrow" pitchFamily="34" charset="0"/>
        <a:ea typeface="+mn-ea"/>
        <a:cs typeface="+mn-cs"/>
      </a:defRPr>
    </a:lvl3pPr>
    <a:lvl4pPr marL="1371600" algn="l" rtl="0" fontAlgn="base">
      <a:spcBef>
        <a:spcPct val="0"/>
      </a:spcBef>
      <a:spcAft>
        <a:spcPct val="0"/>
      </a:spcAft>
      <a:defRPr sz="2400" kern="1200">
        <a:solidFill>
          <a:schemeClr val="tx1"/>
        </a:solidFill>
        <a:latin typeface="Arial Narrow" pitchFamily="34" charset="0"/>
        <a:ea typeface="+mn-ea"/>
        <a:cs typeface="+mn-cs"/>
      </a:defRPr>
    </a:lvl4pPr>
    <a:lvl5pPr marL="1828800" algn="l" rtl="0" fontAlgn="base">
      <a:spcBef>
        <a:spcPct val="0"/>
      </a:spcBef>
      <a:spcAft>
        <a:spcPct val="0"/>
      </a:spcAft>
      <a:defRPr sz="2400" kern="1200">
        <a:solidFill>
          <a:schemeClr val="tx1"/>
        </a:solidFill>
        <a:latin typeface="Arial Narrow" pitchFamily="34" charset="0"/>
        <a:ea typeface="+mn-ea"/>
        <a:cs typeface="+mn-cs"/>
      </a:defRPr>
    </a:lvl5pPr>
    <a:lvl6pPr marL="2286000" algn="l" defTabSz="914400" rtl="0" eaLnBrk="1" latinLnBrk="0" hangingPunct="1">
      <a:defRPr sz="2400" kern="1200">
        <a:solidFill>
          <a:schemeClr val="tx1"/>
        </a:solidFill>
        <a:latin typeface="Arial Narrow" pitchFamily="34" charset="0"/>
        <a:ea typeface="+mn-ea"/>
        <a:cs typeface="+mn-cs"/>
      </a:defRPr>
    </a:lvl6pPr>
    <a:lvl7pPr marL="2743200" algn="l" defTabSz="914400" rtl="0" eaLnBrk="1" latinLnBrk="0" hangingPunct="1">
      <a:defRPr sz="2400" kern="1200">
        <a:solidFill>
          <a:schemeClr val="tx1"/>
        </a:solidFill>
        <a:latin typeface="Arial Narrow" pitchFamily="34" charset="0"/>
        <a:ea typeface="+mn-ea"/>
        <a:cs typeface="+mn-cs"/>
      </a:defRPr>
    </a:lvl7pPr>
    <a:lvl8pPr marL="3200400" algn="l" defTabSz="914400" rtl="0" eaLnBrk="1" latinLnBrk="0" hangingPunct="1">
      <a:defRPr sz="2400" kern="1200">
        <a:solidFill>
          <a:schemeClr val="tx1"/>
        </a:solidFill>
        <a:latin typeface="Arial Narrow" pitchFamily="34" charset="0"/>
        <a:ea typeface="+mn-ea"/>
        <a:cs typeface="+mn-cs"/>
      </a:defRPr>
    </a:lvl8pPr>
    <a:lvl9pPr marL="3657600" algn="l" defTabSz="914400" rtl="0" eaLnBrk="1" latinLnBrk="0" hangingPunct="1">
      <a:defRPr sz="2400" kern="1200">
        <a:solidFill>
          <a:schemeClr val="tx1"/>
        </a:solidFill>
        <a:latin typeface="Arial Narrow"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0C83"/>
    <a:srgbClr val="9F15C5"/>
    <a:srgbClr val="500B65"/>
    <a:srgbClr val="AA17C7"/>
    <a:srgbClr val="E51FE5"/>
    <a:srgbClr val="780E78"/>
    <a:srgbClr val="BC16BC"/>
    <a:srgbClr val="29C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66"/>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GB" altLang="zh-CN"/>
          </a:p>
        </p:txBody>
      </p:sp>
      <p:sp>
        <p:nvSpPr>
          <p:cNvPr id="163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GB" altLang="zh-CN"/>
          </a:p>
        </p:txBody>
      </p:sp>
      <p:sp>
        <p:nvSpPr>
          <p:cNvPr id="163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GB" altLang="zh-CN"/>
          </a:p>
        </p:txBody>
      </p:sp>
      <p:sp>
        <p:nvSpPr>
          <p:cNvPr id="163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EA6177B7-C60A-444C-AF65-193233B87107}" type="slidenum">
              <a:rPr lang="en-GB" altLang="zh-CN"/>
              <a:pPr/>
              <a:t>‹#›</a:t>
            </a:fld>
            <a:endParaRPr lang="en-GB" altLang="zh-CN"/>
          </a:p>
        </p:txBody>
      </p:sp>
    </p:spTree>
    <p:extLst>
      <p:ext uri="{BB962C8B-B14F-4D97-AF65-F5344CB8AC3E}">
        <p14:creationId xmlns:p14="http://schemas.microsoft.com/office/powerpoint/2010/main" val="159798567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sp>
        <p:nvSpPr>
          <p:cNvPr id="13806" name="Rectangle 494"/>
          <p:cNvSpPr>
            <a:spLocks noChangeArrowheads="1"/>
          </p:cNvSpPr>
          <p:nvPr/>
        </p:nvSpPr>
        <p:spPr bwMode="auto">
          <a:xfrm>
            <a:off x="0" y="2611438"/>
            <a:ext cx="9144000" cy="576262"/>
          </a:xfrm>
          <a:prstGeom prst="rect">
            <a:avLst/>
          </a:prstGeom>
          <a:gradFill rotWithShape="1">
            <a:gsLst>
              <a:gs pos="0">
                <a:srgbClr val="BABABA"/>
              </a:gs>
              <a:gs pos="100000">
                <a:srgbClr val="BABABA">
                  <a:gamma/>
                  <a:shade val="46275"/>
                  <a:invGamma/>
                  <a:alpha val="0"/>
                </a:srgbClr>
              </a:gs>
            </a:gsLst>
            <a:lin ang="5400000" scaled="1"/>
          </a:gradFill>
          <a:ln w="9525">
            <a:noFill/>
            <a:miter lim="800000"/>
            <a:headEnd/>
            <a:tailEnd/>
          </a:ln>
          <a:effectLst/>
        </p:spPr>
        <p:txBody>
          <a:bodyPr wrap="none" anchor="ctr"/>
          <a:lstStyle/>
          <a:p>
            <a:endParaRPr lang="zh-CN" altLang="en-US"/>
          </a:p>
        </p:txBody>
      </p:sp>
      <p:sp>
        <p:nvSpPr>
          <p:cNvPr id="13558" name="Rectangle 246"/>
          <p:cNvSpPr>
            <a:spLocks noChangeArrowheads="1"/>
          </p:cNvSpPr>
          <p:nvPr/>
        </p:nvSpPr>
        <p:spPr bwMode="auto">
          <a:xfrm rot="10800000">
            <a:off x="0" y="0"/>
            <a:ext cx="9144000" cy="2636838"/>
          </a:xfrm>
          <a:prstGeom prst="rect">
            <a:avLst/>
          </a:prstGeom>
          <a:gradFill rotWithShape="1">
            <a:gsLst>
              <a:gs pos="0">
                <a:srgbClr val="BEBEBE">
                  <a:gamma/>
                  <a:shade val="66275"/>
                  <a:invGamma/>
                  <a:alpha val="0"/>
                </a:srgbClr>
              </a:gs>
              <a:gs pos="100000">
                <a:srgbClr val="BEBEBE">
                  <a:alpha val="80000"/>
                </a:srgbClr>
              </a:gs>
            </a:gsLst>
            <a:lin ang="5400000" scaled="1"/>
          </a:gradFill>
          <a:ln w="9525" algn="ctr">
            <a:noFill/>
            <a:miter lim="800000"/>
            <a:headEnd/>
            <a:tailEnd/>
          </a:ln>
          <a:effectLst/>
        </p:spPr>
        <p:txBody>
          <a:bodyPr wrap="none" anchor="ctr"/>
          <a:lstStyle/>
          <a:p>
            <a:endParaRPr lang="zh-CN" altLang="en-US"/>
          </a:p>
        </p:txBody>
      </p:sp>
      <p:sp>
        <p:nvSpPr>
          <p:cNvPr id="13317" name="Rectangle 5"/>
          <p:cNvSpPr>
            <a:spLocks noGrp="1" noChangeArrowheads="1"/>
          </p:cNvSpPr>
          <p:nvPr>
            <p:ph type="dt" sz="half" idx="2"/>
          </p:nvPr>
        </p:nvSpPr>
        <p:spPr/>
        <p:txBody>
          <a:bodyPr/>
          <a:lstStyle>
            <a:lvl1pPr>
              <a:defRPr/>
            </a:lvl1pPr>
          </a:lstStyle>
          <a:p>
            <a:endParaRPr lang="en-GB" altLang="zh-CN"/>
          </a:p>
        </p:txBody>
      </p:sp>
      <p:sp>
        <p:nvSpPr>
          <p:cNvPr id="13318" name="Rectangle 6"/>
          <p:cNvSpPr>
            <a:spLocks noGrp="1" noChangeArrowheads="1"/>
          </p:cNvSpPr>
          <p:nvPr>
            <p:ph type="ftr" sz="quarter" idx="3"/>
          </p:nvPr>
        </p:nvSpPr>
        <p:spPr/>
        <p:txBody>
          <a:bodyPr/>
          <a:lstStyle>
            <a:lvl1pPr>
              <a:defRPr/>
            </a:lvl1pPr>
          </a:lstStyle>
          <a:p>
            <a:endParaRPr lang="en-GB" altLang="zh-CN"/>
          </a:p>
        </p:txBody>
      </p:sp>
      <p:sp>
        <p:nvSpPr>
          <p:cNvPr id="13319" name="Rectangle 7"/>
          <p:cNvSpPr>
            <a:spLocks noGrp="1" noChangeArrowheads="1"/>
          </p:cNvSpPr>
          <p:nvPr>
            <p:ph type="sldNum" sz="quarter" idx="4"/>
          </p:nvPr>
        </p:nvSpPr>
        <p:spPr/>
        <p:txBody>
          <a:bodyPr/>
          <a:lstStyle>
            <a:lvl1pPr>
              <a:defRPr/>
            </a:lvl1pPr>
          </a:lstStyle>
          <a:p>
            <a:fld id="{FDD94E50-A026-40B7-99C5-D826E8AC3D1A}" type="slidenum">
              <a:rPr lang="en-GB" altLang="zh-CN"/>
              <a:pPr/>
              <a:t>‹#›</a:t>
            </a:fld>
            <a:endParaRPr lang="en-GB" altLang="zh-CN"/>
          </a:p>
        </p:txBody>
      </p:sp>
      <p:grpSp>
        <p:nvGrpSpPr>
          <p:cNvPr id="14298" name="Group 986"/>
          <p:cNvGrpSpPr>
            <a:grpSpLocks/>
          </p:cNvGrpSpPr>
          <p:nvPr/>
        </p:nvGrpSpPr>
        <p:grpSpPr bwMode="auto">
          <a:xfrm flipH="1">
            <a:off x="-817563" y="1363663"/>
            <a:ext cx="10358438" cy="2425700"/>
            <a:chOff x="-397" y="618"/>
            <a:chExt cx="6525" cy="1528"/>
          </a:xfrm>
        </p:grpSpPr>
        <p:grpSp>
          <p:nvGrpSpPr>
            <p:cNvPr id="14154" name="Group 842"/>
            <p:cNvGrpSpPr>
              <a:grpSpLocks/>
            </p:cNvGrpSpPr>
            <p:nvPr userDrawn="1"/>
          </p:nvGrpSpPr>
          <p:grpSpPr bwMode="auto">
            <a:xfrm rot="17024435" flipH="1">
              <a:off x="2237" y="-2005"/>
              <a:ext cx="1216" cy="6462"/>
              <a:chOff x="2336" y="-8"/>
              <a:chExt cx="1252" cy="4337"/>
            </a:xfrm>
          </p:grpSpPr>
          <p:sp>
            <p:nvSpPr>
              <p:cNvPr id="14155" name="Freeform 843"/>
              <p:cNvSpPr>
                <a:spLocks/>
              </p:cNvSpPr>
              <p:nvPr userDrawn="1"/>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D913"/>
                </a:solidFill>
                <a:prstDash val="solid"/>
                <a:miter lim="800000"/>
                <a:headEnd/>
                <a:tailEnd/>
              </a:ln>
            </p:spPr>
            <p:txBody>
              <a:bodyPr/>
              <a:lstStyle/>
              <a:p>
                <a:endParaRPr lang="zh-CN" altLang="en-US"/>
              </a:p>
            </p:txBody>
          </p:sp>
          <p:sp>
            <p:nvSpPr>
              <p:cNvPr id="14156" name="Freeform 844"/>
              <p:cNvSpPr>
                <a:spLocks/>
              </p:cNvSpPr>
              <p:nvPr userDrawn="1"/>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ACE1A"/>
                </a:solidFill>
                <a:prstDash val="solid"/>
                <a:miter lim="800000"/>
                <a:headEnd/>
                <a:tailEnd/>
              </a:ln>
            </p:spPr>
            <p:txBody>
              <a:bodyPr/>
              <a:lstStyle/>
              <a:p>
                <a:endParaRPr lang="zh-CN" altLang="en-US"/>
              </a:p>
            </p:txBody>
          </p:sp>
          <p:sp>
            <p:nvSpPr>
              <p:cNvPr id="14157" name="Freeform 845"/>
              <p:cNvSpPr>
                <a:spLocks/>
              </p:cNvSpPr>
              <p:nvPr userDrawn="1"/>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7C41E"/>
                </a:solidFill>
                <a:prstDash val="solid"/>
                <a:miter lim="800000"/>
                <a:headEnd/>
                <a:tailEnd/>
              </a:ln>
            </p:spPr>
            <p:txBody>
              <a:bodyPr/>
              <a:lstStyle/>
              <a:p>
                <a:endParaRPr lang="zh-CN" altLang="en-US"/>
              </a:p>
            </p:txBody>
          </p:sp>
          <p:sp>
            <p:nvSpPr>
              <p:cNvPr id="14158" name="Freeform 846"/>
              <p:cNvSpPr>
                <a:spLocks/>
              </p:cNvSpPr>
              <p:nvPr userDrawn="1"/>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E3BA21"/>
                </a:solidFill>
                <a:prstDash val="solid"/>
                <a:miter lim="800000"/>
                <a:headEnd/>
                <a:tailEnd/>
              </a:ln>
            </p:spPr>
            <p:txBody>
              <a:bodyPr/>
              <a:lstStyle/>
              <a:p>
                <a:endParaRPr lang="zh-CN" altLang="en-US"/>
              </a:p>
            </p:txBody>
          </p:sp>
          <p:sp>
            <p:nvSpPr>
              <p:cNvPr id="14159" name="Freeform 847"/>
              <p:cNvSpPr>
                <a:spLocks/>
              </p:cNvSpPr>
              <p:nvPr userDrawn="1"/>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FAF24"/>
                </a:solidFill>
                <a:prstDash val="solid"/>
                <a:miter lim="800000"/>
                <a:headEnd/>
                <a:tailEnd/>
              </a:ln>
            </p:spPr>
            <p:txBody>
              <a:bodyPr/>
              <a:lstStyle/>
              <a:p>
                <a:endParaRPr lang="zh-CN" altLang="en-US"/>
              </a:p>
            </p:txBody>
          </p:sp>
          <p:sp>
            <p:nvSpPr>
              <p:cNvPr id="14160" name="Freeform 848"/>
              <p:cNvSpPr>
                <a:spLocks/>
              </p:cNvSpPr>
              <p:nvPr userDrawn="1"/>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CA525"/>
                </a:solidFill>
                <a:prstDash val="solid"/>
                <a:miter lim="800000"/>
                <a:headEnd/>
                <a:tailEnd/>
              </a:ln>
            </p:spPr>
            <p:txBody>
              <a:bodyPr/>
              <a:lstStyle/>
              <a:p>
                <a:endParaRPr lang="zh-CN" altLang="en-US"/>
              </a:p>
            </p:txBody>
          </p:sp>
          <p:sp>
            <p:nvSpPr>
              <p:cNvPr id="14161" name="Freeform 849"/>
              <p:cNvSpPr>
                <a:spLocks/>
              </p:cNvSpPr>
              <p:nvPr userDrawn="1"/>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99A26"/>
                </a:solidFill>
                <a:prstDash val="solid"/>
                <a:miter lim="800000"/>
                <a:headEnd/>
                <a:tailEnd/>
              </a:ln>
            </p:spPr>
            <p:txBody>
              <a:bodyPr/>
              <a:lstStyle/>
              <a:p>
                <a:endParaRPr lang="zh-CN" altLang="en-US"/>
              </a:p>
            </p:txBody>
          </p:sp>
          <p:sp>
            <p:nvSpPr>
              <p:cNvPr id="14162" name="Freeform 850"/>
              <p:cNvSpPr>
                <a:spLocks/>
              </p:cNvSpPr>
              <p:nvPr userDrawn="1"/>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D59127"/>
                </a:solidFill>
                <a:prstDash val="solid"/>
                <a:miter lim="800000"/>
                <a:headEnd/>
                <a:tailEnd/>
              </a:ln>
            </p:spPr>
            <p:txBody>
              <a:bodyPr/>
              <a:lstStyle/>
              <a:p>
                <a:endParaRPr lang="zh-CN" altLang="en-US"/>
              </a:p>
            </p:txBody>
          </p:sp>
          <p:sp>
            <p:nvSpPr>
              <p:cNvPr id="14163" name="Freeform 851"/>
              <p:cNvSpPr>
                <a:spLocks/>
              </p:cNvSpPr>
              <p:nvPr userDrawn="1"/>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D38828"/>
                </a:solidFill>
                <a:prstDash val="solid"/>
                <a:miter lim="800000"/>
                <a:headEnd/>
                <a:tailEnd/>
              </a:ln>
            </p:spPr>
            <p:txBody>
              <a:bodyPr/>
              <a:lstStyle/>
              <a:p>
                <a:endParaRPr lang="zh-CN" altLang="en-US"/>
              </a:p>
            </p:txBody>
          </p:sp>
          <p:sp>
            <p:nvSpPr>
              <p:cNvPr id="14164" name="Freeform 852"/>
              <p:cNvSpPr>
                <a:spLocks/>
              </p:cNvSpPr>
              <p:nvPr userDrawn="1"/>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D07E29"/>
                </a:solidFill>
                <a:prstDash val="solid"/>
                <a:miter lim="800000"/>
                <a:headEnd/>
                <a:tailEnd/>
              </a:ln>
            </p:spPr>
            <p:txBody>
              <a:bodyPr/>
              <a:lstStyle/>
              <a:p>
                <a:endParaRPr lang="zh-CN" altLang="en-US"/>
              </a:p>
            </p:txBody>
          </p:sp>
        </p:grpSp>
        <p:grpSp>
          <p:nvGrpSpPr>
            <p:cNvPr id="14198" name="Group 886"/>
            <p:cNvGrpSpPr>
              <a:grpSpLocks/>
            </p:cNvGrpSpPr>
            <p:nvPr userDrawn="1"/>
          </p:nvGrpSpPr>
          <p:grpSpPr bwMode="auto">
            <a:xfrm rot="17355699" flipH="1">
              <a:off x="2258" y="-1725"/>
              <a:ext cx="1216" cy="6525"/>
              <a:chOff x="2336" y="-8"/>
              <a:chExt cx="1252" cy="4337"/>
            </a:xfrm>
          </p:grpSpPr>
          <p:sp>
            <p:nvSpPr>
              <p:cNvPr id="14199" name="Freeform 887"/>
              <p:cNvSpPr>
                <a:spLocks/>
              </p:cNvSpPr>
              <p:nvPr userDrawn="1"/>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18A5D8"/>
                </a:solidFill>
                <a:prstDash val="solid"/>
                <a:miter lim="800000"/>
                <a:headEnd/>
                <a:tailEnd/>
              </a:ln>
            </p:spPr>
            <p:txBody>
              <a:bodyPr/>
              <a:lstStyle/>
              <a:p>
                <a:endParaRPr lang="zh-CN" altLang="en-US"/>
              </a:p>
            </p:txBody>
          </p:sp>
          <p:sp>
            <p:nvSpPr>
              <p:cNvPr id="14200" name="Freeform 888"/>
              <p:cNvSpPr>
                <a:spLocks/>
              </p:cNvSpPr>
              <p:nvPr userDrawn="1"/>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199DCC"/>
                </a:solidFill>
                <a:prstDash val="solid"/>
                <a:miter lim="800000"/>
                <a:headEnd/>
                <a:tailEnd/>
              </a:ln>
            </p:spPr>
            <p:txBody>
              <a:bodyPr/>
              <a:lstStyle/>
              <a:p>
                <a:endParaRPr lang="zh-CN" altLang="en-US"/>
              </a:p>
            </p:txBody>
          </p:sp>
          <p:sp>
            <p:nvSpPr>
              <p:cNvPr id="14201" name="Freeform 889"/>
              <p:cNvSpPr>
                <a:spLocks/>
              </p:cNvSpPr>
              <p:nvPr userDrawn="1"/>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1A96C3"/>
                </a:solidFill>
                <a:prstDash val="solid"/>
                <a:miter lim="800000"/>
                <a:headEnd/>
                <a:tailEnd/>
              </a:ln>
            </p:spPr>
            <p:txBody>
              <a:bodyPr/>
              <a:lstStyle/>
              <a:p>
                <a:endParaRPr lang="zh-CN" altLang="en-US"/>
              </a:p>
            </p:txBody>
          </p:sp>
          <p:sp>
            <p:nvSpPr>
              <p:cNvPr id="14202" name="Freeform 890"/>
              <p:cNvSpPr>
                <a:spLocks/>
              </p:cNvSpPr>
              <p:nvPr userDrawn="1"/>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1A8FBA"/>
                </a:solidFill>
                <a:prstDash val="solid"/>
                <a:miter lim="800000"/>
                <a:headEnd/>
                <a:tailEnd/>
              </a:ln>
            </p:spPr>
            <p:txBody>
              <a:bodyPr/>
              <a:lstStyle/>
              <a:p>
                <a:endParaRPr lang="zh-CN" altLang="en-US"/>
              </a:p>
            </p:txBody>
          </p:sp>
          <p:sp>
            <p:nvSpPr>
              <p:cNvPr id="14203" name="Freeform 891"/>
              <p:cNvSpPr>
                <a:spLocks/>
              </p:cNvSpPr>
              <p:nvPr userDrawn="1"/>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1888B2"/>
                </a:solidFill>
                <a:prstDash val="solid"/>
                <a:miter lim="800000"/>
                <a:headEnd/>
                <a:tailEnd/>
              </a:ln>
            </p:spPr>
            <p:txBody>
              <a:bodyPr/>
              <a:lstStyle/>
              <a:p>
                <a:endParaRPr lang="zh-CN" altLang="en-US"/>
              </a:p>
            </p:txBody>
          </p:sp>
          <p:sp>
            <p:nvSpPr>
              <p:cNvPr id="14204" name="Freeform 892"/>
              <p:cNvSpPr>
                <a:spLocks/>
              </p:cNvSpPr>
              <p:nvPr userDrawn="1"/>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1A82AA"/>
                </a:solidFill>
                <a:prstDash val="solid"/>
                <a:miter lim="800000"/>
                <a:headEnd/>
                <a:tailEnd/>
              </a:ln>
            </p:spPr>
            <p:txBody>
              <a:bodyPr/>
              <a:lstStyle/>
              <a:p>
                <a:endParaRPr lang="zh-CN" altLang="en-US"/>
              </a:p>
            </p:txBody>
          </p:sp>
          <p:sp>
            <p:nvSpPr>
              <p:cNvPr id="14205" name="Freeform 893"/>
              <p:cNvSpPr>
                <a:spLocks/>
              </p:cNvSpPr>
              <p:nvPr userDrawn="1"/>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187CA2"/>
                </a:solidFill>
                <a:prstDash val="solid"/>
                <a:miter lim="800000"/>
                <a:headEnd/>
                <a:tailEnd/>
              </a:ln>
            </p:spPr>
            <p:txBody>
              <a:bodyPr/>
              <a:lstStyle/>
              <a:p>
                <a:endParaRPr lang="zh-CN" altLang="en-US"/>
              </a:p>
            </p:txBody>
          </p:sp>
          <p:sp>
            <p:nvSpPr>
              <p:cNvPr id="14206" name="Freeform 894"/>
              <p:cNvSpPr>
                <a:spLocks/>
              </p:cNvSpPr>
              <p:nvPr userDrawn="1"/>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15769B"/>
                </a:solidFill>
                <a:prstDash val="solid"/>
                <a:miter lim="800000"/>
                <a:headEnd/>
                <a:tailEnd/>
              </a:ln>
            </p:spPr>
            <p:txBody>
              <a:bodyPr/>
              <a:lstStyle/>
              <a:p>
                <a:endParaRPr lang="zh-CN" altLang="en-US"/>
              </a:p>
            </p:txBody>
          </p:sp>
          <p:sp>
            <p:nvSpPr>
              <p:cNvPr id="14207" name="Freeform 895"/>
              <p:cNvSpPr>
                <a:spLocks/>
              </p:cNvSpPr>
              <p:nvPr userDrawn="1"/>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157194"/>
                </a:solidFill>
                <a:prstDash val="solid"/>
                <a:miter lim="800000"/>
                <a:headEnd/>
                <a:tailEnd/>
              </a:ln>
            </p:spPr>
            <p:txBody>
              <a:bodyPr/>
              <a:lstStyle/>
              <a:p>
                <a:endParaRPr lang="zh-CN" altLang="en-US"/>
              </a:p>
            </p:txBody>
          </p:sp>
          <p:sp>
            <p:nvSpPr>
              <p:cNvPr id="14208" name="Freeform 896"/>
              <p:cNvSpPr>
                <a:spLocks/>
              </p:cNvSpPr>
              <p:nvPr userDrawn="1"/>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136B8D"/>
                </a:solidFill>
                <a:prstDash val="solid"/>
                <a:miter lim="800000"/>
                <a:headEnd/>
                <a:tailEnd/>
              </a:ln>
            </p:spPr>
            <p:txBody>
              <a:bodyPr/>
              <a:lstStyle/>
              <a:p>
                <a:endParaRPr lang="zh-CN" altLang="en-US"/>
              </a:p>
            </p:txBody>
          </p:sp>
        </p:grpSp>
      </p:grpSp>
      <p:grpSp>
        <p:nvGrpSpPr>
          <p:cNvPr id="13557" name="Group 245"/>
          <p:cNvGrpSpPr>
            <a:grpSpLocks/>
          </p:cNvGrpSpPr>
          <p:nvPr/>
        </p:nvGrpSpPr>
        <p:grpSpPr bwMode="auto">
          <a:xfrm>
            <a:off x="5003800" y="3141663"/>
            <a:ext cx="4319588" cy="1439862"/>
            <a:chOff x="2696" y="1315"/>
            <a:chExt cx="2472" cy="824"/>
          </a:xfrm>
        </p:grpSpPr>
        <p:sp>
          <p:nvSpPr>
            <p:cNvPr id="13343" name="Oval 31"/>
            <p:cNvSpPr>
              <a:spLocks noChangeArrowheads="1"/>
            </p:cNvSpPr>
            <p:nvPr userDrawn="1"/>
          </p:nvSpPr>
          <p:spPr bwMode="auto">
            <a:xfrm>
              <a:off x="2696" y="1315"/>
              <a:ext cx="2472" cy="824"/>
            </a:xfrm>
            <a:prstGeom prst="ellipse">
              <a:avLst/>
            </a:prstGeom>
            <a:gradFill rotWithShape="1">
              <a:gsLst>
                <a:gs pos="0">
                  <a:srgbClr val="338EB7">
                    <a:alpha val="61000"/>
                  </a:srgbClr>
                </a:gs>
                <a:gs pos="100000">
                  <a:srgbClr val="338EB7">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sp>
          <p:nvSpPr>
            <p:cNvPr id="13344" name="Oval 32"/>
            <p:cNvSpPr>
              <a:spLocks noChangeArrowheads="1"/>
            </p:cNvSpPr>
            <p:nvPr userDrawn="1"/>
          </p:nvSpPr>
          <p:spPr bwMode="auto">
            <a:xfrm>
              <a:off x="3334" y="1520"/>
              <a:ext cx="1249" cy="451"/>
            </a:xfrm>
            <a:prstGeom prst="ellipse">
              <a:avLst/>
            </a:prstGeom>
            <a:gradFill rotWithShape="1">
              <a:gsLst>
                <a:gs pos="0">
                  <a:srgbClr val="35C8EB">
                    <a:alpha val="92999"/>
                  </a:srgbClr>
                </a:gs>
                <a:gs pos="100000">
                  <a:srgbClr val="35C8EB">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grpSp>
        <p:nvGrpSpPr>
          <p:cNvPr id="13902" name="Group 590"/>
          <p:cNvGrpSpPr>
            <a:grpSpLocks/>
          </p:cNvGrpSpPr>
          <p:nvPr/>
        </p:nvGrpSpPr>
        <p:grpSpPr bwMode="auto">
          <a:xfrm>
            <a:off x="5497513" y="1196975"/>
            <a:ext cx="2852737" cy="2854325"/>
            <a:chOff x="3279" y="1193"/>
            <a:chExt cx="2187" cy="2187"/>
          </a:xfrm>
        </p:grpSpPr>
        <p:sp>
          <p:nvSpPr>
            <p:cNvPr id="13346" name="Oval 34"/>
            <p:cNvSpPr>
              <a:spLocks noChangeArrowheads="1"/>
            </p:cNvSpPr>
            <p:nvPr userDrawn="1"/>
          </p:nvSpPr>
          <p:spPr bwMode="auto">
            <a:xfrm>
              <a:off x="3279" y="1193"/>
              <a:ext cx="2187" cy="2187"/>
            </a:xfrm>
            <a:prstGeom prst="ellipse">
              <a:avLst/>
            </a:prstGeom>
            <a:gradFill rotWithShape="1">
              <a:gsLst>
                <a:gs pos="0">
                  <a:srgbClr val="30BCD8">
                    <a:gamma/>
                    <a:shade val="66275"/>
                    <a:invGamma/>
                  </a:srgbClr>
                </a:gs>
                <a:gs pos="100000">
                  <a:srgbClr val="30BCD8"/>
                </a:gs>
              </a:gsLst>
              <a:lin ang="5400000" scaled="1"/>
            </a:gradFill>
            <a:ln w="9525">
              <a:noFill/>
              <a:round/>
              <a:headEnd/>
              <a:tailEnd/>
            </a:ln>
            <a:effectLst/>
          </p:spPr>
          <p:txBody>
            <a:bodyPr wrap="none" anchor="ctr"/>
            <a:lstStyle/>
            <a:p>
              <a:endParaRPr lang="zh-CN" altLang="en-US"/>
            </a:p>
          </p:txBody>
        </p:sp>
        <p:grpSp>
          <p:nvGrpSpPr>
            <p:cNvPr id="13554" name="Group 242"/>
            <p:cNvGrpSpPr>
              <a:grpSpLocks/>
            </p:cNvGrpSpPr>
            <p:nvPr userDrawn="1"/>
          </p:nvGrpSpPr>
          <p:grpSpPr bwMode="auto">
            <a:xfrm>
              <a:off x="3280" y="1198"/>
              <a:ext cx="2177" cy="2132"/>
              <a:chOff x="3062" y="168"/>
              <a:chExt cx="1625" cy="1592"/>
            </a:xfrm>
          </p:grpSpPr>
          <p:sp>
            <p:nvSpPr>
              <p:cNvPr id="13354" name="Freeform 42"/>
              <p:cNvSpPr>
                <a:spLocks/>
              </p:cNvSpPr>
              <p:nvPr userDrawn="1"/>
            </p:nvSpPr>
            <p:spPr bwMode="auto">
              <a:xfrm>
                <a:off x="3732" y="176"/>
                <a:ext cx="5" cy="1"/>
              </a:xfrm>
              <a:custGeom>
                <a:avLst/>
                <a:gdLst/>
                <a:ahLst/>
                <a:cxnLst>
                  <a:cxn ang="0">
                    <a:pos x="18" y="0"/>
                  </a:cxn>
                  <a:cxn ang="0">
                    <a:pos x="18" y="0"/>
                  </a:cxn>
                  <a:cxn ang="0">
                    <a:pos x="10" y="4"/>
                  </a:cxn>
                  <a:cxn ang="0">
                    <a:pos x="0" y="4"/>
                  </a:cxn>
                  <a:cxn ang="0">
                    <a:pos x="0" y="4"/>
                  </a:cxn>
                  <a:cxn ang="0">
                    <a:pos x="8" y="2"/>
                  </a:cxn>
                  <a:cxn ang="0">
                    <a:pos x="18" y="0"/>
                  </a:cxn>
                  <a:cxn ang="0">
                    <a:pos x="18" y="0"/>
                  </a:cxn>
                </a:cxnLst>
                <a:rect l="0" t="0" r="r" b="b"/>
                <a:pathLst>
                  <a:path w="18" h="4">
                    <a:moveTo>
                      <a:pt x="18" y="0"/>
                    </a:moveTo>
                    <a:lnTo>
                      <a:pt x="18" y="0"/>
                    </a:lnTo>
                    <a:lnTo>
                      <a:pt x="10" y="4"/>
                    </a:lnTo>
                    <a:lnTo>
                      <a:pt x="0" y="4"/>
                    </a:lnTo>
                    <a:lnTo>
                      <a:pt x="0" y="4"/>
                    </a:lnTo>
                    <a:lnTo>
                      <a:pt x="8"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55" name="Freeform 43"/>
              <p:cNvSpPr>
                <a:spLocks/>
              </p:cNvSpPr>
              <p:nvPr userDrawn="1"/>
            </p:nvSpPr>
            <p:spPr bwMode="auto">
              <a:xfrm>
                <a:off x="3991" y="186"/>
                <a:ext cx="8" cy="2"/>
              </a:xfrm>
              <a:custGeom>
                <a:avLst/>
                <a:gdLst/>
                <a:ahLst/>
                <a:cxnLst>
                  <a:cxn ang="0">
                    <a:pos x="0" y="0"/>
                  </a:cxn>
                  <a:cxn ang="0">
                    <a:pos x="0" y="0"/>
                  </a:cxn>
                  <a:cxn ang="0">
                    <a:pos x="8" y="0"/>
                  </a:cxn>
                  <a:cxn ang="0">
                    <a:pos x="16" y="0"/>
                  </a:cxn>
                  <a:cxn ang="0">
                    <a:pos x="24" y="2"/>
                  </a:cxn>
                  <a:cxn ang="0">
                    <a:pos x="32" y="2"/>
                  </a:cxn>
                  <a:cxn ang="0">
                    <a:pos x="32" y="2"/>
                  </a:cxn>
                  <a:cxn ang="0">
                    <a:pos x="30" y="6"/>
                  </a:cxn>
                  <a:cxn ang="0">
                    <a:pos x="26" y="8"/>
                  </a:cxn>
                  <a:cxn ang="0">
                    <a:pos x="16" y="8"/>
                  </a:cxn>
                  <a:cxn ang="0">
                    <a:pos x="6" y="6"/>
                  </a:cxn>
                  <a:cxn ang="0">
                    <a:pos x="2" y="4"/>
                  </a:cxn>
                  <a:cxn ang="0">
                    <a:pos x="0" y="0"/>
                  </a:cxn>
                  <a:cxn ang="0">
                    <a:pos x="0" y="0"/>
                  </a:cxn>
                </a:cxnLst>
                <a:rect l="0" t="0" r="r" b="b"/>
                <a:pathLst>
                  <a:path w="32" h="8">
                    <a:moveTo>
                      <a:pt x="0" y="0"/>
                    </a:moveTo>
                    <a:lnTo>
                      <a:pt x="0" y="0"/>
                    </a:lnTo>
                    <a:lnTo>
                      <a:pt x="8" y="0"/>
                    </a:lnTo>
                    <a:lnTo>
                      <a:pt x="16" y="0"/>
                    </a:lnTo>
                    <a:lnTo>
                      <a:pt x="24" y="2"/>
                    </a:lnTo>
                    <a:lnTo>
                      <a:pt x="32" y="2"/>
                    </a:lnTo>
                    <a:lnTo>
                      <a:pt x="32" y="2"/>
                    </a:lnTo>
                    <a:lnTo>
                      <a:pt x="30" y="6"/>
                    </a:lnTo>
                    <a:lnTo>
                      <a:pt x="26" y="8"/>
                    </a:lnTo>
                    <a:lnTo>
                      <a:pt x="16" y="8"/>
                    </a:lnTo>
                    <a:lnTo>
                      <a:pt x="6" y="6"/>
                    </a:lnTo>
                    <a:lnTo>
                      <a:pt x="2"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56" name="Freeform 44"/>
              <p:cNvSpPr>
                <a:spLocks/>
              </p:cNvSpPr>
              <p:nvPr userDrawn="1"/>
            </p:nvSpPr>
            <p:spPr bwMode="auto">
              <a:xfrm>
                <a:off x="4021" y="212"/>
                <a:ext cx="6" cy="3"/>
              </a:xfrm>
              <a:custGeom>
                <a:avLst/>
                <a:gdLst/>
                <a:ahLst/>
                <a:cxnLst>
                  <a:cxn ang="0">
                    <a:pos x="22" y="0"/>
                  </a:cxn>
                  <a:cxn ang="0">
                    <a:pos x="22" y="0"/>
                  </a:cxn>
                  <a:cxn ang="0">
                    <a:pos x="20" y="6"/>
                  </a:cxn>
                  <a:cxn ang="0">
                    <a:pos x="14" y="10"/>
                  </a:cxn>
                  <a:cxn ang="0">
                    <a:pos x="8" y="12"/>
                  </a:cxn>
                  <a:cxn ang="0">
                    <a:pos x="0" y="12"/>
                  </a:cxn>
                  <a:cxn ang="0">
                    <a:pos x="0" y="12"/>
                  </a:cxn>
                  <a:cxn ang="0">
                    <a:pos x="0" y="10"/>
                  </a:cxn>
                  <a:cxn ang="0">
                    <a:pos x="4" y="10"/>
                  </a:cxn>
                  <a:cxn ang="0">
                    <a:pos x="4" y="10"/>
                  </a:cxn>
                  <a:cxn ang="0">
                    <a:pos x="0" y="6"/>
                  </a:cxn>
                  <a:cxn ang="0">
                    <a:pos x="0" y="0"/>
                  </a:cxn>
                  <a:cxn ang="0">
                    <a:pos x="0" y="0"/>
                  </a:cxn>
                  <a:cxn ang="0">
                    <a:pos x="10" y="0"/>
                  </a:cxn>
                  <a:cxn ang="0">
                    <a:pos x="22" y="0"/>
                  </a:cxn>
                  <a:cxn ang="0">
                    <a:pos x="22" y="0"/>
                  </a:cxn>
                </a:cxnLst>
                <a:rect l="0" t="0" r="r" b="b"/>
                <a:pathLst>
                  <a:path w="22" h="12">
                    <a:moveTo>
                      <a:pt x="22" y="0"/>
                    </a:moveTo>
                    <a:lnTo>
                      <a:pt x="22" y="0"/>
                    </a:lnTo>
                    <a:lnTo>
                      <a:pt x="20" y="6"/>
                    </a:lnTo>
                    <a:lnTo>
                      <a:pt x="14" y="10"/>
                    </a:lnTo>
                    <a:lnTo>
                      <a:pt x="8" y="12"/>
                    </a:lnTo>
                    <a:lnTo>
                      <a:pt x="0" y="12"/>
                    </a:lnTo>
                    <a:lnTo>
                      <a:pt x="0" y="12"/>
                    </a:lnTo>
                    <a:lnTo>
                      <a:pt x="0" y="10"/>
                    </a:lnTo>
                    <a:lnTo>
                      <a:pt x="4" y="10"/>
                    </a:lnTo>
                    <a:lnTo>
                      <a:pt x="4" y="10"/>
                    </a:lnTo>
                    <a:lnTo>
                      <a:pt x="0" y="6"/>
                    </a:lnTo>
                    <a:lnTo>
                      <a:pt x="0" y="0"/>
                    </a:lnTo>
                    <a:lnTo>
                      <a:pt x="0" y="0"/>
                    </a:lnTo>
                    <a:lnTo>
                      <a:pt x="10" y="0"/>
                    </a:lnTo>
                    <a:lnTo>
                      <a:pt x="22" y="0"/>
                    </a:lnTo>
                    <a:lnTo>
                      <a:pt x="2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57" name="Freeform 45"/>
              <p:cNvSpPr>
                <a:spLocks/>
              </p:cNvSpPr>
              <p:nvPr userDrawn="1"/>
            </p:nvSpPr>
            <p:spPr bwMode="auto">
              <a:xfrm>
                <a:off x="4020" y="215"/>
                <a:ext cx="16" cy="6"/>
              </a:xfrm>
              <a:custGeom>
                <a:avLst/>
                <a:gdLst/>
                <a:ahLst/>
                <a:cxnLst>
                  <a:cxn ang="0">
                    <a:pos x="62" y="10"/>
                  </a:cxn>
                  <a:cxn ang="0">
                    <a:pos x="62" y="10"/>
                  </a:cxn>
                  <a:cxn ang="0">
                    <a:pos x="56" y="14"/>
                  </a:cxn>
                  <a:cxn ang="0">
                    <a:pos x="50" y="16"/>
                  </a:cxn>
                  <a:cxn ang="0">
                    <a:pos x="34" y="18"/>
                  </a:cxn>
                  <a:cxn ang="0">
                    <a:pos x="0" y="20"/>
                  </a:cxn>
                  <a:cxn ang="0">
                    <a:pos x="0" y="20"/>
                  </a:cxn>
                  <a:cxn ang="0">
                    <a:pos x="4" y="16"/>
                  </a:cxn>
                  <a:cxn ang="0">
                    <a:pos x="10" y="14"/>
                  </a:cxn>
                  <a:cxn ang="0">
                    <a:pos x="10" y="14"/>
                  </a:cxn>
                  <a:cxn ang="0">
                    <a:pos x="8" y="12"/>
                  </a:cxn>
                  <a:cxn ang="0">
                    <a:pos x="6" y="12"/>
                  </a:cxn>
                  <a:cxn ang="0">
                    <a:pos x="0" y="14"/>
                  </a:cxn>
                  <a:cxn ang="0">
                    <a:pos x="0" y="14"/>
                  </a:cxn>
                  <a:cxn ang="0">
                    <a:pos x="6" y="2"/>
                  </a:cxn>
                  <a:cxn ang="0">
                    <a:pos x="6" y="2"/>
                  </a:cxn>
                  <a:cxn ang="0">
                    <a:pos x="22" y="0"/>
                  </a:cxn>
                  <a:cxn ang="0">
                    <a:pos x="36" y="2"/>
                  </a:cxn>
                  <a:cxn ang="0">
                    <a:pos x="48" y="6"/>
                  </a:cxn>
                  <a:cxn ang="0">
                    <a:pos x="62" y="10"/>
                  </a:cxn>
                  <a:cxn ang="0">
                    <a:pos x="62" y="10"/>
                  </a:cxn>
                </a:cxnLst>
                <a:rect l="0" t="0" r="r" b="b"/>
                <a:pathLst>
                  <a:path w="62" h="20">
                    <a:moveTo>
                      <a:pt x="62" y="10"/>
                    </a:moveTo>
                    <a:lnTo>
                      <a:pt x="62" y="10"/>
                    </a:lnTo>
                    <a:lnTo>
                      <a:pt x="56" y="14"/>
                    </a:lnTo>
                    <a:lnTo>
                      <a:pt x="50" y="16"/>
                    </a:lnTo>
                    <a:lnTo>
                      <a:pt x="34" y="18"/>
                    </a:lnTo>
                    <a:lnTo>
                      <a:pt x="0" y="20"/>
                    </a:lnTo>
                    <a:lnTo>
                      <a:pt x="0" y="20"/>
                    </a:lnTo>
                    <a:lnTo>
                      <a:pt x="4" y="16"/>
                    </a:lnTo>
                    <a:lnTo>
                      <a:pt x="10" y="14"/>
                    </a:lnTo>
                    <a:lnTo>
                      <a:pt x="10" y="14"/>
                    </a:lnTo>
                    <a:lnTo>
                      <a:pt x="8" y="12"/>
                    </a:lnTo>
                    <a:lnTo>
                      <a:pt x="6" y="12"/>
                    </a:lnTo>
                    <a:lnTo>
                      <a:pt x="0" y="14"/>
                    </a:lnTo>
                    <a:lnTo>
                      <a:pt x="0" y="14"/>
                    </a:lnTo>
                    <a:lnTo>
                      <a:pt x="6" y="2"/>
                    </a:lnTo>
                    <a:lnTo>
                      <a:pt x="6" y="2"/>
                    </a:lnTo>
                    <a:lnTo>
                      <a:pt x="22" y="0"/>
                    </a:lnTo>
                    <a:lnTo>
                      <a:pt x="36" y="2"/>
                    </a:lnTo>
                    <a:lnTo>
                      <a:pt x="48" y="6"/>
                    </a:lnTo>
                    <a:lnTo>
                      <a:pt x="62" y="10"/>
                    </a:lnTo>
                    <a:lnTo>
                      <a:pt x="62"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58" name="Freeform 46"/>
              <p:cNvSpPr>
                <a:spLocks/>
              </p:cNvSpPr>
              <p:nvPr userDrawn="1"/>
            </p:nvSpPr>
            <p:spPr bwMode="auto">
              <a:xfrm>
                <a:off x="3595" y="222"/>
                <a:ext cx="3" cy="2"/>
              </a:xfrm>
              <a:custGeom>
                <a:avLst/>
                <a:gdLst/>
                <a:ahLst/>
                <a:cxnLst>
                  <a:cxn ang="0">
                    <a:pos x="8" y="0"/>
                  </a:cxn>
                  <a:cxn ang="0">
                    <a:pos x="8" y="0"/>
                  </a:cxn>
                  <a:cxn ang="0">
                    <a:pos x="8" y="2"/>
                  </a:cxn>
                  <a:cxn ang="0">
                    <a:pos x="10" y="2"/>
                  </a:cxn>
                  <a:cxn ang="0">
                    <a:pos x="14" y="4"/>
                  </a:cxn>
                  <a:cxn ang="0">
                    <a:pos x="14" y="6"/>
                  </a:cxn>
                  <a:cxn ang="0">
                    <a:pos x="14" y="6"/>
                  </a:cxn>
                  <a:cxn ang="0">
                    <a:pos x="4" y="8"/>
                  </a:cxn>
                  <a:cxn ang="0">
                    <a:pos x="2" y="6"/>
                  </a:cxn>
                  <a:cxn ang="0">
                    <a:pos x="0" y="0"/>
                  </a:cxn>
                  <a:cxn ang="0">
                    <a:pos x="0" y="0"/>
                  </a:cxn>
                  <a:cxn ang="0">
                    <a:pos x="4" y="0"/>
                  </a:cxn>
                  <a:cxn ang="0">
                    <a:pos x="8" y="0"/>
                  </a:cxn>
                  <a:cxn ang="0">
                    <a:pos x="8" y="0"/>
                  </a:cxn>
                </a:cxnLst>
                <a:rect l="0" t="0" r="r" b="b"/>
                <a:pathLst>
                  <a:path w="14" h="8">
                    <a:moveTo>
                      <a:pt x="8" y="0"/>
                    </a:moveTo>
                    <a:lnTo>
                      <a:pt x="8" y="0"/>
                    </a:lnTo>
                    <a:lnTo>
                      <a:pt x="8" y="2"/>
                    </a:lnTo>
                    <a:lnTo>
                      <a:pt x="10" y="2"/>
                    </a:lnTo>
                    <a:lnTo>
                      <a:pt x="14" y="4"/>
                    </a:lnTo>
                    <a:lnTo>
                      <a:pt x="14" y="6"/>
                    </a:lnTo>
                    <a:lnTo>
                      <a:pt x="14" y="6"/>
                    </a:lnTo>
                    <a:lnTo>
                      <a:pt x="4" y="8"/>
                    </a:lnTo>
                    <a:lnTo>
                      <a:pt x="2" y="6"/>
                    </a:lnTo>
                    <a:lnTo>
                      <a:pt x="0" y="0"/>
                    </a:lnTo>
                    <a:lnTo>
                      <a:pt x="0" y="0"/>
                    </a:lnTo>
                    <a:lnTo>
                      <a:pt x="4" y="0"/>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59" name="Freeform 47"/>
              <p:cNvSpPr>
                <a:spLocks/>
              </p:cNvSpPr>
              <p:nvPr userDrawn="1"/>
            </p:nvSpPr>
            <p:spPr bwMode="auto">
              <a:xfrm>
                <a:off x="3553" y="230"/>
                <a:ext cx="11" cy="4"/>
              </a:xfrm>
              <a:custGeom>
                <a:avLst/>
                <a:gdLst/>
                <a:ahLst/>
                <a:cxnLst>
                  <a:cxn ang="0">
                    <a:pos x="42" y="0"/>
                  </a:cxn>
                  <a:cxn ang="0">
                    <a:pos x="42" y="0"/>
                  </a:cxn>
                  <a:cxn ang="0">
                    <a:pos x="32" y="6"/>
                  </a:cxn>
                  <a:cxn ang="0">
                    <a:pos x="22" y="10"/>
                  </a:cxn>
                  <a:cxn ang="0">
                    <a:pos x="0" y="16"/>
                  </a:cxn>
                  <a:cxn ang="0">
                    <a:pos x="0" y="16"/>
                  </a:cxn>
                  <a:cxn ang="0">
                    <a:pos x="8" y="10"/>
                  </a:cxn>
                  <a:cxn ang="0">
                    <a:pos x="18" y="6"/>
                  </a:cxn>
                  <a:cxn ang="0">
                    <a:pos x="42" y="0"/>
                  </a:cxn>
                  <a:cxn ang="0">
                    <a:pos x="42" y="0"/>
                  </a:cxn>
                </a:cxnLst>
                <a:rect l="0" t="0" r="r" b="b"/>
                <a:pathLst>
                  <a:path w="42" h="16">
                    <a:moveTo>
                      <a:pt x="42" y="0"/>
                    </a:moveTo>
                    <a:lnTo>
                      <a:pt x="42" y="0"/>
                    </a:lnTo>
                    <a:lnTo>
                      <a:pt x="32" y="6"/>
                    </a:lnTo>
                    <a:lnTo>
                      <a:pt x="22" y="10"/>
                    </a:lnTo>
                    <a:lnTo>
                      <a:pt x="0" y="16"/>
                    </a:lnTo>
                    <a:lnTo>
                      <a:pt x="0" y="16"/>
                    </a:lnTo>
                    <a:lnTo>
                      <a:pt x="8" y="10"/>
                    </a:lnTo>
                    <a:lnTo>
                      <a:pt x="18" y="6"/>
                    </a:lnTo>
                    <a:lnTo>
                      <a:pt x="42" y="0"/>
                    </a:lnTo>
                    <a:lnTo>
                      <a:pt x="4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0" name="Freeform 48"/>
              <p:cNvSpPr>
                <a:spLocks/>
              </p:cNvSpPr>
              <p:nvPr userDrawn="1"/>
            </p:nvSpPr>
            <p:spPr bwMode="auto">
              <a:xfrm>
                <a:off x="3835" y="232"/>
                <a:ext cx="7" cy="1"/>
              </a:xfrm>
              <a:custGeom>
                <a:avLst/>
                <a:gdLst/>
                <a:ahLst/>
                <a:cxnLst>
                  <a:cxn ang="0">
                    <a:pos x="0" y="2"/>
                  </a:cxn>
                  <a:cxn ang="0">
                    <a:pos x="0" y="2"/>
                  </a:cxn>
                  <a:cxn ang="0">
                    <a:pos x="6" y="0"/>
                  </a:cxn>
                  <a:cxn ang="0">
                    <a:pos x="12" y="0"/>
                  </a:cxn>
                  <a:cxn ang="0">
                    <a:pos x="26" y="0"/>
                  </a:cxn>
                  <a:cxn ang="0">
                    <a:pos x="26" y="0"/>
                  </a:cxn>
                  <a:cxn ang="0">
                    <a:pos x="20" y="2"/>
                  </a:cxn>
                  <a:cxn ang="0">
                    <a:pos x="14" y="2"/>
                  </a:cxn>
                  <a:cxn ang="0">
                    <a:pos x="0" y="2"/>
                  </a:cxn>
                  <a:cxn ang="0">
                    <a:pos x="0" y="2"/>
                  </a:cxn>
                </a:cxnLst>
                <a:rect l="0" t="0" r="r" b="b"/>
                <a:pathLst>
                  <a:path w="26" h="2">
                    <a:moveTo>
                      <a:pt x="0" y="2"/>
                    </a:moveTo>
                    <a:lnTo>
                      <a:pt x="0" y="2"/>
                    </a:lnTo>
                    <a:lnTo>
                      <a:pt x="6" y="0"/>
                    </a:lnTo>
                    <a:lnTo>
                      <a:pt x="12" y="0"/>
                    </a:lnTo>
                    <a:lnTo>
                      <a:pt x="26" y="0"/>
                    </a:lnTo>
                    <a:lnTo>
                      <a:pt x="26" y="0"/>
                    </a:lnTo>
                    <a:lnTo>
                      <a:pt x="20" y="2"/>
                    </a:lnTo>
                    <a:lnTo>
                      <a:pt x="14" y="2"/>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1" name="Freeform 49"/>
              <p:cNvSpPr>
                <a:spLocks/>
              </p:cNvSpPr>
              <p:nvPr userDrawn="1"/>
            </p:nvSpPr>
            <p:spPr bwMode="auto">
              <a:xfrm>
                <a:off x="3863" y="232"/>
                <a:ext cx="12" cy="2"/>
              </a:xfrm>
              <a:custGeom>
                <a:avLst/>
                <a:gdLst/>
                <a:ahLst/>
                <a:cxnLst>
                  <a:cxn ang="0">
                    <a:pos x="34" y="0"/>
                  </a:cxn>
                  <a:cxn ang="0">
                    <a:pos x="34" y="0"/>
                  </a:cxn>
                  <a:cxn ang="0">
                    <a:pos x="32" y="2"/>
                  </a:cxn>
                  <a:cxn ang="0">
                    <a:pos x="34" y="4"/>
                  </a:cxn>
                  <a:cxn ang="0">
                    <a:pos x="44" y="6"/>
                  </a:cxn>
                  <a:cxn ang="0">
                    <a:pos x="44" y="6"/>
                  </a:cxn>
                  <a:cxn ang="0">
                    <a:pos x="24" y="8"/>
                  </a:cxn>
                  <a:cxn ang="0">
                    <a:pos x="12" y="8"/>
                  </a:cxn>
                  <a:cxn ang="0">
                    <a:pos x="0" y="8"/>
                  </a:cxn>
                  <a:cxn ang="0">
                    <a:pos x="0" y="8"/>
                  </a:cxn>
                  <a:cxn ang="0">
                    <a:pos x="16" y="2"/>
                  </a:cxn>
                  <a:cxn ang="0">
                    <a:pos x="34" y="0"/>
                  </a:cxn>
                  <a:cxn ang="0">
                    <a:pos x="34" y="0"/>
                  </a:cxn>
                </a:cxnLst>
                <a:rect l="0" t="0" r="r" b="b"/>
                <a:pathLst>
                  <a:path w="44" h="8">
                    <a:moveTo>
                      <a:pt x="34" y="0"/>
                    </a:moveTo>
                    <a:lnTo>
                      <a:pt x="34" y="0"/>
                    </a:lnTo>
                    <a:lnTo>
                      <a:pt x="32" y="2"/>
                    </a:lnTo>
                    <a:lnTo>
                      <a:pt x="34" y="4"/>
                    </a:lnTo>
                    <a:lnTo>
                      <a:pt x="44" y="6"/>
                    </a:lnTo>
                    <a:lnTo>
                      <a:pt x="44" y="6"/>
                    </a:lnTo>
                    <a:lnTo>
                      <a:pt x="24" y="8"/>
                    </a:lnTo>
                    <a:lnTo>
                      <a:pt x="12" y="8"/>
                    </a:lnTo>
                    <a:lnTo>
                      <a:pt x="0" y="8"/>
                    </a:lnTo>
                    <a:lnTo>
                      <a:pt x="0" y="8"/>
                    </a:lnTo>
                    <a:lnTo>
                      <a:pt x="16" y="2"/>
                    </a:lnTo>
                    <a:lnTo>
                      <a:pt x="34" y="0"/>
                    </a:lnTo>
                    <a:lnTo>
                      <a:pt x="3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2" name="Freeform 50"/>
              <p:cNvSpPr>
                <a:spLocks/>
              </p:cNvSpPr>
              <p:nvPr userDrawn="1"/>
            </p:nvSpPr>
            <p:spPr bwMode="auto">
              <a:xfrm>
                <a:off x="3876" y="233"/>
                <a:ext cx="7" cy="1"/>
              </a:xfrm>
              <a:custGeom>
                <a:avLst/>
                <a:gdLst/>
                <a:ahLst/>
                <a:cxnLst>
                  <a:cxn ang="0">
                    <a:pos x="0" y="2"/>
                  </a:cxn>
                  <a:cxn ang="0">
                    <a:pos x="0" y="2"/>
                  </a:cxn>
                  <a:cxn ang="0">
                    <a:pos x="4" y="0"/>
                  </a:cxn>
                  <a:cxn ang="0">
                    <a:pos x="12" y="0"/>
                  </a:cxn>
                  <a:cxn ang="0">
                    <a:pos x="26" y="0"/>
                  </a:cxn>
                  <a:cxn ang="0">
                    <a:pos x="26" y="0"/>
                  </a:cxn>
                  <a:cxn ang="0">
                    <a:pos x="20" y="2"/>
                  </a:cxn>
                  <a:cxn ang="0">
                    <a:pos x="14" y="4"/>
                  </a:cxn>
                  <a:cxn ang="0">
                    <a:pos x="6" y="4"/>
                  </a:cxn>
                  <a:cxn ang="0">
                    <a:pos x="0" y="2"/>
                  </a:cxn>
                  <a:cxn ang="0">
                    <a:pos x="0" y="2"/>
                  </a:cxn>
                </a:cxnLst>
                <a:rect l="0" t="0" r="r" b="b"/>
                <a:pathLst>
                  <a:path w="26" h="4">
                    <a:moveTo>
                      <a:pt x="0" y="2"/>
                    </a:moveTo>
                    <a:lnTo>
                      <a:pt x="0" y="2"/>
                    </a:lnTo>
                    <a:lnTo>
                      <a:pt x="4" y="0"/>
                    </a:lnTo>
                    <a:lnTo>
                      <a:pt x="12" y="0"/>
                    </a:lnTo>
                    <a:lnTo>
                      <a:pt x="26" y="0"/>
                    </a:lnTo>
                    <a:lnTo>
                      <a:pt x="26" y="0"/>
                    </a:lnTo>
                    <a:lnTo>
                      <a:pt x="20" y="2"/>
                    </a:lnTo>
                    <a:lnTo>
                      <a:pt x="14" y="4"/>
                    </a:lnTo>
                    <a:lnTo>
                      <a:pt x="6" y="4"/>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3" name="Freeform 51"/>
              <p:cNvSpPr>
                <a:spLocks/>
              </p:cNvSpPr>
              <p:nvPr userDrawn="1"/>
            </p:nvSpPr>
            <p:spPr bwMode="auto">
              <a:xfrm>
                <a:off x="3548" y="233"/>
                <a:ext cx="4" cy="2"/>
              </a:xfrm>
              <a:custGeom>
                <a:avLst/>
                <a:gdLst/>
                <a:ahLst/>
                <a:cxnLst>
                  <a:cxn ang="0">
                    <a:pos x="16" y="0"/>
                  </a:cxn>
                  <a:cxn ang="0">
                    <a:pos x="16" y="0"/>
                  </a:cxn>
                  <a:cxn ang="0">
                    <a:pos x="16" y="0"/>
                  </a:cxn>
                  <a:cxn ang="0">
                    <a:pos x="16" y="2"/>
                  </a:cxn>
                  <a:cxn ang="0">
                    <a:pos x="12" y="4"/>
                  </a:cxn>
                  <a:cxn ang="0">
                    <a:pos x="0" y="6"/>
                  </a:cxn>
                  <a:cxn ang="0">
                    <a:pos x="0" y="6"/>
                  </a:cxn>
                  <a:cxn ang="0">
                    <a:pos x="2" y="4"/>
                  </a:cxn>
                  <a:cxn ang="0">
                    <a:pos x="8" y="2"/>
                  </a:cxn>
                  <a:cxn ang="0">
                    <a:pos x="12" y="2"/>
                  </a:cxn>
                  <a:cxn ang="0">
                    <a:pos x="16" y="0"/>
                  </a:cxn>
                  <a:cxn ang="0">
                    <a:pos x="16" y="0"/>
                  </a:cxn>
                </a:cxnLst>
                <a:rect l="0" t="0" r="r" b="b"/>
                <a:pathLst>
                  <a:path w="16" h="6">
                    <a:moveTo>
                      <a:pt x="16" y="0"/>
                    </a:moveTo>
                    <a:lnTo>
                      <a:pt x="16" y="0"/>
                    </a:lnTo>
                    <a:lnTo>
                      <a:pt x="16" y="0"/>
                    </a:lnTo>
                    <a:lnTo>
                      <a:pt x="16" y="2"/>
                    </a:lnTo>
                    <a:lnTo>
                      <a:pt x="12" y="4"/>
                    </a:lnTo>
                    <a:lnTo>
                      <a:pt x="0" y="6"/>
                    </a:lnTo>
                    <a:lnTo>
                      <a:pt x="0" y="6"/>
                    </a:lnTo>
                    <a:lnTo>
                      <a:pt x="2" y="4"/>
                    </a:lnTo>
                    <a:lnTo>
                      <a:pt x="8" y="2"/>
                    </a:lnTo>
                    <a:lnTo>
                      <a:pt x="12" y="2"/>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4" name="Freeform 52"/>
              <p:cNvSpPr>
                <a:spLocks/>
              </p:cNvSpPr>
              <p:nvPr userDrawn="1"/>
            </p:nvSpPr>
            <p:spPr bwMode="auto">
              <a:xfrm>
                <a:off x="3909" y="233"/>
                <a:ext cx="4" cy="2"/>
              </a:xfrm>
              <a:custGeom>
                <a:avLst/>
                <a:gdLst/>
                <a:ahLst/>
                <a:cxnLst>
                  <a:cxn ang="0">
                    <a:pos x="14" y="0"/>
                  </a:cxn>
                  <a:cxn ang="0">
                    <a:pos x="14" y="0"/>
                  </a:cxn>
                  <a:cxn ang="0">
                    <a:pos x="10" y="4"/>
                  </a:cxn>
                  <a:cxn ang="0">
                    <a:pos x="10" y="6"/>
                  </a:cxn>
                  <a:cxn ang="0">
                    <a:pos x="12" y="6"/>
                  </a:cxn>
                  <a:cxn ang="0">
                    <a:pos x="12" y="6"/>
                  </a:cxn>
                  <a:cxn ang="0">
                    <a:pos x="10" y="8"/>
                  </a:cxn>
                  <a:cxn ang="0">
                    <a:pos x="8" y="8"/>
                  </a:cxn>
                  <a:cxn ang="0">
                    <a:pos x="4" y="8"/>
                  </a:cxn>
                  <a:cxn ang="0">
                    <a:pos x="0" y="8"/>
                  </a:cxn>
                  <a:cxn ang="0">
                    <a:pos x="0" y="8"/>
                  </a:cxn>
                  <a:cxn ang="0">
                    <a:pos x="2" y="4"/>
                  </a:cxn>
                  <a:cxn ang="0">
                    <a:pos x="6" y="2"/>
                  </a:cxn>
                  <a:cxn ang="0">
                    <a:pos x="10" y="0"/>
                  </a:cxn>
                  <a:cxn ang="0">
                    <a:pos x="14" y="0"/>
                  </a:cxn>
                  <a:cxn ang="0">
                    <a:pos x="14" y="0"/>
                  </a:cxn>
                </a:cxnLst>
                <a:rect l="0" t="0" r="r" b="b"/>
                <a:pathLst>
                  <a:path w="14" h="8">
                    <a:moveTo>
                      <a:pt x="14" y="0"/>
                    </a:moveTo>
                    <a:lnTo>
                      <a:pt x="14" y="0"/>
                    </a:lnTo>
                    <a:lnTo>
                      <a:pt x="10" y="4"/>
                    </a:lnTo>
                    <a:lnTo>
                      <a:pt x="10" y="6"/>
                    </a:lnTo>
                    <a:lnTo>
                      <a:pt x="12" y="6"/>
                    </a:lnTo>
                    <a:lnTo>
                      <a:pt x="12" y="6"/>
                    </a:lnTo>
                    <a:lnTo>
                      <a:pt x="10" y="8"/>
                    </a:lnTo>
                    <a:lnTo>
                      <a:pt x="8" y="8"/>
                    </a:lnTo>
                    <a:lnTo>
                      <a:pt x="4" y="8"/>
                    </a:lnTo>
                    <a:lnTo>
                      <a:pt x="0" y="8"/>
                    </a:lnTo>
                    <a:lnTo>
                      <a:pt x="0" y="8"/>
                    </a:lnTo>
                    <a:lnTo>
                      <a:pt x="2" y="4"/>
                    </a:lnTo>
                    <a:lnTo>
                      <a:pt x="6" y="2"/>
                    </a:lnTo>
                    <a:lnTo>
                      <a:pt x="10" y="0"/>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5" name="Freeform 53"/>
              <p:cNvSpPr>
                <a:spLocks/>
              </p:cNvSpPr>
              <p:nvPr userDrawn="1"/>
            </p:nvSpPr>
            <p:spPr bwMode="auto">
              <a:xfrm>
                <a:off x="4054" y="234"/>
                <a:ext cx="5" cy="2"/>
              </a:xfrm>
              <a:custGeom>
                <a:avLst/>
                <a:gdLst/>
                <a:ahLst/>
                <a:cxnLst>
                  <a:cxn ang="0">
                    <a:pos x="18" y="2"/>
                  </a:cxn>
                  <a:cxn ang="0">
                    <a:pos x="18" y="2"/>
                  </a:cxn>
                  <a:cxn ang="0">
                    <a:pos x="12" y="6"/>
                  </a:cxn>
                  <a:cxn ang="0">
                    <a:pos x="6" y="6"/>
                  </a:cxn>
                  <a:cxn ang="0">
                    <a:pos x="2" y="6"/>
                  </a:cxn>
                  <a:cxn ang="0">
                    <a:pos x="0" y="4"/>
                  </a:cxn>
                  <a:cxn ang="0">
                    <a:pos x="0" y="2"/>
                  </a:cxn>
                  <a:cxn ang="0">
                    <a:pos x="2" y="0"/>
                  </a:cxn>
                  <a:cxn ang="0">
                    <a:pos x="8" y="0"/>
                  </a:cxn>
                  <a:cxn ang="0">
                    <a:pos x="18" y="2"/>
                  </a:cxn>
                  <a:cxn ang="0">
                    <a:pos x="18" y="2"/>
                  </a:cxn>
                </a:cxnLst>
                <a:rect l="0" t="0" r="r" b="b"/>
                <a:pathLst>
                  <a:path w="18" h="6">
                    <a:moveTo>
                      <a:pt x="18" y="2"/>
                    </a:moveTo>
                    <a:lnTo>
                      <a:pt x="18" y="2"/>
                    </a:lnTo>
                    <a:lnTo>
                      <a:pt x="12" y="6"/>
                    </a:lnTo>
                    <a:lnTo>
                      <a:pt x="6" y="6"/>
                    </a:lnTo>
                    <a:lnTo>
                      <a:pt x="2" y="6"/>
                    </a:lnTo>
                    <a:lnTo>
                      <a:pt x="0" y="4"/>
                    </a:lnTo>
                    <a:lnTo>
                      <a:pt x="0" y="2"/>
                    </a:lnTo>
                    <a:lnTo>
                      <a:pt x="2" y="0"/>
                    </a:lnTo>
                    <a:lnTo>
                      <a:pt x="8" y="0"/>
                    </a:lnTo>
                    <a:lnTo>
                      <a:pt x="18" y="2"/>
                    </a:lnTo>
                    <a:lnTo>
                      <a:pt x="18"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6" name="Freeform 54"/>
              <p:cNvSpPr>
                <a:spLocks/>
              </p:cNvSpPr>
              <p:nvPr userDrawn="1"/>
            </p:nvSpPr>
            <p:spPr bwMode="auto">
              <a:xfrm>
                <a:off x="3871" y="236"/>
                <a:ext cx="17" cy="5"/>
              </a:xfrm>
              <a:custGeom>
                <a:avLst/>
                <a:gdLst/>
                <a:ahLst/>
                <a:cxnLst>
                  <a:cxn ang="0">
                    <a:pos x="62" y="0"/>
                  </a:cxn>
                  <a:cxn ang="0">
                    <a:pos x="62" y="0"/>
                  </a:cxn>
                  <a:cxn ang="0">
                    <a:pos x="54" y="6"/>
                  </a:cxn>
                  <a:cxn ang="0">
                    <a:pos x="42" y="10"/>
                  </a:cxn>
                  <a:cxn ang="0">
                    <a:pos x="30" y="12"/>
                  </a:cxn>
                  <a:cxn ang="0">
                    <a:pos x="20" y="12"/>
                  </a:cxn>
                  <a:cxn ang="0">
                    <a:pos x="20" y="12"/>
                  </a:cxn>
                  <a:cxn ang="0">
                    <a:pos x="18" y="14"/>
                  </a:cxn>
                  <a:cxn ang="0">
                    <a:pos x="20" y="14"/>
                  </a:cxn>
                  <a:cxn ang="0">
                    <a:pos x="20" y="16"/>
                  </a:cxn>
                  <a:cxn ang="0">
                    <a:pos x="18" y="18"/>
                  </a:cxn>
                  <a:cxn ang="0">
                    <a:pos x="18" y="18"/>
                  </a:cxn>
                  <a:cxn ang="0">
                    <a:pos x="12" y="18"/>
                  </a:cxn>
                  <a:cxn ang="0">
                    <a:pos x="8" y="20"/>
                  </a:cxn>
                  <a:cxn ang="0">
                    <a:pos x="4" y="20"/>
                  </a:cxn>
                  <a:cxn ang="0">
                    <a:pos x="0" y="18"/>
                  </a:cxn>
                  <a:cxn ang="0">
                    <a:pos x="0" y="18"/>
                  </a:cxn>
                  <a:cxn ang="0">
                    <a:pos x="14" y="12"/>
                  </a:cxn>
                  <a:cxn ang="0">
                    <a:pos x="30" y="8"/>
                  </a:cxn>
                  <a:cxn ang="0">
                    <a:pos x="62" y="0"/>
                  </a:cxn>
                  <a:cxn ang="0">
                    <a:pos x="62" y="0"/>
                  </a:cxn>
                </a:cxnLst>
                <a:rect l="0" t="0" r="r" b="b"/>
                <a:pathLst>
                  <a:path w="62" h="20">
                    <a:moveTo>
                      <a:pt x="62" y="0"/>
                    </a:moveTo>
                    <a:lnTo>
                      <a:pt x="62" y="0"/>
                    </a:lnTo>
                    <a:lnTo>
                      <a:pt x="54" y="6"/>
                    </a:lnTo>
                    <a:lnTo>
                      <a:pt x="42" y="10"/>
                    </a:lnTo>
                    <a:lnTo>
                      <a:pt x="30" y="12"/>
                    </a:lnTo>
                    <a:lnTo>
                      <a:pt x="20" y="12"/>
                    </a:lnTo>
                    <a:lnTo>
                      <a:pt x="20" y="12"/>
                    </a:lnTo>
                    <a:lnTo>
                      <a:pt x="18" y="14"/>
                    </a:lnTo>
                    <a:lnTo>
                      <a:pt x="20" y="14"/>
                    </a:lnTo>
                    <a:lnTo>
                      <a:pt x="20" y="16"/>
                    </a:lnTo>
                    <a:lnTo>
                      <a:pt x="18" y="18"/>
                    </a:lnTo>
                    <a:lnTo>
                      <a:pt x="18" y="18"/>
                    </a:lnTo>
                    <a:lnTo>
                      <a:pt x="12" y="18"/>
                    </a:lnTo>
                    <a:lnTo>
                      <a:pt x="8" y="20"/>
                    </a:lnTo>
                    <a:lnTo>
                      <a:pt x="4" y="20"/>
                    </a:lnTo>
                    <a:lnTo>
                      <a:pt x="0" y="18"/>
                    </a:lnTo>
                    <a:lnTo>
                      <a:pt x="0" y="18"/>
                    </a:lnTo>
                    <a:lnTo>
                      <a:pt x="14" y="12"/>
                    </a:lnTo>
                    <a:lnTo>
                      <a:pt x="30" y="8"/>
                    </a:lnTo>
                    <a:lnTo>
                      <a:pt x="62" y="0"/>
                    </a:lnTo>
                    <a:lnTo>
                      <a:pt x="6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7" name="Freeform 55"/>
              <p:cNvSpPr>
                <a:spLocks/>
              </p:cNvSpPr>
              <p:nvPr userDrawn="1"/>
            </p:nvSpPr>
            <p:spPr bwMode="auto">
              <a:xfrm>
                <a:off x="3862" y="236"/>
                <a:ext cx="5" cy="1"/>
              </a:xfrm>
              <a:custGeom>
                <a:avLst/>
                <a:gdLst/>
                <a:ahLst/>
                <a:cxnLst>
                  <a:cxn ang="0">
                    <a:pos x="18" y="0"/>
                  </a:cxn>
                  <a:cxn ang="0">
                    <a:pos x="18" y="0"/>
                  </a:cxn>
                  <a:cxn ang="0">
                    <a:pos x="10" y="4"/>
                  </a:cxn>
                  <a:cxn ang="0">
                    <a:pos x="0" y="4"/>
                  </a:cxn>
                  <a:cxn ang="0">
                    <a:pos x="0" y="4"/>
                  </a:cxn>
                  <a:cxn ang="0">
                    <a:pos x="4" y="2"/>
                  </a:cxn>
                  <a:cxn ang="0">
                    <a:pos x="8" y="2"/>
                  </a:cxn>
                  <a:cxn ang="0">
                    <a:pos x="18" y="0"/>
                  </a:cxn>
                  <a:cxn ang="0">
                    <a:pos x="18" y="0"/>
                  </a:cxn>
                </a:cxnLst>
                <a:rect l="0" t="0" r="r" b="b"/>
                <a:pathLst>
                  <a:path w="18" h="4">
                    <a:moveTo>
                      <a:pt x="18" y="0"/>
                    </a:moveTo>
                    <a:lnTo>
                      <a:pt x="18" y="0"/>
                    </a:lnTo>
                    <a:lnTo>
                      <a:pt x="10" y="4"/>
                    </a:lnTo>
                    <a:lnTo>
                      <a:pt x="0" y="4"/>
                    </a:lnTo>
                    <a:lnTo>
                      <a:pt x="0" y="4"/>
                    </a:lnTo>
                    <a:lnTo>
                      <a:pt x="4" y="2"/>
                    </a:lnTo>
                    <a:lnTo>
                      <a:pt x="8"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8" name="Freeform 56"/>
              <p:cNvSpPr>
                <a:spLocks/>
              </p:cNvSpPr>
              <p:nvPr userDrawn="1"/>
            </p:nvSpPr>
            <p:spPr bwMode="auto">
              <a:xfrm>
                <a:off x="3894" y="239"/>
                <a:ext cx="3" cy="1"/>
              </a:xfrm>
              <a:custGeom>
                <a:avLst/>
                <a:gdLst/>
                <a:ahLst/>
                <a:cxnLst>
                  <a:cxn ang="0">
                    <a:pos x="0" y="2"/>
                  </a:cxn>
                  <a:cxn ang="0">
                    <a:pos x="0" y="2"/>
                  </a:cxn>
                  <a:cxn ang="0">
                    <a:pos x="8" y="0"/>
                  </a:cxn>
                  <a:cxn ang="0">
                    <a:pos x="10" y="0"/>
                  </a:cxn>
                  <a:cxn ang="0">
                    <a:pos x="8" y="2"/>
                  </a:cxn>
                  <a:cxn ang="0">
                    <a:pos x="4" y="4"/>
                  </a:cxn>
                  <a:cxn ang="0">
                    <a:pos x="2" y="4"/>
                  </a:cxn>
                  <a:cxn ang="0">
                    <a:pos x="0" y="2"/>
                  </a:cxn>
                  <a:cxn ang="0">
                    <a:pos x="0" y="2"/>
                  </a:cxn>
                </a:cxnLst>
                <a:rect l="0" t="0" r="r" b="b"/>
                <a:pathLst>
                  <a:path w="10" h="4">
                    <a:moveTo>
                      <a:pt x="0" y="2"/>
                    </a:moveTo>
                    <a:lnTo>
                      <a:pt x="0" y="2"/>
                    </a:lnTo>
                    <a:lnTo>
                      <a:pt x="8" y="0"/>
                    </a:lnTo>
                    <a:lnTo>
                      <a:pt x="10" y="0"/>
                    </a:lnTo>
                    <a:lnTo>
                      <a:pt x="8" y="2"/>
                    </a:lnTo>
                    <a:lnTo>
                      <a:pt x="4" y="4"/>
                    </a:lnTo>
                    <a:lnTo>
                      <a:pt x="2" y="4"/>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69" name="Freeform 57"/>
              <p:cNvSpPr>
                <a:spLocks/>
              </p:cNvSpPr>
              <p:nvPr userDrawn="1"/>
            </p:nvSpPr>
            <p:spPr bwMode="auto">
              <a:xfrm>
                <a:off x="3833" y="241"/>
                <a:ext cx="6" cy="1"/>
              </a:xfrm>
              <a:custGeom>
                <a:avLst/>
                <a:gdLst/>
                <a:ahLst/>
                <a:cxnLst>
                  <a:cxn ang="0">
                    <a:pos x="20" y="0"/>
                  </a:cxn>
                  <a:cxn ang="0">
                    <a:pos x="20" y="0"/>
                  </a:cxn>
                  <a:cxn ang="0">
                    <a:pos x="12" y="2"/>
                  </a:cxn>
                  <a:cxn ang="0">
                    <a:pos x="0" y="4"/>
                  </a:cxn>
                  <a:cxn ang="0">
                    <a:pos x="0" y="4"/>
                  </a:cxn>
                  <a:cxn ang="0">
                    <a:pos x="2" y="2"/>
                  </a:cxn>
                  <a:cxn ang="0">
                    <a:pos x="2" y="0"/>
                  </a:cxn>
                  <a:cxn ang="0">
                    <a:pos x="8" y="0"/>
                  </a:cxn>
                  <a:cxn ang="0">
                    <a:pos x="14" y="0"/>
                  </a:cxn>
                  <a:cxn ang="0">
                    <a:pos x="20" y="0"/>
                  </a:cxn>
                  <a:cxn ang="0">
                    <a:pos x="20" y="0"/>
                  </a:cxn>
                </a:cxnLst>
                <a:rect l="0" t="0" r="r" b="b"/>
                <a:pathLst>
                  <a:path w="20" h="4">
                    <a:moveTo>
                      <a:pt x="20" y="0"/>
                    </a:moveTo>
                    <a:lnTo>
                      <a:pt x="20" y="0"/>
                    </a:lnTo>
                    <a:lnTo>
                      <a:pt x="12" y="2"/>
                    </a:lnTo>
                    <a:lnTo>
                      <a:pt x="0" y="4"/>
                    </a:lnTo>
                    <a:lnTo>
                      <a:pt x="0" y="4"/>
                    </a:lnTo>
                    <a:lnTo>
                      <a:pt x="2" y="2"/>
                    </a:lnTo>
                    <a:lnTo>
                      <a:pt x="2" y="0"/>
                    </a:lnTo>
                    <a:lnTo>
                      <a:pt x="8" y="0"/>
                    </a:lnTo>
                    <a:lnTo>
                      <a:pt x="14" y="0"/>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0" name="Freeform 58"/>
              <p:cNvSpPr>
                <a:spLocks/>
              </p:cNvSpPr>
              <p:nvPr userDrawn="1"/>
            </p:nvSpPr>
            <p:spPr bwMode="auto">
              <a:xfrm>
                <a:off x="3871" y="242"/>
                <a:ext cx="5" cy="1"/>
              </a:xfrm>
              <a:custGeom>
                <a:avLst/>
                <a:gdLst/>
                <a:ahLst/>
                <a:cxnLst>
                  <a:cxn ang="0">
                    <a:pos x="18" y="0"/>
                  </a:cxn>
                  <a:cxn ang="0">
                    <a:pos x="18" y="0"/>
                  </a:cxn>
                  <a:cxn ang="0">
                    <a:pos x="14" y="2"/>
                  </a:cxn>
                  <a:cxn ang="0">
                    <a:pos x="10" y="4"/>
                  </a:cxn>
                  <a:cxn ang="0">
                    <a:pos x="0" y="6"/>
                  </a:cxn>
                  <a:cxn ang="0">
                    <a:pos x="0" y="6"/>
                  </a:cxn>
                  <a:cxn ang="0">
                    <a:pos x="4" y="2"/>
                  </a:cxn>
                  <a:cxn ang="0">
                    <a:pos x="8" y="2"/>
                  </a:cxn>
                  <a:cxn ang="0">
                    <a:pos x="18" y="0"/>
                  </a:cxn>
                  <a:cxn ang="0">
                    <a:pos x="18" y="0"/>
                  </a:cxn>
                </a:cxnLst>
                <a:rect l="0" t="0" r="r" b="b"/>
                <a:pathLst>
                  <a:path w="18" h="6">
                    <a:moveTo>
                      <a:pt x="18" y="0"/>
                    </a:moveTo>
                    <a:lnTo>
                      <a:pt x="18" y="0"/>
                    </a:lnTo>
                    <a:lnTo>
                      <a:pt x="14" y="2"/>
                    </a:lnTo>
                    <a:lnTo>
                      <a:pt x="10" y="4"/>
                    </a:lnTo>
                    <a:lnTo>
                      <a:pt x="0" y="6"/>
                    </a:lnTo>
                    <a:lnTo>
                      <a:pt x="0" y="6"/>
                    </a:lnTo>
                    <a:lnTo>
                      <a:pt x="4" y="2"/>
                    </a:lnTo>
                    <a:lnTo>
                      <a:pt x="8"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1" name="Freeform 59"/>
              <p:cNvSpPr>
                <a:spLocks/>
              </p:cNvSpPr>
              <p:nvPr userDrawn="1"/>
            </p:nvSpPr>
            <p:spPr bwMode="auto">
              <a:xfrm>
                <a:off x="3833" y="245"/>
                <a:ext cx="14" cy="3"/>
              </a:xfrm>
              <a:custGeom>
                <a:avLst/>
                <a:gdLst/>
                <a:ahLst/>
                <a:cxnLst>
                  <a:cxn ang="0">
                    <a:pos x="52" y="0"/>
                  </a:cxn>
                  <a:cxn ang="0">
                    <a:pos x="52" y="0"/>
                  </a:cxn>
                  <a:cxn ang="0">
                    <a:pos x="42" y="6"/>
                  </a:cxn>
                  <a:cxn ang="0">
                    <a:pos x="30" y="10"/>
                  </a:cxn>
                  <a:cxn ang="0">
                    <a:pos x="16" y="12"/>
                  </a:cxn>
                  <a:cxn ang="0">
                    <a:pos x="0" y="12"/>
                  </a:cxn>
                  <a:cxn ang="0">
                    <a:pos x="0" y="12"/>
                  </a:cxn>
                  <a:cxn ang="0">
                    <a:pos x="6" y="8"/>
                  </a:cxn>
                  <a:cxn ang="0">
                    <a:pos x="10" y="4"/>
                  </a:cxn>
                  <a:cxn ang="0">
                    <a:pos x="24" y="2"/>
                  </a:cxn>
                  <a:cxn ang="0">
                    <a:pos x="52" y="0"/>
                  </a:cxn>
                  <a:cxn ang="0">
                    <a:pos x="52" y="0"/>
                  </a:cxn>
                </a:cxnLst>
                <a:rect l="0" t="0" r="r" b="b"/>
                <a:pathLst>
                  <a:path w="52" h="12">
                    <a:moveTo>
                      <a:pt x="52" y="0"/>
                    </a:moveTo>
                    <a:lnTo>
                      <a:pt x="52" y="0"/>
                    </a:lnTo>
                    <a:lnTo>
                      <a:pt x="42" y="6"/>
                    </a:lnTo>
                    <a:lnTo>
                      <a:pt x="30" y="10"/>
                    </a:lnTo>
                    <a:lnTo>
                      <a:pt x="16" y="12"/>
                    </a:lnTo>
                    <a:lnTo>
                      <a:pt x="0" y="12"/>
                    </a:lnTo>
                    <a:lnTo>
                      <a:pt x="0" y="12"/>
                    </a:lnTo>
                    <a:lnTo>
                      <a:pt x="6" y="8"/>
                    </a:lnTo>
                    <a:lnTo>
                      <a:pt x="10" y="4"/>
                    </a:lnTo>
                    <a:lnTo>
                      <a:pt x="24" y="2"/>
                    </a:lnTo>
                    <a:lnTo>
                      <a:pt x="52" y="0"/>
                    </a:lnTo>
                    <a:lnTo>
                      <a:pt x="5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2" name="Freeform 60"/>
              <p:cNvSpPr>
                <a:spLocks/>
              </p:cNvSpPr>
              <p:nvPr userDrawn="1"/>
            </p:nvSpPr>
            <p:spPr bwMode="auto">
              <a:xfrm>
                <a:off x="3753" y="262"/>
                <a:ext cx="5" cy="1"/>
              </a:xfrm>
              <a:custGeom>
                <a:avLst/>
                <a:gdLst/>
                <a:ahLst/>
                <a:cxnLst>
                  <a:cxn ang="0">
                    <a:pos x="16" y="0"/>
                  </a:cxn>
                  <a:cxn ang="0">
                    <a:pos x="16" y="0"/>
                  </a:cxn>
                  <a:cxn ang="0">
                    <a:pos x="14" y="2"/>
                  </a:cxn>
                  <a:cxn ang="0">
                    <a:pos x="10" y="4"/>
                  </a:cxn>
                  <a:cxn ang="0">
                    <a:pos x="0" y="4"/>
                  </a:cxn>
                  <a:cxn ang="0">
                    <a:pos x="0" y="4"/>
                  </a:cxn>
                  <a:cxn ang="0">
                    <a:pos x="2" y="2"/>
                  </a:cxn>
                  <a:cxn ang="0">
                    <a:pos x="6" y="0"/>
                  </a:cxn>
                  <a:cxn ang="0">
                    <a:pos x="16" y="0"/>
                  </a:cxn>
                  <a:cxn ang="0">
                    <a:pos x="16" y="0"/>
                  </a:cxn>
                </a:cxnLst>
                <a:rect l="0" t="0" r="r" b="b"/>
                <a:pathLst>
                  <a:path w="16" h="4">
                    <a:moveTo>
                      <a:pt x="16" y="0"/>
                    </a:moveTo>
                    <a:lnTo>
                      <a:pt x="16" y="0"/>
                    </a:lnTo>
                    <a:lnTo>
                      <a:pt x="14" y="2"/>
                    </a:lnTo>
                    <a:lnTo>
                      <a:pt x="10" y="4"/>
                    </a:lnTo>
                    <a:lnTo>
                      <a:pt x="0" y="4"/>
                    </a:lnTo>
                    <a:lnTo>
                      <a:pt x="0" y="4"/>
                    </a:lnTo>
                    <a:lnTo>
                      <a:pt x="2" y="2"/>
                    </a:lnTo>
                    <a:lnTo>
                      <a:pt x="6" y="0"/>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3" name="Freeform 61"/>
              <p:cNvSpPr>
                <a:spLocks/>
              </p:cNvSpPr>
              <p:nvPr userDrawn="1"/>
            </p:nvSpPr>
            <p:spPr bwMode="auto">
              <a:xfrm>
                <a:off x="3725" y="264"/>
                <a:ext cx="5" cy="2"/>
              </a:xfrm>
              <a:custGeom>
                <a:avLst/>
                <a:gdLst/>
                <a:ahLst/>
                <a:cxnLst>
                  <a:cxn ang="0">
                    <a:pos x="18" y="0"/>
                  </a:cxn>
                  <a:cxn ang="0">
                    <a:pos x="18" y="0"/>
                  </a:cxn>
                  <a:cxn ang="0">
                    <a:pos x="14" y="4"/>
                  </a:cxn>
                  <a:cxn ang="0">
                    <a:pos x="10" y="6"/>
                  </a:cxn>
                  <a:cxn ang="0">
                    <a:pos x="0" y="8"/>
                  </a:cxn>
                  <a:cxn ang="0">
                    <a:pos x="0" y="8"/>
                  </a:cxn>
                  <a:cxn ang="0">
                    <a:pos x="2" y="4"/>
                  </a:cxn>
                  <a:cxn ang="0">
                    <a:pos x="6" y="2"/>
                  </a:cxn>
                  <a:cxn ang="0">
                    <a:pos x="18" y="0"/>
                  </a:cxn>
                  <a:cxn ang="0">
                    <a:pos x="18" y="0"/>
                  </a:cxn>
                </a:cxnLst>
                <a:rect l="0" t="0" r="r" b="b"/>
                <a:pathLst>
                  <a:path w="18" h="8">
                    <a:moveTo>
                      <a:pt x="18" y="0"/>
                    </a:moveTo>
                    <a:lnTo>
                      <a:pt x="18" y="0"/>
                    </a:lnTo>
                    <a:lnTo>
                      <a:pt x="14" y="4"/>
                    </a:lnTo>
                    <a:lnTo>
                      <a:pt x="10" y="6"/>
                    </a:lnTo>
                    <a:lnTo>
                      <a:pt x="0" y="8"/>
                    </a:lnTo>
                    <a:lnTo>
                      <a:pt x="0" y="8"/>
                    </a:lnTo>
                    <a:lnTo>
                      <a:pt x="2" y="4"/>
                    </a:lnTo>
                    <a:lnTo>
                      <a:pt x="6"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4" name="Freeform 62"/>
              <p:cNvSpPr>
                <a:spLocks/>
              </p:cNvSpPr>
              <p:nvPr userDrawn="1"/>
            </p:nvSpPr>
            <p:spPr bwMode="auto">
              <a:xfrm>
                <a:off x="3779" y="280"/>
                <a:ext cx="4" cy="1"/>
              </a:xfrm>
              <a:custGeom>
                <a:avLst/>
                <a:gdLst/>
                <a:ahLst/>
                <a:cxnLst>
                  <a:cxn ang="0">
                    <a:pos x="12" y="0"/>
                  </a:cxn>
                  <a:cxn ang="0">
                    <a:pos x="12" y="0"/>
                  </a:cxn>
                  <a:cxn ang="0">
                    <a:pos x="8" y="2"/>
                  </a:cxn>
                  <a:cxn ang="0">
                    <a:pos x="0" y="4"/>
                  </a:cxn>
                  <a:cxn ang="0">
                    <a:pos x="0" y="4"/>
                  </a:cxn>
                  <a:cxn ang="0">
                    <a:pos x="0" y="2"/>
                  </a:cxn>
                  <a:cxn ang="0">
                    <a:pos x="0" y="0"/>
                  </a:cxn>
                  <a:cxn ang="0">
                    <a:pos x="4" y="0"/>
                  </a:cxn>
                  <a:cxn ang="0">
                    <a:pos x="12" y="0"/>
                  </a:cxn>
                  <a:cxn ang="0">
                    <a:pos x="12" y="0"/>
                  </a:cxn>
                </a:cxnLst>
                <a:rect l="0" t="0" r="r" b="b"/>
                <a:pathLst>
                  <a:path w="12" h="4">
                    <a:moveTo>
                      <a:pt x="12" y="0"/>
                    </a:moveTo>
                    <a:lnTo>
                      <a:pt x="12" y="0"/>
                    </a:lnTo>
                    <a:lnTo>
                      <a:pt x="8" y="2"/>
                    </a:lnTo>
                    <a:lnTo>
                      <a:pt x="0" y="4"/>
                    </a:lnTo>
                    <a:lnTo>
                      <a:pt x="0" y="4"/>
                    </a:lnTo>
                    <a:lnTo>
                      <a:pt x="0" y="2"/>
                    </a:lnTo>
                    <a:lnTo>
                      <a:pt x="0" y="0"/>
                    </a:lnTo>
                    <a:lnTo>
                      <a:pt x="4"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5" name="Freeform 63"/>
              <p:cNvSpPr>
                <a:spLocks/>
              </p:cNvSpPr>
              <p:nvPr userDrawn="1"/>
            </p:nvSpPr>
            <p:spPr bwMode="auto">
              <a:xfrm>
                <a:off x="3776" y="283"/>
                <a:ext cx="5" cy="2"/>
              </a:xfrm>
              <a:custGeom>
                <a:avLst/>
                <a:gdLst/>
                <a:ahLst/>
                <a:cxnLst>
                  <a:cxn ang="0">
                    <a:pos x="18" y="0"/>
                  </a:cxn>
                  <a:cxn ang="0">
                    <a:pos x="18" y="0"/>
                  </a:cxn>
                  <a:cxn ang="0">
                    <a:pos x="16" y="2"/>
                  </a:cxn>
                  <a:cxn ang="0">
                    <a:pos x="14" y="2"/>
                  </a:cxn>
                  <a:cxn ang="0">
                    <a:pos x="10" y="4"/>
                  </a:cxn>
                  <a:cxn ang="0">
                    <a:pos x="4" y="4"/>
                  </a:cxn>
                  <a:cxn ang="0">
                    <a:pos x="2" y="6"/>
                  </a:cxn>
                  <a:cxn ang="0">
                    <a:pos x="2" y="8"/>
                  </a:cxn>
                  <a:cxn ang="0">
                    <a:pos x="2" y="8"/>
                  </a:cxn>
                  <a:cxn ang="0">
                    <a:pos x="0" y="6"/>
                  </a:cxn>
                  <a:cxn ang="0">
                    <a:pos x="2" y="4"/>
                  </a:cxn>
                  <a:cxn ang="0">
                    <a:pos x="6" y="2"/>
                  </a:cxn>
                  <a:cxn ang="0">
                    <a:pos x="18" y="0"/>
                  </a:cxn>
                  <a:cxn ang="0">
                    <a:pos x="18" y="0"/>
                  </a:cxn>
                </a:cxnLst>
                <a:rect l="0" t="0" r="r" b="b"/>
                <a:pathLst>
                  <a:path w="18" h="8">
                    <a:moveTo>
                      <a:pt x="18" y="0"/>
                    </a:moveTo>
                    <a:lnTo>
                      <a:pt x="18" y="0"/>
                    </a:lnTo>
                    <a:lnTo>
                      <a:pt x="16" y="2"/>
                    </a:lnTo>
                    <a:lnTo>
                      <a:pt x="14" y="2"/>
                    </a:lnTo>
                    <a:lnTo>
                      <a:pt x="10" y="4"/>
                    </a:lnTo>
                    <a:lnTo>
                      <a:pt x="4" y="4"/>
                    </a:lnTo>
                    <a:lnTo>
                      <a:pt x="2" y="6"/>
                    </a:lnTo>
                    <a:lnTo>
                      <a:pt x="2" y="8"/>
                    </a:lnTo>
                    <a:lnTo>
                      <a:pt x="2" y="8"/>
                    </a:lnTo>
                    <a:lnTo>
                      <a:pt x="0" y="6"/>
                    </a:lnTo>
                    <a:lnTo>
                      <a:pt x="2" y="4"/>
                    </a:lnTo>
                    <a:lnTo>
                      <a:pt x="6"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6" name="Freeform 64"/>
              <p:cNvSpPr>
                <a:spLocks/>
              </p:cNvSpPr>
              <p:nvPr userDrawn="1"/>
            </p:nvSpPr>
            <p:spPr bwMode="auto">
              <a:xfrm>
                <a:off x="3769" y="288"/>
                <a:ext cx="5" cy="2"/>
              </a:xfrm>
              <a:custGeom>
                <a:avLst/>
                <a:gdLst/>
                <a:ahLst/>
                <a:cxnLst>
                  <a:cxn ang="0">
                    <a:pos x="18" y="0"/>
                  </a:cxn>
                  <a:cxn ang="0">
                    <a:pos x="18" y="0"/>
                  </a:cxn>
                  <a:cxn ang="0">
                    <a:pos x="16" y="4"/>
                  </a:cxn>
                  <a:cxn ang="0">
                    <a:pos x="12" y="6"/>
                  </a:cxn>
                  <a:cxn ang="0">
                    <a:pos x="0" y="10"/>
                  </a:cxn>
                  <a:cxn ang="0">
                    <a:pos x="0" y="10"/>
                  </a:cxn>
                  <a:cxn ang="0">
                    <a:pos x="4" y="6"/>
                  </a:cxn>
                  <a:cxn ang="0">
                    <a:pos x="8" y="4"/>
                  </a:cxn>
                  <a:cxn ang="0">
                    <a:pos x="18" y="0"/>
                  </a:cxn>
                  <a:cxn ang="0">
                    <a:pos x="18" y="0"/>
                  </a:cxn>
                </a:cxnLst>
                <a:rect l="0" t="0" r="r" b="b"/>
                <a:pathLst>
                  <a:path w="18" h="10">
                    <a:moveTo>
                      <a:pt x="18" y="0"/>
                    </a:moveTo>
                    <a:lnTo>
                      <a:pt x="18" y="0"/>
                    </a:lnTo>
                    <a:lnTo>
                      <a:pt x="16" y="4"/>
                    </a:lnTo>
                    <a:lnTo>
                      <a:pt x="12" y="6"/>
                    </a:lnTo>
                    <a:lnTo>
                      <a:pt x="0" y="10"/>
                    </a:lnTo>
                    <a:lnTo>
                      <a:pt x="0" y="10"/>
                    </a:lnTo>
                    <a:lnTo>
                      <a:pt x="4" y="6"/>
                    </a:lnTo>
                    <a:lnTo>
                      <a:pt x="8" y="4"/>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7" name="Freeform 65"/>
              <p:cNvSpPr>
                <a:spLocks/>
              </p:cNvSpPr>
              <p:nvPr userDrawn="1"/>
            </p:nvSpPr>
            <p:spPr bwMode="auto">
              <a:xfrm>
                <a:off x="3914" y="290"/>
                <a:ext cx="6" cy="7"/>
              </a:xfrm>
              <a:custGeom>
                <a:avLst/>
                <a:gdLst/>
                <a:ahLst/>
                <a:cxnLst>
                  <a:cxn ang="0">
                    <a:pos x="6" y="0"/>
                  </a:cxn>
                  <a:cxn ang="0">
                    <a:pos x="6" y="0"/>
                  </a:cxn>
                  <a:cxn ang="0">
                    <a:pos x="14" y="0"/>
                  </a:cxn>
                  <a:cxn ang="0">
                    <a:pos x="18" y="0"/>
                  </a:cxn>
                  <a:cxn ang="0">
                    <a:pos x="24" y="4"/>
                  </a:cxn>
                  <a:cxn ang="0">
                    <a:pos x="24" y="4"/>
                  </a:cxn>
                  <a:cxn ang="0">
                    <a:pos x="22" y="8"/>
                  </a:cxn>
                  <a:cxn ang="0">
                    <a:pos x="22" y="14"/>
                  </a:cxn>
                  <a:cxn ang="0">
                    <a:pos x="22" y="14"/>
                  </a:cxn>
                  <a:cxn ang="0">
                    <a:pos x="18" y="12"/>
                  </a:cxn>
                  <a:cxn ang="0">
                    <a:pos x="16" y="12"/>
                  </a:cxn>
                  <a:cxn ang="0">
                    <a:pos x="16" y="12"/>
                  </a:cxn>
                  <a:cxn ang="0">
                    <a:pos x="16" y="18"/>
                  </a:cxn>
                  <a:cxn ang="0">
                    <a:pos x="14" y="20"/>
                  </a:cxn>
                  <a:cxn ang="0">
                    <a:pos x="12" y="22"/>
                  </a:cxn>
                  <a:cxn ang="0">
                    <a:pos x="14" y="28"/>
                  </a:cxn>
                  <a:cxn ang="0">
                    <a:pos x="14" y="28"/>
                  </a:cxn>
                  <a:cxn ang="0">
                    <a:pos x="10" y="26"/>
                  </a:cxn>
                  <a:cxn ang="0">
                    <a:pos x="6" y="22"/>
                  </a:cxn>
                  <a:cxn ang="0">
                    <a:pos x="4" y="18"/>
                  </a:cxn>
                  <a:cxn ang="0">
                    <a:pos x="0" y="14"/>
                  </a:cxn>
                  <a:cxn ang="0">
                    <a:pos x="0" y="14"/>
                  </a:cxn>
                  <a:cxn ang="0">
                    <a:pos x="2" y="6"/>
                  </a:cxn>
                  <a:cxn ang="0">
                    <a:pos x="6" y="0"/>
                  </a:cxn>
                  <a:cxn ang="0">
                    <a:pos x="6" y="0"/>
                  </a:cxn>
                </a:cxnLst>
                <a:rect l="0" t="0" r="r" b="b"/>
                <a:pathLst>
                  <a:path w="24" h="28">
                    <a:moveTo>
                      <a:pt x="6" y="0"/>
                    </a:moveTo>
                    <a:lnTo>
                      <a:pt x="6" y="0"/>
                    </a:lnTo>
                    <a:lnTo>
                      <a:pt x="14" y="0"/>
                    </a:lnTo>
                    <a:lnTo>
                      <a:pt x="18" y="0"/>
                    </a:lnTo>
                    <a:lnTo>
                      <a:pt x="24" y="4"/>
                    </a:lnTo>
                    <a:lnTo>
                      <a:pt x="24" y="4"/>
                    </a:lnTo>
                    <a:lnTo>
                      <a:pt x="22" y="8"/>
                    </a:lnTo>
                    <a:lnTo>
                      <a:pt x="22" y="14"/>
                    </a:lnTo>
                    <a:lnTo>
                      <a:pt x="22" y="14"/>
                    </a:lnTo>
                    <a:lnTo>
                      <a:pt x="18" y="12"/>
                    </a:lnTo>
                    <a:lnTo>
                      <a:pt x="16" y="12"/>
                    </a:lnTo>
                    <a:lnTo>
                      <a:pt x="16" y="12"/>
                    </a:lnTo>
                    <a:lnTo>
                      <a:pt x="16" y="18"/>
                    </a:lnTo>
                    <a:lnTo>
                      <a:pt x="14" y="20"/>
                    </a:lnTo>
                    <a:lnTo>
                      <a:pt x="12" y="22"/>
                    </a:lnTo>
                    <a:lnTo>
                      <a:pt x="14" y="28"/>
                    </a:lnTo>
                    <a:lnTo>
                      <a:pt x="14" y="28"/>
                    </a:lnTo>
                    <a:lnTo>
                      <a:pt x="10" y="26"/>
                    </a:lnTo>
                    <a:lnTo>
                      <a:pt x="6" y="22"/>
                    </a:lnTo>
                    <a:lnTo>
                      <a:pt x="4" y="18"/>
                    </a:lnTo>
                    <a:lnTo>
                      <a:pt x="0" y="14"/>
                    </a:lnTo>
                    <a:lnTo>
                      <a:pt x="0" y="14"/>
                    </a:lnTo>
                    <a:lnTo>
                      <a:pt x="2" y="6"/>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8" name="Freeform 66"/>
              <p:cNvSpPr>
                <a:spLocks/>
              </p:cNvSpPr>
              <p:nvPr userDrawn="1"/>
            </p:nvSpPr>
            <p:spPr bwMode="auto">
              <a:xfrm>
                <a:off x="3713" y="290"/>
                <a:ext cx="5" cy="4"/>
              </a:xfrm>
              <a:custGeom>
                <a:avLst/>
                <a:gdLst/>
                <a:ahLst/>
                <a:cxnLst>
                  <a:cxn ang="0">
                    <a:pos x="20" y="0"/>
                  </a:cxn>
                  <a:cxn ang="0">
                    <a:pos x="20" y="0"/>
                  </a:cxn>
                  <a:cxn ang="0">
                    <a:pos x="16" y="4"/>
                  </a:cxn>
                  <a:cxn ang="0">
                    <a:pos x="12" y="8"/>
                  </a:cxn>
                  <a:cxn ang="0">
                    <a:pos x="0" y="14"/>
                  </a:cxn>
                  <a:cxn ang="0">
                    <a:pos x="0" y="14"/>
                  </a:cxn>
                  <a:cxn ang="0">
                    <a:pos x="4" y="8"/>
                  </a:cxn>
                  <a:cxn ang="0">
                    <a:pos x="8" y="4"/>
                  </a:cxn>
                  <a:cxn ang="0">
                    <a:pos x="20" y="0"/>
                  </a:cxn>
                  <a:cxn ang="0">
                    <a:pos x="20" y="0"/>
                  </a:cxn>
                </a:cxnLst>
                <a:rect l="0" t="0" r="r" b="b"/>
                <a:pathLst>
                  <a:path w="20" h="14">
                    <a:moveTo>
                      <a:pt x="20" y="0"/>
                    </a:moveTo>
                    <a:lnTo>
                      <a:pt x="20" y="0"/>
                    </a:lnTo>
                    <a:lnTo>
                      <a:pt x="16" y="4"/>
                    </a:lnTo>
                    <a:lnTo>
                      <a:pt x="12" y="8"/>
                    </a:lnTo>
                    <a:lnTo>
                      <a:pt x="0" y="14"/>
                    </a:lnTo>
                    <a:lnTo>
                      <a:pt x="0" y="14"/>
                    </a:lnTo>
                    <a:lnTo>
                      <a:pt x="4" y="8"/>
                    </a:lnTo>
                    <a:lnTo>
                      <a:pt x="8" y="4"/>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79" name="Freeform 67"/>
              <p:cNvSpPr>
                <a:spLocks/>
              </p:cNvSpPr>
              <p:nvPr userDrawn="1"/>
            </p:nvSpPr>
            <p:spPr bwMode="auto">
              <a:xfrm>
                <a:off x="3825" y="295"/>
                <a:ext cx="12" cy="10"/>
              </a:xfrm>
              <a:custGeom>
                <a:avLst/>
                <a:gdLst/>
                <a:ahLst/>
                <a:cxnLst>
                  <a:cxn ang="0">
                    <a:pos x="34" y="0"/>
                  </a:cxn>
                  <a:cxn ang="0">
                    <a:pos x="34" y="0"/>
                  </a:cxn>
                  <a:cxn ang="0">
                    <a:pos x="40" y="4"/>
                  </a:cxn>
                  <a:cxn ang="0">
                    <a:pos x="42" y="10"/>
                  </a:cxn>
                  <a:cxn ang="0">
                    <a:pos x="40" y="18"/>
                  </a:cxn>
                  <a:cxn ang="0">
                    <a:pos x="34" y="24"/>
                  </a:cxn>
                  <a:cxn ang="0">
                    <a:pos x="28" y="30"/>
                  </a:cxn>
                  <a:cxn ang="0">
                    <a:pos x="20" y="34"/>
                  </a:cxn>
                  <a:cxn ang="0">
                    <a:pos x="12" y="36"/>
                  </a:cxn>
                  <a:cxn ang="0">
                    <a:pos x="4" y="36"/>
                  </a:cxn>
                  <a:cxn ang="0">
                    <a:pos x="4" y="36"/>
                  </a:cxn>
                  <a:cxn ang="0">
                    <a:pos x="2" y="36"/>
                  </a:cxn>
                  <a:cxn ang="0">
                    <a:pos x="2" y="34"/>
                  </a:cxn>
                  <a:cxn ang="0">
                    <a:pos x="2" y="34"/>
                  </a:cxn>
                  <a:cxn ang="0">
                    <a:pos x="2" y="32"/>
                  </a:cxn>
                  <a:cxn ang="0">
                    <a:pos x="0" y="32"/>
                  </a:cxn>
                  <a:cxn ang="0">
                    <a:pos x="0" y="32"/>
                  </a:cxn>
                  <a:cxn ang="0">
                    <a:pos x="2" y="30"/>
                  </a:cxn>
                  <a:cxn ang="0">
                    <a:pos x="4" y="28"/>
                  </a:cxn>
                  <a:cxn ang="0">
                    <a:pos x="10" y="30"/>
                  </a:cxn>
                  <a:cxn ang="0">
                    <a:pos x="10" y="30"/>
                  </a:cxn>
                  <a:cxn ang="0">
                    <a:pos x="8" y="26"/>
                  </a:cxn>
                  <a:cxn ang="0">
                    <a:pos x="6" y="22"/>
                  </a:cxn>
                  <a:cxn ang="0">
                    <a:pos x="6" y="22"/>
                  </a:cxn>
                  <a:cxn ang="0">
                    <a:pos x="20" y="12"/>
                  </a:cxn>
                  <a:cxn ang="0">
                    <a:pos x="26" y="8"/>
                  </a:cxn>
                  <a:cxn ang="0">
                    <a:pos x="36" y="6"/>
                  </a:cxn>
                  <a:cxn ang="0">
                    <a:pos x="36" y="6"/>
                  </a:cxn>
                  <a:cxn ang="0">
                    <a:pos x="36" y="2"/>
                  </a:cxn>
                  <a:cxn ang="0">
                    <a:pos x="34" y="0"/>
                  </a:cxn>
                  <a:cxn ang="0">
                    <a:pos x="34" y="0"/>
                  </a:cxn>
                </a:cxnLst>
                <a:rect l="0" t="0" r="r" b="b"/>
                <a:pathLst>
                  <a:path w="42" h="36">
                    <a:moveTo>
                      <a:pt x="34" y="0"/>
                    </a:moveTo>
                    <a:lnTo>
                      <a:pt x="34" y="0"/>
                    </a:lnTo>
                    <a:lnTo>
                      <a:pt x="40" y="4"/>
                    </a:lnTo>
                    <a:lnTo>
                      <a:pt x="42" y="10"/>
                    </a:lnTo>
                    <a:lnTo>
                      <a:pt x="40" y="18"/>
                    </a:lnTo>
                    <a:lnTo>
                      <a:pt x="34" y="24"/>
                    </a:lnTo>
                    <a:lnTo>
                      <a:pt x="28" y="30"/>
                    </a:lnTo>
                    <a:lnTo>
                      <a:pt x="20" y="34"/>
                    </a:lnTo>
                    <a:lnTo>
                      <a:pt x="12" y="36"/>
                    </a:lnTo>
                    <a:lnTo>
                      <a:pt x="4" y="36"/>
                    </a:lnTo>
                    <a:lnTo>
                      <a:pt x="4" y="36"/>
                    </a:lnTo>
                    <a:lnTo>
                      <a:pt x="2" y="36"/>
                    </a:lnTo>
                    <a:lnTo>
                      <a:pt x="2" y="34"/>
                    </a:lnTo>
                    <a:lnTo>
                      <a:pt x="2" y="34"/>
                    </a:lnTo>
                    <a:lnTo>
                      <a:pt x="2" y="32"/>
                    </a:lnTo>
                    <a:lnTo>
                      <a:pt x="0" y="32"/>
                    </a:lnTo>
                    <a:lnTo>
                      <a:pt x="0" y="32"/>
                    </a:lnTo>
                    <a:lnTo>
                      <a:pt x="2" y="30"/>
                    </a:lnTo>
                    <a:lnTo>
                      <a:pt x="4" y="28"/>
                    </a:lnTo>
                    <a:lnTo>
                      <a:pt x="10" y="30"/>
                    </a:lnTo>
                    <a:lnTo>
                      <a:pt x="10" y="30"/>
                    </a:lnTo>
                    <a:lnTo>
                      <a:pt x="8" y="26"/>
                    </a:lnTo>
                    <a:lnTo>
                      <a:pt x="6" y="22"/>
                    </a:lnTo>
                    <a:lnTo>
                      <a:pt x="6" y="22"/>
                    </a:lnTo>
                    <a:lnTo>
                      <a:pt x="20" y="12"/>
                    </a:lnTo>
                    <a:lnTo>
                      <a:pt x="26" y="8"/>
                    </a:lnTo>
                    <a:lnTo>
                      <a:pt x="36" y="6"/>
                    </a:lnTo>
                    <a:lnTo>
                      <a:pt x="36" y="6"/>
                    </a:lnTo>
                    <a:lnTo>
                      <a:pt x="36" y="2"/>
                    </a:lnTo>
                    <a:lnTo>
                      <a:pt x="34" y="0"/>
                    </a:lnTo>
                    <a:lnTo>
                      <a:pt x="3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0" name="Freeform 68"/>
              <p:cNvSpPr>
                <a:spLocks/>
              </p:cNvSpPr>
              <p:nvPr userDrawn="1"/>
            </p:nvSpPr>
            <p:spPr bwMode="auto">
              <a:xfrm>
                <a:off x="4087" y="304"/>
                <a:ext cx="10" cy="6"/>
              </a:xfrm>
              <a:custGeom>
                <a:avLst/>
                <a:gdLst/>
                <a:ahLst/>
                <a:cxnLst>
                  <a:cxn ang="0">
                    <a:pos x="0" y="0"/>
                  </a:cxn>
                  <a:cxn ang="0">
                    <a:pos x="0" y="0"/>
                  </a:cxn>
                  <a:cxn ang="0">
                    <a:pos x="12" y="0"/>
                  </a:cxn>
                  <a:cxn ang="0">
                    <a:pos x="24" y="4"/>
                  </a:cxn>
                  <a:cxn ang="0">
                    <a:pos x="28" y="6"/>
                  </a:cxn>
                  <a:cxn ang="0">
                    <a:pos x="32" y="10"/>
                  </a:cxn>
                  <a:cxn ang="0">
                    <a:pos x="36" y="16"/>
                  </a:cxn>
                  <a:cxn ang="0">
                    <a:pos x="38" y="22"/>
                  </a:cxn>
                  <a:cxn ang="0">
                    <a:pos x="38" y="22"/>
                  </a:cxn>
                  <a:cxn ang="0">
                    <a:pos x="26" y="18"/>
                  </a:cxn>
                  <a:cxn ang="0">
                    <a:pos x="16" y="12"/>
                  </a:cxn>
                  <a:cxn ang="0">
                    <a:pos x="0" y="0"/>
                  </a:cxn>
                  <a:cxn ang="0">
                    <a:pos x="0" y="0"/>
                  </a:cxn>
                </a:cxnLst>
                <a:rect l="0" t="0" r="r" b="b"/>
                <a:pathLst>
                  <a:path w="38" h="22">
                    <a:moveTo>
                      <a:pt x="0" y="0"/>
                    </a:moveTo>
                    <a:lnTo>
                      <a:pt x="0" y="0"/>
                    </a:lnTo>
                    <a:lnTo>
                      <a:pt x="12" y="0"/>
                    </a:lnTo>
                    <a:lnTo>
                      <a:pt x="24" y="4"/>
                    </a:lnTo>
                    <a:lnTo>
                      <a:pt x="28" y="6"/>
                    </a:lnTo>
                    <a:lnTo>
                      <a:pt x="32" y="10"/>
                    </a:lnTo>
                    <a:lnTo>
                      <a:pt x="36" y="16"/>
                    </a:lnTo>
                    <a:lnTo>
                      <a:pt x="38" y="22"/>
                    </a:lnTo>
                    <a:lnTo>
                      <a:pt x="38" y="22"/>
                    </a:lnTo>
                    <a:lnTo>
                      <a:pt x="26" y="18"/>
                    </a:lnTo>
                    <a:lnTo>
                      <a:pt x="16" y="1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1" name="Freeform 69"/>
              <p:cNvSpPr>
                <a:spLocks/>
              </p:cNvSpPr>
              <p:nvPr userDrawn="1"/>
            </p:nvSpPr>
            <p:spPr bwMode="auto">
              <a:xfrm>
                <a:off x="4023" y="307"/>
                <a:ext cx="2" cy="3"/>
              </a:xfrm>
              <a:custGeom>
                <a:avLst/>
                <a:gdLst/>
                <a:ahLst/>
                <a:cxnLst>
                  <a:cxn ang="0">
                    <a:pos x="10" y="10"/>
                  </a:cxn>
                  <a:cxn ang="0">
                    <a:pos x="10" y="10"/>
                  </a:cxn>
                  <a:cxn ang="0">
                    <a:pos x="10" y="12"/>
                  </a:cxn>
                  <a:cxn ang="0">
                    <a:pos x="6" y="12"/>
                  </a:cxn>
                  <a:cxn ang="0">
                    <a:pos x="0" y="12"/>
                  </a:cxn>
                  <a:cxn ang="0">
                    <a:pos x="0" y="12"/>
                  </a:cxn>
                  <a:cxn ang="0">
                    <a:pos x="0" y="8"/>
                  </a:cxn>
                  <a:cxn ang="0">
                    <a:pos x="0" y="8"/>
                  </a:cxn>
                  <a:cxn ang="0">
                    <a:pos x="0" y="8"/>
                  </a:cxn>
                  <a:cxn ang="0">
                    <a:pos x="4" y="4"/>
                  </a:cxn>
                  <a:cxn ang="0">
                    <a:pos x="4" y="4"/>
                  </a:cxn>
                  <a:cxn ang="0">
                    <a:pos x="0" y="2"/>
                  </a:cxn>
                  <a:cxn ang="0">
                    <a:pos x="0" y="2"/>
                  </a:cxn>
                  <a:cxn ang="0">
                    <a:pos x="2" y="0"/>
                  </a:cxn>
                  <a:cxn ang="0">
                    <a:pos x="4" y="0"/>
                  </a:cxn>
                  <a:cxn ang="0">
                    <a:pos x="6" y="2"/>
                  </a:cxn>
                  <a:cxn ang="0">
                    <a:pos x="8" y="6"/>
                  </a:cxn>
                  <a:cxn ang="0">
                    <a:pos x="10" y="10"/>
                  </a:cxn>
                  <a:cxn ang="0">
                    <a:pos x="10" y="10"/>
                  </a:cxn>
                </a:cxnLst>
                <a:rect l="0" t="0" r="r" b="b"/>
                <a:pathLst>
                  <a:path w="10" h="12">
                    <a:moveTo>
                      <a:pt x="10" y="10"/>
                    </a:moveTo>
                    <a:lnTo>
                      <a:pt x="10" y="10"/>
                    </a:lnTo>
                    <a:lnTo>
                      <a:pt x="10" y="12"/>
                    </a:lnTo>
                    <a:lnTo>
                      <a:pt x="6" y="12"/>
                    </a:lnTo>
                    <a:lnTo>
                      <a:pt x="0" y="12"/>
                    </a:lnTo>
                    <a:lnTo>
                      <a:pt x="0" y="12"/>
                    </a:lnTo>
                    <a:lnTo>
                      <a:pt x="0" y="8"/>
                    </a:lnTo>
                    <a:lnTo>
                      <a:pt x="0" y="8"/>
                    </a:lnTo>
                    <a:lnTo>
                      <a:pt x="0" y="8"/>
                    </a:lnTo>
                    <a:lnTo>
                      <a:pt x="4" y="4"/>
                    </a:lnTo>
                    <a:lnTo>
                      <a:pt x="4" y="4"/>
                    </a:lnTo>
                    <a:lnTo>
                      <a:pt x="0" y="2"/>
                    </a:lnTo>
                    <a:lnTo>
                      <a:pt x="0" y="2"/>
                    </a:lnTo>
                    <a:lnTo>
                      <a:pt x="2" y="0"/>
                    </a:lnTo>
                    <a:lnTo>
                      <a:pt x="4" y="0"/>
                    </a:lnTo>
                    <a:lnTo>
                      <a:pt x="6" y="2"/>
                    </a:lnTo>
                    <a:lnTo>
                      <a:pt x="8" y="6"/>
                    </a:lnTo>
                    <a:lnTo>
                      <a:pt x="10" y="10"/>
                    </a:lnTo>
                    <a:lnTo>
                      <a:pt x="10"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2" name="Freeform 70"/>
              <p:cNvSpPr>
                <a:spLocks/>
              </p:cNvSpPr>
              <p:nvPr userDrawn="1"/>
            </p:nvSpPr>
            <p:spPr bwMode="auto">
              <a:xfrm>
                <a:off x="3658" y="308"/>
                <a:ext cx="16" cy="4"/>
              </a:xfrm>
              <a:custGeom>
                <a:avLst/>
                <a:gdLst/>
                <a:ahLst/>
                <a:cxnLst>
                  <a:cxn ang="0">
                    <a:pos x="60" y="4"/>
                  </a:cxn>
                  <a:cxn ang="0">
                    <a:pos x="60" y="4"/>
                  </a:cxn>
                  <a:cxn ang="0">
                    <a:pos x="56" y="8"/>
                  </a:cxn>
                  <a:cxn ang="0">
                    <a:pos x="50" y="12"/>
                  </a:cxn>
                  <a:cxn ang="0">
                    <a:pos x="44" y="12"/>
                  </a:cxn>
                  <a:cxn ang="0">
                    <a:pos x="36" y="14"/>
                  </a:cxn>
                  <a:cxn ang="0">
                    <a:pos x="18" y="14"/>
                  </a:cxn>
                  <a:cxn ang="0">
                    <a:pos x="12" y="14"/>
                  </a:cxn>
                  <a:cxn ang="0">
                    <a:pos x="4" y="16"/>
                  </a:cxn>
                  <a:cxn ang="0">
                    <a:pos x="4" y="16"/>
                  </a:cxn>
                  <a:cxn ang="0">
                    <a:pos x="2" y="16"/>
                  </a:cxn>
                  <a:cxn ang="0">
                    <a:pos x="4" y="12"/>
                  </a:cxn>
                  <a:cxn ang="0">
                    <a:pos x="4" y="10"/>
                  </a:cxn>
                  <a:cxn ang="0">
                    <a:pos x="0" y="10"/>
                  </a:cxn>
                  <a:cxn ang="0">
                    <a:pos x="0" y="10"/>
                  </a:cxn>
                  <a:cxn ang="0">
                    <a:pos x="8" y="6"/>
                  </a:cxn>
                  <a:cxn ang="0">
                    <a:pos x="14" y="4"/>
                  </a:cxn>
                  <a:cxn ang="0">
                    <a:pos x="32" y="0"/>
                  </a:cxn>
                  <a:cxn ang="0">
                    <a:pos x="48" y="0"/>
                  </a:cxn>
                  <a:cxn ang="0">
                    <a:pos x="60" y="4"/>
                  </a:cxn>
                  <a:cxn ang="0">
                    <a:pos x="60" y="4"/>
                  </a:cxn>
                </a:cxnLst>
                <a:rect l="0" t="0" r="r" b="b"/>
                <a:pathLst>
                  <a:path w="60" h="16">
                    <a:moveTo>
                      <a:pt x="60" y="4"/>
                    </a:moveTo>
                    <a:lnTo>
                      <a:pt x="60" y="4"/>
                    </a:lnTo>
                    <a:lnTo>
                      <a:pt x="56" y="8"/>
                    </a:lnTo>
                    <a:lnTo>
                      <a:pt x="50" y="12"/>
                    </a:lnTo>
                    <a:lnTo>
                      <a:pt x="44" y="12"/>
                    </a:lnTo>
                    <a:lnTo>
                      <a:pt x="36" y="14"/>
                    </a:lnTo>
                    <a:lnTo>
                      <a:pt x="18" y="14"/>
                    </a:lnTo>
                    <a:lnTo>
                      <a:pt x="12" y="14"/>
                    </a:lnTo>
                    <a:lnTo>
                      <a:pt x="4" y="16"/>
                    </a:lnTo>
                    <a:lnTo>
                      <a:pt x="4" y="16"/>
                    </a:lnTo>
                    <a:lnTo>
                      <a:pt x="2" y="16"/>
                    </a:lnTo>
                    <a:lnTo>
                      <a:pt x="4" y="12"/>
                    </a:lnTo>
                    <a:lnTo>
                      <a:pt x="4" y="10"/>
                    </a:lnTo>
                    <a:lnTo>
                      <a:pt x="0" y="10"/>
                    </a:lnTo>
                    <a:lnTo>
                      <a:pt x="0" y="10"/>
                    </a:lnTo>
                    <a:lnTo>
                      <a:pt x="8" y="6"/>
                    </a:lnTo>
                    <a:lnTo>
                      <a:pt x="14" y="4"/>
                    </a:lnTo>
                    <a:lnTo>
                      <a:pt x="32" y="0"/>
                    </a:lnTo>
                    <a:lnTo>
                      <a:pt x="48" y="0"/>
                    </a:lnTo>
                    <a:lnTo>
                      <a:pt x="60" y="4"/>
                    </a:lnTo>
                    <a:lnTo>
                      <a:pt x="60" y="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3" name="Freeform 71"/>
              <p:cNvSpPr>
                <a:spLocks/>
              </p:cNvSpPr>
              <p:nvPr userDrawn="1"/>
            </p:nvSpPr>
            <p:spPr bwMode="auto">
              <a:xfrm>
                <a:off x="3685" y="312"/>
                <a:ext cx="6" cy="4"/>
              </a:xfrm>
              <a:custGeom>
                <a:avLst/>
                <a:gdLst/>
                <a:ahLst/>
                <a:cxnLst>
                  <a:cxn ang="0">
                    <a:pos x="24" y="2"/>
                  </a:cxn>
                  <a:cxn ang="0">
                    <a:pos x="24" y="2"/>
                  </a:cxn>
                  <a:cxn ang="0">
                    <a:pos x="20" y="8"/>
                  </a:cxn>
                  <a:cxn ang="0">
                    <a:pos x="14" y="12"/>
                  </a:cxn>
                  <a:cxn ang="0">
                    <a:pos x="6" y="14"/>
                  </a:cxn>
                  <a:cxn ang="0">
                    <a:pos x="0" y="12"/>
                  </a:cxn>
                  <a:cxn ang="0">
                    <a:pos x="0" y="12"/>
                  </a:cxn>
                  <a:cxn ang="0">
                    <a:pos x="10" y="4"/>
                  </a:cxn>
                  <a:cxn ang="0">
                    <a:pos x="16" y="0"/>
                  </a:cxn>
                  <a:cxn ang="0">
                    <a:pos x="20" y="0"/>
                  </a:cxn>
                  <a:cxn ang="0">
                    <a:pos x="24" y="2"/>
                  </a:cxn>
                  <a:cxn ang="0">
                    <a:pos x="24" y="2"/>
                  </a:cxn>
                </a:cxnLst>
                <a:rect l="0" t="0" r="r" b="b"/>
                <a:pathLst>
                  <a:path w="24" h="14">
                    <a:moveTo>
                      <a:pt x="24" y="2"/>
                    </a:moveTo>
                    <a:lnTo>
                      <a:pt x="24" y="2"/>
                    </a:lnTo>
                    <a:lnTo>
                      <a:pt x="20" y="8"/>
                    </a:lnTo>
                    <a:lnTo>
                      <a:pt x="14" y="12"/>
                    </a:lnTo>
                    <a:lnTo>
                      <a:pt x="6" y="14"/>
                    </a:lnTo>
                    <a:lnTo>
                      <a:pt x="0" y="12"/>
                    </a:lnTo>
                    <a:lnTo>
                      <a:pt x="0" y="12"/>
                    </a:lnTo>
                    <a:lnTo>
                      <a:pt x="10" y="4"/>
                    </a:lnTo>
                    <a:lnTo>
                      <a:pt x="16" y="0"/>
                    </a:lnTo>
                    <a:lnTo>
                      <a:pt x="20" y="0"/>
                    </a:lnTo>
                    <a:lnTo>
                      <a:pt x="24" y="2"/>
                    </a:lnTo>
                    <a:lnTo>
                      <a:pt x="24"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4" name="Freeform 72"/>
              <p:cNvSpPr>
                <a:spLocks/>
              </p:cNvSpPr>
              <p:nvPr userDrawn="1"/>
            </p:nvSpPr>
            <p:spPr bwMode="auto">
              <a:xfrm>
                <a:off x="4022" y="312"/>
                <a:ext cx="2" cy="3"/>
              </a:xfrm>
              <a:custGeom>
                <a:avLst/>
                <a:gdLst/>
                <a:ahLst/>
                <a:cxnLst>
                  <a:cxn ang="0">
                    <a:pos x="0" y="2"/>
                  </a:cxn>
                  <a:cxn ang="0">
                    <a:pos x="0" y="2"/>
                  </a:cxn>
                  <a:cxn ang="0">
                    <a:pos x="2" y="0"/>
                  </a:cxn>
                  <a:cxn ang="0">
                    <a:pos x="4" y="2"/>
                  </a:cxn>
                  <a:cxn ang="0">
                    <a:pos x="6" y="4"/>
                  </a:cxn>
                  <a:cxn ang="0">
                    <a:pos x="8" y="6"/>
                  </a:cxn>
                  <a:cxn ang="0">
                    <a:pos x="8" y="6"/>
                  </a:cxn>
                  <a:cxn ang="0">
                    <a:pos x="6" y="8"/>
                  </a:cxn>
                  <a:cxn ang="0">
                    <a:pos x="4" y="8"/>
                  </a:cxn>
                  <a:cxn ang="0">
                    <a:pos x="0" y="2"/>
                  </a:cxn>
                  <a:cxn ang="0">
                    <a:pos x="0" y="2"/>
                  </a:cxn>
                </a:cxnLst>
                <a:rect l="0" t="0" r="r" b="b"/>
                <a:pathLst>
                  <a:path w="8" h="8">
                    <a:moveTo>
                      <a:pt x="0" y="2"/>
                    </a:moveTo>
                    <a:lnTo>
                      <a:pt x="0" y="2"/>
                    </a:lnTo>
                    <a:lnTo>
                      <a:pt x="2" y="0"/>
                    </a:lnTo>
                    <a:lnTo>
                      <a:pt x="4" y="2"/>
                    </a:lnTo>
                    <a:lnTo>
                      <a:pt x="6" y="4"/>
                    </a:lnTo>
                    <a:lnTo>
                      <a:pt x="8" y="6"/>
                    </a:lnTo>
                    <a:lnTo>
                      <a:pt x="8" y="6"/>
                    </a:lnTo>
                    <a:lnTo>
                      <a:pt x="6" y="8"/>
                    </a:lnTo>
                    <a:lnTo>
                      <a:pt x="4" y="8"/>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5" name="Freeform 73"/>
              <p:cNvSpPr>
                <a:spLocks/>
              </p:cNvSpPr>
              <p:nvPr userDrawn="1"/>
            </p:nvSpPr>
            <p:spPr bwMode="auto">
              <a:xfrm>
                <a:off x="3692" y="313"/>
                <a:ext cx="3" cy="3"/>
              </a:xfrm>
              <a:custGeom>
                <a:avLst/>
                <a:gdLst/>
                <a:ahLst/>
                <a:cxnLst>
                  <a:cxn ang="0">
                    <a:pos x="14" y="0"/>
                  </a:cxn>
                  <a:cxn ang="0">
                    <a:pos x="14" y="0"/>
                  </a:cxn>
                  <a:cxn ang="0">
                    <a:pos x="14" y="4"/>
                  </a:cxn>
                  <a:cxn ang="0">
                    <a:pos x="12" y="8"/>
                  </a:cxn>
                  <a:cxn ang="0">
                    <a:pos x="6" y="12"/>
                  </a:cxn>
                  <a:cxn ang="0">
                    <a:pos x="0" y="12"/>
                  </a:cxn>
                  <a:cxn ang="0">
                    <a:pos x="0" y="12"/>
                  </a:cxn>
                  <a:cxn ang="0">
                    <a:pos x="6" y="4"/>
                  </a:cxn>
                  <a:cxn ang="0">
                    <a:pos x="8" y="2"/>
                  </a:cxn>
                  <a:cxn ang="0">
                    <a:pos x="14" y="0"/>
                  </a:cxn>
                  <a:cxn ang="0">
                    <a:pos x="14" y="0"/>
                  </a:cxn>
                </a:cxnLst>
                <a:rect l="0" t="0" r="r" b="b"/>
                <a:pathLst>
                  <a:path w="14" h="12">
                    <a:moveTo>
                      <a:pt x="14" y="0"/>
                    </a:moveTo>
                    <a:lnTo>
                      <a:pt x="14" y="0"/>
                    </a:lnTo>
                    <a:lnTo>
                      <a:pt x="14" y="4"/>
                    </a:lnTo>
                    <a:lnTo>
                      <a:pt x="12" y="8"/>
                    </a:lnTo>
                    <a:lnTo>
                      <a:pt x="6" y="12"/>
                    </a:lnTo>
                    <a:lnTo>
                      <a:pt x="0" y="12"/>
                    </a:lnTo>
                    <a:lnTo>
                      <a:pt x="0" y="12"/>
                    </a:lnTo>
                    <a:lnTo>
                      <a:pt x="6" y="4"/>
                    </a:lnTo>
                    <a:lnTo>
                      <a:pt x="8" y="2"/>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6" name="Freeform 74"/>
              <p:cNvSpPr>
                <a:spLocks/>
              </p:cNvSpPr>
              <p:nvPr userDrawn="1"/>
            </p:nvSpPr>
            <p:spPr bwMode="auto">
              <a:xfrm>
                <a:off x="4016" y="322"/>
                <a:ext cx="1" cy="4"/>
              </a:xfrm>
              <a:custGeom>
                <a:avLst/>
                <a:gdLst/>
                <a:ahLst/>
                <a:cxnLst>
                  <a:cxn ang="0">
                    <a:pos x="4" y="14"/>
                  </a:cxn>
                  <a:cxn ang="0">
                    <a:pos x="4" y="14"/>
                  </a:cxn>
                  <a:cxn ang="0">
                    <a:pos x="2" y="8"/>
                  </a:cxn>
                  <a:cxn ang="0">
                    <a:pos x="0" y="0"/>
                  </a:cxn>
                  <a:cxn ang="0">
                    <a:pos x="0" y="0"/>
                  </a:cxn>
                  <a:cxn ang="0">
                    <a:pos x="4" y="4"/>
                  </a:cxn>
                  <a:cxn ang="0">
                    <a:pos x="4" y="8"/>
                  </a:cxn>
                  <a:cxn ang="0">
                    <a:pos x="4" y="14"/>
                  </a:cxn>
                  <a:cxn ang="0">
                    <a:pos x="4" y="14"/>
                  </a:cxn>
                </a:cxnLst>
                <a:rect l="0" t="0" r="r" b="b"/>
                <a:pathLst>
                  <a:path w="4" h="14">
                    <a:moveTo>
                      <a:pt x="4" y="14"/>
                    </a:moveTo>
                    <a:lnTo>
                      <a:pt x="4" y="14"/>
                    </a:lnTo>
                    <a:lnTo>
                      <a:pt x="2" y="8"/>
                    </a:lnTo>
                    <a:lnTo>
                      <a:pt x="0" y="0"/>
                    </a:lnTo>
                    <a:lnTo>
                      <a:pt x="0" y="0"/>
                    </a:lnTo>
                    <a:lnTo>
                      <a:pt x="4" y="4"/>
                    </a:lnTo>
                    <a:lnTo>
                      <a:pt x="4" y="8"/>
                    </a:lnTo>
                    <a:lnTo>
                      <a:pt x="4" y="14"/>
                    </a:lnTo>
                    <a:lnTo>
                      <a:pt x="4" y="1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7" name="Freeform 75"/>
              <p:cNvSpPr>
                <a:spLocks/>
              </p:cNvSpPr>
              <p:nvPr userDrawn="1"/>
            </p:nvSpPr>
            <p:spPr bwMode="auto">
              <a:xfrm>
                <a:off x="3695" y="328"/>
                <a:ext cx="4" cy="4"/>
              </a:xfrm>
              <a:custGeom>
                <a:avLst/>
                <a:gdLst/>
                <a:ahLst/>
                <a:cxnLst>
                  <a:cxn ang="0">
                    <a:pos x="12" y="0"/>
                  </a:cxn>
                  <a:cxn ang="0">
                    <a:pos x="12" y="0"/>
                  </a:cxn>
                  <a:cxn ang="0">
                    <a:pos x="14" y="2"/>
                  </a:cxn>
                  <a:cxn ang="0">
                    <a:pos x="16" y="4"/>
                  </a:cxn>
                  <a:cxn ang="0">
                    <a:pos x="14" y="10"/>
                  </a:cxn>
                  <a:cxn ang="0">
                    <a:pos x="8" y="14"/>
                  </a:cxn>
                  <a:cxn ang="0">
                    <a:pos x="4" y="16"/>
                  </a:cxn>
                  <a:cxn ang="0">
                    <a:pos x="0" y="14"/>
                  </a:cxn>
                  <a:cxn ang="0">
                    <a:pos x="0" y="14"/>
                  </a:cxn>
                  <a:cxn ang="0">
                    <a:pos x="4" y="10"/>
                  </a:cxn>
                  <a:cxn ang="0">
                    <a:pos x="8" y="8"/>
                  </a:cxn>
                  <a:cxn ang="0">
                    <a:pos x="10" y="4"/>
                  </a:cxn>
                  <a:cxn ang="0">
                    <a:pos x="12" y="0"/>
                  </a:cxn>
                  <a:cxn ang="0">
                    <a:pos x="12" y="0"/>
                  </a:cxn>
                </a:cxnLst>
                <a:rect l="0" t="0" r="r" b="b"/>
                <a:pathLst>
                  <a:path w="16" h="16">
                    <a:moveTo>
                      <a:pt x="12" y="0"/>
                    </a:moveTo>
                    <a:lnTo>
                      <a:pt x="12" y="0"/>
                    </a:lnTo>
                    <a:lnTo>
                      <a:pt x="14" y="2"/>
                    </a:lnTo>
                    <a:lnTo>
                      <a:pt x="16" y="4"/>
                    </a:lnTo>
                    <a:lnTo>
                      <a:pt x="14" y="10"/>
                    </a:lnTo>
                    <a:lnTo>
                      <a:pt x="8" y="14"/>
                    </a:lnTo>
                    <a:lnTo>
                      <a:pt x="4" y="16"/>
                    </a:lnTo>
                    <a:lnTo>
                      <a:pt x="0" y="14"/>
                    </a:lnTo>
                    <a:lnTo>
                      <a:pt x="0" y="14"/>
                    </a:lnTo>
                    <a:lnTo>
                      <a:pt x="4" y="10"/>
                    </a:lnTo>
                    <a:lnTo>
                      <a:pt x="8" y="8"/>
                    </a:lnTo>
                    <a:lnTo>
                      <a:pt x="10" y="4"/>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8" name="Freeform 76"/>
              <p:cNvSpPr>
                <a:spLocks/>
              </p:cNvSpPr>
              <p:nvPr userDrawn="1"/>
            </p:nvSpPr>
            <p:spPr bwMode="auto">
              <a:xfrm>
                <a:off x="3710" y="341"/>
                <a:ext cx="3" cy="2"/>
              </a:xfrm>
              <a:custGeom>
                <a:avLst/>
                <a:gdLst/>
                <a:ahLst/>
                <a:cxnLst>
                  <a:cxn ang="0">
                    <a:pos x="2" y="0"/>
                  </a:cxn>
                  <a:cxn ang="0">
                    <a:pos x="2" y="0"/>
                  </a:cxn>
                  <a:cxn ang="0">
                    <a:pos x="4" y="2"/>
                  </a:cxn>
                  <a:cxn ang="0">
                    <a:pos x="6" y="0"/>
                  </a:cxn>
                  <a:cxn ang="0">
                    <a:pos x="10" y="0"/>
                  </a:cxn>
                  <a:cxn ang="0">
                    <a:pos x="12" y="2"/>
                  </a:cxn>
                  <a:cxn ang="0">
                    <a:pos x="12" y="2"/>
                  </a:cxn>
                  <a:cxn ang="0">
                    <a:pos x="10" y="4"/>
                  </a:cxn>
                  <a:cxn ang="0">
                    <a:pos x="8" y="6"/>
                  </a:cxn>
                  <a:cxn ang="0">
                    <a:pos x="4" y="6"/>
                  </a:cxn>
                  <a:cxn ang="0">
                    <a:pos x="2" y="8"/>
                  </a:cxn>
                  <a:cxn ang="0">
                    <a:pos x="2" y="8"/>
                  </a:cxn>
                  <a:cxn ang="0">
                    <a:pos x="0" y="6"/>
                  </a:cxn>
                  <a:cxn ang="0">
                    <a:pos x="0" y="4"/>
                  </a:cxn>
                  <a:cxn ang="0">
                    <a:pos x="2" y="0"/>
                  </a:cxn>
                  <a:cxn ang="0">
                    <a:pos x="2" y="0"/>
                  </a:cxn>
                </a:cxnLst>
                <a:rect l="0" t="0" r="r" b="b"/>
                <a:pathLst>
                  <a:path w="12" h="8">
                    <a:moveTo>
                      <a:pt x="2" y="0"/>
                    </a:moveTo>
                    <a:lnTo>
                      <a:pt x="2" y="0"/>
                    </a:lnTo>
                    <a:lnTo>
                      <a:pt x="4" y="2"/>
                    </a:lnTo>
                    <a:lnTo>
                      <a:pt x="6" y="0"/>
                    </a:lnTo>
                    <a:lnTo>
                      <a:pt x="10" y="0"/>
                    </a:lnTo>
                    <a:lnTo>
                      <a:pt x="12" y="2"/>
                    </a:lnTo>
                    <a:lnTo>
                      <a:pt x="12" y="2"/>
                    </a:lnTo>
                    <a:lnTo>
                      <a:pt x="10" y="4"/>
                    </a:lnTo>
                    <a:lnTo>
                      <a:pt x="8" y="6"/>
                    </a:lnTo>
                    <a:lnTo>
                      <a:pt x="4" y="6"/>
                    </a:lnTo>
                    <a:lnTo>
                      <a:pt x="2" y="8"/>
                    </a:lnTo>
                    <a:lnTo>
                      <a:pt x="2" y="8"/>
                    </a:lnTo>
                    <a:lnTo>
                      <a:pt x="0" y="6"/>
                    </a:lnTo>
                    <a:lnTo>
                      <a:pt x="0"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89" name="Freeform 77"/>
              <p:cNvSpPr>
                <a:spLocks/>
              </p:cNvSpPr>
              <p:nvPr userDrawn="1"/>
            </p:nvSpPr>
            <p:spPr bwMode="auto">
              <a:xfrm>
                <a:off x="3668" y="350"/>
                <a:ext cx="6" cy="2"/>
              </a:xfrm>
              <a:custGeom>
                <a:avLst/>
                <a:gdLst/>
                <a:ahLst/>
                <a:cxnLst>
                  <a:cxn ang="0">
                    <a:pos x="24" y="0"/>
                  </a:cxn>
                  <a:cxn ang="0">
                    <a:pos x="24" y="0"/>
                  </a:cxn>
                  <a:cxn ang="0">
                    <a:pos x="20" y="6"/>
                  </a:cxn>
                  <a:cxn ang="0">
                    <a:pos x="16" y="8"/>
                  </a:cxn>
                  <a:cxn ang="0">
                    <a:pos x="8" y="10"/>
                  </a:cxn>
                  <a:cxn ang="0">
                    <a:pos x="0" y="10"/>
                  </a:cxn>
                  <a:cxn ang="0">
                    <a:pos x="0" y="10"/>
                  </a:cxn>
                  <a:cxn ang="0">
                    <a:pos x="4" y="6"/>
                  </a:cxn>
                  <a:cxn ang="0">
                    <a:pos x="10" y="4"/>
                  </a:cxn>
                  <a:cxn ang="0">
                    <a:pos x="24" y="0"/>
                  </a:cxn>
                  <a:cxn ang="0">
                    <a:pos x="24" y="0"/>
                  </a:cxn>
                </a:cxnLst>
                <a:rect l="0" t="0" r="r" b="b"/>
                <a:pathLst>
                  <a:path w="24" h="10">
                    <a:moveTo>
                      <a:pt x="24" y="0"/>
                    </a:moveTo>
                    <a:lnTo>
                      <a:pt x="24" y="0"/>
                    </a:lnTo>
                    <a:lnTo>
                      <a:pt x="20" y="6"/>
                    </a:lnTo>
                    <a:lnTo>
                      <a:pt x="16" y="8"/>
                    </a:lnTo>
                    <a:lnTo>
                      <a:pt x="8" y="10"/>
                    </a:lnTo>
                    <a:lnTo>
                      <a:pt x="0" y="10"/>
                    </a:lnTo>
                    <a:lnTo>
                      <a:pt x="0" y="10"/>
                    </a:lnTo>
                    <a:lnTo>
                      <a:pt x="4" y="6"/>
                    </a:lnTo>
                    <a:lnTo>
                      <a:pt x="10" y="4"/>
                    </a:lnTo>
                    <a:lnTo>
                      <a:pt x="24" y="0"/>
                    </a:lnTo>
                    <a:lnTo>
                      <a:pt x="2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0" name="Freeform 78"/>
              <p:cNvSpPr>
                <a:spLocks/>
              </p:cNvSpPr>
              <p:nvPr userDrawn="1"/>
            </p:nvSpPr>
            <p:spPr bwMode="auto">
              <a:xfrm>
                <a:off x="3813" y="355"/>
                <a:ext cx="2" cy="3"/>
              </a:xfrm>
              <a:custGeom>
                <a:avLst/>
                <a:gdLst/>
                <a:ahLst/>
                <a:cxnLst>
                  <a:cxn ang="0">
                    <a:pos x="6" y="8"/>
                  </a:cxn>
                  <a:cxn ang="0">
                    <a:pos x="6" y="8"/>
                  </a:cxn>
                  <a:cxn ang="0">
                    <a:pos x="4" y="4"/>
                  </a:cxn>
                  <a:cxn ang="0">
                    <a:pos x="2" y="4"/>
                  </a:cxn>
                  <a:cxn ang="0">
                    <a:pos x="0" y="4"/>
                  </a:cxn>
                  <a:cxn ang="0">
                    <a:pos x="0" y="4"/>
                  </a:cxn>
                  <a:cxn ang="0">
                    <a:pos x="2" y="0"/>
                  </a:cxn>
                  <a:cxn ang="0">
                    <a:pos x="6" y="0"/>
                  </a:cxn>
                  <a:cxn ang="0">
                    <a:pos x="8" y="2"/>
                  </a:cxn>
                  <a:cxn ang="0">
                    <a:pos x="6" y="8"/>
                  </a:cxn>
                  <a:cxn ang="0">
                    <a:pos x="6" y="8"/>
                  </a:cxn>
                </a:cxnLst>
                <a:rect l="0" t="0" r="r" b="b"/>
                <a:pathLst>
                  <a:path w="8" h="8">
                    <a:moveTo>
                      <a:pt x="6" y="8"/>
                    </a:moveTo>
                    <a:lnTo>
                      <a:pt x="6" y="8"/>
                    </a:lnTo>
                    <a:lnTo>
                      <a:pt x="4" y="4"/>
                    </a:lnTo>
                    <a:lnTo>
                      <a:pt x="2" y="4"/>
                    </a:lnTo>
                    <a:lnTo>
                      <a:pt x="0" y="4"/>
                    </a:lnTo>
                    <a:lnTo>
                      <a:pt x="0" y="4"/>
                    </a:lnTo>
                    <a:lnTo>
                      <a:pt x="2" y="0"/>
                    </a:lnTo>
                    <a:lnTo>
                      <a:pt x="6" y="0"/>
                    </a:lnTo>
                    <a:lnTo>
                      <a:pt x="8" y="2"/>
                    </a:lnTo>
                    <a:lnTo>
                      <a:pt x="6" y="8"/>
                    </a:lnTo>
                    <a:lnTo>
                      <a:pt x="6" y="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1" name="Freeform 79"/>
              <p:cNvSpPr>
                <a:spLocks/>
              </p:cNvSpPr>
              <p:nvPr userDrawn="1"/>
            </p:nvSpPr>
            <p:spPr bwMode="auto">
              <a:xfrm>
                <a:off x="3510" y="370"/>
                <a:ext cx="7" cy="7"/>
              </a:xfrm>
              <a:custGeom>
                <a:avLst/>
                <a:gdLst/>
                <a:ahLst/>
                <a:cxnLst>
                  <a:cxn ang="0">
                    <a:pos x="20" y="0"/>
                  </a:cxn>
                  <a:cxn ang="0">
                    <a:pos x="20" y="0"/>
                  </a:cxn>
                  <a:cxn ang="0">
                    <a:pos x="24" y="4"/>
                  </a:cxn>
                  <a:cxn ang="0">
                    <a:pos x="24" y="6"/>
                  </a:cxn>
                  <a:cxn ang="0">
                    <a:pos x="26" y="8"/>
                  </a:cxn>
                  <a:cxn ang="0">
                    <a:pos x="26" y="8"/>
                  </a:cxn>
                  <a:cxn ang="0">
                    <a:pos x="22" y="14"/>
                  </a:cxn>
                  <a:cxn ang="0">
                    <a:pos x="16" y="18"/>
                  </a:cxn>
                  <a:cxn ang="0">
                    <a:pos x="8" y="22"/>
                  </a:cxn>
                  <a:cxn ang="0">
                    <a:pos x="0" y="26"/>
                  </a:cxn>
                  <a:cxn ang="0">
                    <a:pos x="0" y="26"/>
                  </a:cxn>
                  <a:cxn ang="0">
                    <a:pos x="2" y="20"/>
                  </a:cxn>
                  <a:cxn ang="0">
                    <a:pos x="4" y="10"/>
                  </a:cxn>
                  <a:cxn ang="0">
                    <a:pos x="6" y="4"/>
                  </a:cxn>
                  <a:cxn ang="0">
                    <a:pos x="8" y="2"/>
                  </a:cxn>
                  <a:cxn ang="0">
                    <a:pos x="14" y="0"/>
                  </a:cxn>
                  <a:cxn ang="0">
                    <a:pos x="20" y="0"/>
                  </a:cxn>
                  <a:cxn ang="0">
                    <a:pos x="20" y="0"/>
                  </a:cxn>
                </a:cxnLst>
                <a:rect l="0" t="0" r="r" b="b"/>
                <a:pathLst>
                  <a:path w="26" h="26">
                    <a:moveTo>
                      <a:pt x="20" y="0"/>
                    </a:moveTo>
                    <a:lnTo>
                      <a:pt x="20" y="0"/>
                    </a:lnTo>
                    <a:lnTo>
                      <a:pt x="24" y="4"/>
                    </a:lnTo>
                    <a:lnTo>
                      <a:pt x="24" y="6"/>
                    </a:lnTo>
                    <a:lnTo>
                      <a:pt x="26" y="8"/>
                    </a:lnTo>
                    <a:lnTo>
                      <a:pt x="26" y="8"/>
                    </a:lnTo>
                    <a:lnTo>
                      <a:pt x="22" y="14"/>
                    </a:lnTo>
                    <a:lnTo>
                      <a:pt x="16" y="18"/>
                    </a:lnTo>
                    <a:lnTo>
                      <a:pt x="8" y="22"/>
                    </a:lnTo>
                    <a:lnTo>
                      <a:pt x="0" y="26"/>
                    </a:lnTo>
                    <a:lnTo>
                      <a:pt x="0" y="26"/>
                    </a:lnTo>
                    <a:lnTo>
                      <a:pt x="2" y="20"/>
                    </a:lnTo>
                    <a:lnTo>
                      <a:pt x="4" y="10"/>
                    </a:lnTo>
                    <a:lnTo>
                      <a:pt x="6" y="4"/>
                    </a:lnTo>
                    <a:lnTo>
                      <a:pt x="8" y="2"/>
                    </a:lnTo>
                    <a:lnTo>
                      <a:pt x="14" y="0"/>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2" name="Freeform 80"/>
              <p:cNvSpPr>
                <a:spLocks/>
              </p:cNvSpPr>
              <p:nvPr userDrawn="1"/>
            </p:nvSpPr>
            <p:spPr bwMode="auto">
              <a:xfrm>
                <a:off x="3501" y="386"/>
                <a:ext cx="3" cy="1"/>
              </a:xfrm>
              <a:custGeom>
                <a:avLst/>
                <a:gdLst/>
                <a:ahLst/>
                <a:cxnLst>
                  <a:cxn ang="0">
                    <a:pos x="12" y="0"/>
                  </a:cxn>
                  <a:cxn ang="0">
                    <a:pos x="12" y="0"/>
                  </a:cxn>
                  <a:cxn ang="0">
                    <a:pos x="6" y="4"/>
                  </a:cxn>
                  <a:cxn ang="0">
                    <a:pos x="2" y="4"/>
                  </a:cxn>
                  <a:cxn ang="0">
                    <a:pos x="0" y="2"/>
                  </a:cxn>
                  <a:cxn ang="0">
                    <a:pos x="0" y="2"/>
                  </a:cxn>
                  <a:cxn ang="0">
                    <a:pos x="2" y="0"/>
                  </a:cxn>
                  <a:cxn ang="0">
                    <a:pos x="4" y="0"/>
                  </a:cxn>
                  <a:cxn ang="0">
                    <a:pos x="8" y="0"/>
                  </a:cxn>
                  <a:cxn ang="0">
                    <a:pos x="12" y="0"/>
                  </a:cxn>
                  <a:cxn ang="0">
                    <a:pos x="12" y="0"/>
                  </a:cxn>
                </a:cxnLst>
                <a:rect l="0" t="0" r="r" b="b"/>
                <a:pathLst>
                  <a:path w="12" h="4">
                    <a:moveTo>
                      <a:pt x="12" y="0"/>
                    </a:moveTo>
                    <a:lnTo>
                      <a:pt x="12" y="0"/>
                    </a:lnTo>
                    <a:lnTo>
                      <a:pt x="6" y="4"/>
                    </a:lnTo>
                    <a:lnTo>
                      <a:pt x="2" y="4"/>
                    </a:lnTo>
                    <a:lnTo>
                      <a:pt x="0" y="2"/>
                    </a:lnTo>
                    <a:lnTo>
                      <a:pt x="0" y="2"/>
                    </a:lnTo>
                    <a:lnTo>
                      <a:pt x="2" y="0"/>
                    </a:lnTo>
                    <a:lnTo>
                      <a:pt x="4" y="0"/>
                    </a:lnTo>
                    <a:lnTo>
                      <a:pt x="8"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3" name="Freeform 81"/>
              <p:cNvSpPr>
                <a:spLocks/>
              </p:cNvSpPr>
              <p:nvPr userDrawn="1"/>
            </p:nvSpPr>
            <p:spPr bwMode="auto">
              <a:xfrm>
                <a:off x="3981" y="415"/>
                <a:ext cx="2" cy="4"/>
              </a:xfrm>
              <a:custGeom>
                <a:avLst/>
                <a:gdLst/>
                <a:ahLst/>
                <a:cxnLst>
                  <a:cxn ang="0">
                    <a:pos x="8" y="0"/>
                  </a:cxn>
                  <a:cxn ang="0">
                    <a:pos x="8" y="0"/>
                  </a:cxn>
                  <a:cxn ang="0">
                    <a:pos x="4" y="10"/>
                  </a:cxn>
                  <a:cxn ang="0">
                    <a:pos x="2" y="12"/>
                  </a:cxn>
                  <a:cxn ang="0">
                    <a:pos x="0" y="14"/>
                  </a:cxn>
                  <a:cxn ang="0">
                    <a:pos x="0" y="14"/>
                  </a:cxn>
                  <a:cxn ang="0">
                    <a:pos x="0" y="8"/>
                  </a:cxn>
                  <a:cxn ang="0">
                    <a:pos x="2" y="4"/>
                  </a:cxn>
                  <a:cxn ang="0">
                    <a:pos x="4" y="2"/>
                  </a:cxn>
                  <a:cxn ang="0">
                    <a:pos x="8" y="0"/>
                  </a:cxn>
                  <a:cxn ang="0">
                    <a:pos x="8" y="0"/>
                  </a:cxn>
                </a:cxnLst>
                <a:rect l="0" t="0" r="r" b="b"/>
                <a:pathLst>
                  <a:path w="8" h="14">
                    <a:moveTo>
                      <a:pt x="8" y="0"/>
                    </a:moveTo>
                    <a:lnTo>
                      <a:pt x="8" y="0"/>
                    </a:lnTo>
                    <a:lnTo>
                      <a:pt x="4" y="10"/>
                    </a:lnTo>
                    <a:lnTo>
                      <a:pt x="2" y="12"/>
                    </a:lnTo>
                    <a:lnTo>
                      <a:pt x="0" y="14"/>
                    </a:lnTo>
                    <a:lnTo>
                      <a:pt x="0" y="14"/>
                    </a:lnTo>
                    <a:lnTo>
                      <a:pt x="0" y="8"/>
                    </a:lnTo>
                    <a:lnTo>
                      <a:pt x="2" y="4"/>
                    </a:lnTo>
                    <a:lnTo>
                      <a:pt x="4"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4" name="Freeform 82"/>
              <p:cNvSpPr>
                <a:spLocks/>
              </p:cNvSpPr>
              <p:nvPr userDrawn="1"/>
            </p:nvSpPr>
            <p:spPr bwMode="auto">
              <a:xfrm>
                <a:off x="4113" y="427"/>
                <a:ext cx="4" cy="5"/>
              </a:xfrm>
              <a:custGeom>
                <a:avLst/>
                <a:gdLst/>
                <a:ahLst/>
                <a:cxnLst>
                  <a:cxn ang="0">
                    <a:pos x="0" y="0"/>
                  </a:cxn>
                  <a:cxn ang="0">
                    <a:pos x="0" y="0"/>
                  </a:cxn>
                  <a:cxn ang="0">
                    <a:pos x="4" y="0"/>
                  </a:cxn>
                  <a:cxn ang="0">
                    <a:pos x="8" y="2"/>
                  </a:cxn>
                  <a:cxn ang="0">
                    <a:pos x="14" y="6"/>
                  </a:cxn>
                  <a:cxn ang="0">
                    <a:pos x="18" y="8"/>
                  </a:cxn>
                  <a:cxn ang="0">
                    <a:pos x="18" y="8"/>
                  </a:cxn>
                  <a:cxn ang="0">
                    <a:pos x="18" y="12"/>
                  </a:cxn>
                  <a:cxn ang="0">
                    <a:pos x="16" y="12"/>
                  </a:cxn>
                  <a:cxn ang="0">
                    <a:pos x="14" y="14"/>
                  </a:cxn>
                  <a:cxn ang="0">
                    <a:pos x="14" y="18"/>
                  </a:cxn>
                  <a:cxn ang="0">
                    <a:pos x="14" y="18"/>
                  </a:cxn>
                  <a:cxn ang="0">
                    <a:pos x="10" y="16"/>
                  </a:cxn>
                  <a:cxn ang="0">
                    <a:pos x="8" y="12"/>
                  </a:cxn>
                  <a:cxn ang="0">
                    <a:pos x="6" y="10"/>
                  </a:cxn>
                  <a:cxn ang="0">
                    <a:pos x="0" y="8"/>
                  </a:cxn>
                  <a:cxn ang="0">
                    <a:pos x="0" y="8"/>
                  </a:cxn>
                  <a:cxn ang="0">
                    <a:pos x="0" y="6"/>
                  </a:cxn>
                  <a:cxn ang="0">
                    <a:pos x="2" y="4"/>
                  </a:cxn>
                  <a:cxn ang="0">
                    <a:pos x="2" y="2"/>
                  </a:cxn>
                  <a:cxn ang="0">
                    <a:pos x="0" y="0"/>
                  </a:cxn>
                  <a:cxn ang="0">
                    <a:pos x="0" y="0"/>
                  </a:cxn>
                </a:cxnLst>
                <a:rect l="0" t="0" r="r" b="b"/>
                <a:pathLst>
                  <a:path w="18" h="18">
                    <a:moveTo>
                      <a:pt x="0" y="0"/>
                    </a:moveTo>
                    <a:lnTo>
                      <a:pt x="0" y="0"/>
                    </a:lnTo>
                    <a:lnTo>
                      <a:pt x="4" y="0"/>
                    </a:lnTo>
                    <a:lnTo>
                      <a:pt x="8" y="2"/>
                    </a:lnTo>
                    <a:lnTo>
                      <a:pt x="14" y="6"/>
                    </a:lnTo>
                    <a:lnTo>
                      <a:pt x="18" y="8"/>
                    </a:lnTo>
                    <a:lnTo>
                      <a:pt x="18" y="8"/>
                    </a:lnTo>
                    <a:lnTo>
                      <a:pt x="18" y="12"/>
                    </a:lnTo>
                    <a:lnTo>
                      <a:pt x="16" y="12"/>
                    </a:lnTo>
                    <a:lnTo>
                      <a:pt x="14" y="14"/>
                    </a:lnTo>
                    <a:lnTo>
                      <a:pt x="14" y="18"/>
                    </a:lnTo>
                    <a:lnTo>
                      <a:pt x="14" y="18"/>
                    </a:lnTo>
                    <a:lnTo>
                      <a:pt x="10" y="16"/>
                    </a:lnTo>
                    <a:lnTo>
                      <a:pt x="8" y="12"/>
                    </a:lnTo>
                    <a:lnTo>
                      <a:pt x="6" y="10"/>
                    </a:lnTo>
                    <a:lnTo>
                      <a:pt x="0" y="8"/>
                    </a:lnTo>
                    <a:lnTo>
                      <a:pt x="0" y="8"/>
                    </a:lnTo>
                    <a:lnTo>
                      <a:pt x="0" y="6"/>
                    </a:lnTo>
                    <a:lnTo>
                      <a:pt x="2" y="4"/>
                    </a:lnTo>
                    <a:lnTo>
                      <a:pt x="2" y="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5" name="Freeform 83"/>
              <p:cNvSpPr>
                <a:spLocks/>
              </p:cNvSpPr>
              <p:nvPr userDrawn="1"/>
            </p:nvSpPr>
            <p:spPr bwMode="auto">
              <a:xfrm>
                <a:off x="3970" y="436"/>
                <a:ext cx="3" cy="2"/>
              </a:xfrm>
              <a:custGeom>
                <a:avLst/>
                <a:gdLst/>
                <a:ahLst/>
                <a:cxnLst>
                  <a:cxn ang="0">
                    <a:pos x="0" y="0"/>
                  </a:cxn>
                  <a:cxn ang="0">
                    <a:pos x="0" y="0"/>
                  </a:cxn>
                  <a:cxn ang="0">
                    <a:pos x="8" y="0"/>
                  </a:cxn>
                  <a:cxn ang="0">
                    <a:pos x="8" y="0"/>
                  </a:cxn>
                  <a:cxn ang="0">
                    <a:pos x="8" y="4"/>
                  </a:cxn>
                  <a:cxn ang="0">
                    <a:pos x="10" y="6"/>
                  </a:cxn>
                  <a:cxn ang="0">
                    <a:pos x="12" y="6"/>
                  </a:cxn>
                  <a:cxn ang="0">
                    <a:pos x="12" y="10"/>
                  </a:cxn>
                  <a:cxn ang="0">
                    <a:pos x="12" y="10"/>
                  </a:cxn>
                  <a:cxn ang="0">
                    <a:pos x="4" y="8"/>
                  </a:cxn>
                  <a:cxn ang="0">
                    <a:pos x="0" y="6"/>
                  </a:cxn>
                  <a:cxn ang="0">
                    <a:pos x="0" y="0"/>
                  </a:cxn>
                  <a:cxn ang="0">
                    <a:pos x="0" y="0"/>
                  </a:cxn>
                </a:cxnLst>
                <a:rect l="0" t="0" r="r" b="b"/>
                <a:pathLst>
                  <a:path w="12" h="10">
                    <a:moveTo>
                      <a:pt x="0" y="0"/>
                    </a:moveTo>
                    <a:lnTo>
                      <a:pt x="0" y="0"/>
                    </a:lnTo>
                    <a:lnTo>
                      <a:pt x="8" y="0"/>
                    </a:lnTo>
                    <a:lnTo>
                      <a:pt x="8" y="0"/>
                    </a:lnTo>
                    <a:lnTo>
                      <a:pt x="8" y="4"/>
                    </a:lnTo>
                    <a:lnTo>
                      <a:pt x="10" y="6"/>
                    </a:lnTo>
                    <a:lnTo>
                      <a:pt x="12" y="6"/>
                    </a:lnTo>
                    <a:lnTo>
                      <a:pt x="12" y="10"/>
                    </a:lnTo>
                    <a:lnTo>
                      <a:pt x="12" y="10"/>
                    </a:lnTo>
                    <a:lnTo>
                      <a:pt x="4" y="8"/>
                    </a:lnTo>
                    <a:lnTo>
                      <a:pt x="0"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6" name="Freeform 84"/>
              <p:cNvSpPr>
                <a:spLocks/>
              </p:cNvSpPr>
              <p:nvPr userDrawn="1"/>
            </p:nvSpPr>
            <p:spPr bwMode="auto">
              <a:xfrm>
                <a:off x="3948" y="443"/>
                <a:ext cx="5" cy="9"/>
              </a:xfrm>
              <a:custGeom>
                <a:avLst/>
                <a:gdLst/>
                <a:ahLst/>
                <a:cxnLst>
                  <a:cxn ang="0">
                    <a:pos x="10" y="22"/>
                  </a:cxn>
                  <a:cxn ang="0">
                    <a:pos x="10" y="22"/>
                  </a:cxn>
                  <a:cxn ang="0">
                    <a:pos x="10" y="24"/>
                  </a:cxn>
                  <a:cxn ang="0">
                    <a:pos x="10" y="28"/>
                  </a:cxn>
                  <a:cxn ang="0">
                    <a:pos x="8" y="32"/>
                  </a:cxn>
                  <a:cxn ang="0">
                    <a:pos x="2" y="32"/>
                  </a:cxn>
                  <a:cxn ang="0">
                    <a:pos x="2" y="32"/>
                  </a:cxn>
                  <a:cxn ang="0">
                    <a:pos x="4" y="24"/>
                  </a:cxn>
                  <a:cxn ang="0">
                    <a:pos x="4" y="22"/>
                  </a:cxn>
                  <a:cxn ang="0">
                    <a:pos x="0" y="20"/>
                  </a:cxn>
                  <a:cxn ang="0">
                    <a:pos x="0" y="20"/>
                  </a:cxn>
                  <a:cxn ang="0">
                    <a:pos x="2" y="16"/>
                  </a:cxn>
                  <a:cxn ang="0">
                    <a:pos x="2" y="14"/>
                  </a:cxn>
                  <a:cxn ang="0">
                    <a:pos x="4" y="12"/>
                  </a:cxn>
                  <a:cxn ang="0">
                    <a:pos x="2" y="10"/>
                  </a:cxn>
                  <a:cxn ang="0">
                    <a:pos x="2" y="10"/>
                  </a:cxn>
                  <a:cxn ang="0">
                    <a:pos x="6" y="16"/>
                  </a:cxn>
                  <a:cxn ang="0">
                    <a:pos x="6" y="16"/>
                  </a:cxn>
                  <a:cxn ang="0">
                    <a:pos x="8" y="10"/>
                  </a:cxn>
                  <a:cxn ang="0">
                    <a:pos x="12" y="6"/>
                  </a:cxn>
                  <a:cxn ang="0">
                    <a:pos x="20" y="0"/>
                  </a:cxn>
                  <a:cxn ang="0">
                    <a:pos x="20" y="0"/>
                  </a:cxn>
                  <a:cxn ang="0">
                    <a:pos x="22" y="4"/>
                  </a:cxn>
                  <a:cxn ang="0">
                    <a:pos x="22" y="8"/>
                  </a:cxn>
                  <a:cxn ang="0">
                    <a:pos x="20" y="14"/>
                  </a:cxn>
                  <a:cxn ang="0">
                    <a:pos x="16" y="20"/>
                  </a:cxn>
                  <a:cxn ang="0">
                    <a:pos x="16" y="24"/>
                  </a:cxn>
                  <a:cxn ang="0">
                    <a:pos x="16" y="28"/>
                  </a:cxn>
                  <a:cxn ang="0">
                    <a:pos x="16" y="28"/>
                  </a:cxn>
                  <a:cxn ang="0">
                    <a:pos x="12" y="26"/>
                  </a:cxn>
                  <a:cxn ang="0">
                    <a:pos x="10" y="22"/>
                  </a:cxn>
                  <a:cxn ang="0">
                    <a:pos x="10" y="22"/>
                  </a:cxn>
                </a:cxnLst>
                <a:rect l="0" t="0" r="r" b="b"/>
                <a:pathLst>
                  <a:path w="22" h="32">
                    <a:moveTo>
                      <a:pt x="10" y="22"/>
                    </a:moveTo>
                    <a:lnTo>
                      <a:pt x="10" y="22"/>
                    </a:lnTo>
                    <a:lnTo>
                      <a:pt x="10" y="24"/>
                    </a:lnTo>
                    <a:lnTo>
                      <a:pt x="10" y="28"/>
                    </a:lnTo>
                    <a:lnTo>
                      <a:pt x="8" y="32"/>
                    </a:lnTo>
                    <a:lnTo>
                      <a:pt x="2" y="32"/>
                    </a:lnTo>
                    <a:lnTo>
                      <a:pt x="2" y="32"/>
                    </a:lnTo>
                    <a:lnTo>
                      <a:pt x="4" y="24"/>
                    </a:lnTo>
                    <a:lnTo>
                      <a:pt x="4" y="22"/>
                    </a:lnTo>
                    <a:lnTo>
                      <a:pt x="0" y="20"/>
                    </a:lnTo>
                    <a:lnTo>
                      <a:pt x="0" y="20"/>
                    </a:lnTo>
                    <a:lnTo>
                      <a:pt x="2" y="16"/>
                    </a:lnTo>
                    <a:lnTo>
                      <a:pt x="2" y="14"/>
                    </a:lnTo>
                    <a:lnTo>
                      <a:pt x="4" y="12"/>
                    </a:lnTo>
                    <a:lnTo>
                      <a:pt x="2" y="10"/>
                    </a:lnTo>
                    <a:lnTo>
                      <a:pt x="2" y="10"/>
                    </a:lnTo>
                    <a:lnTo>
                      <a:pt x="6" y="16"/>
                    </a:lnTo>
                    <a:lnTo>
                      <a:pt x="6" y="16"/>
                    </a:lnTo>
                    <a:lnTo>
                      <a:pt x="8" y="10"/>
                    </a:lnTo>
                    <a:lnTo>
                      <a:pt x="12" y="6"/>
                    </a:lnTo>
                    <a:lnTo>
                      <a:pt x="20" y="0"/>
                    </a:lnTo>
                    <a:lnTo>
                      <a:pt x="20" y="0"/>
                    </a:lnTo>
                    <a:lnTo>
                      <a:pt x="22" y="4"/>
                    </a:lnTo>
                    <a:lnTo>
                      <a:pt x="22" y="8"/>
                    </a:lnTo>
                    <a:lnTo>
                      <a:pt x="20" y="14"/>
                    </a:lnTo>
                    <a:lnTo>
                      <a:pt x="16" y="20"/>
                    </a:lnTo>
                    <a:lnTo>
                      <a:pt x="16" y="24"/>
                    </a:lnTo>
                    <a:lnTo>
                      <a:pt x="16" y="28"/>
                    </a:lnTo>
                    <a:lnTo>
                      <a:pt x="16" y="28"/>
                    </a:lnTo>
                    <a:lnTo>
                      <a:pt x="12" y="26"/>
                    </a:lnTo>
                    <a:lnTo>
                      <a:pt x="10" y="22"/>
                    </a:lnTo>
                    <a:lnTo>
                      <a:pt x="10" y="2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7" name="Freeform 85"/>
              <p:cNvSpPr>
                <a:spLocks/>
              </p:cNvSpPr>
              <p:nvPr userDrawn="1"/>
            </p:nvSpPr>
            <p:spPr bwMode="auto">
              <a:xfrm>
                <a:off x="4100" y="444"/>
                <a:ext cx="6" cy="14"/>
              </a:xfrm>
              <a:custGeom>
                <a:avLst/>
                <a:gdLst/>
                <a:ahLst/>
                <a:cxnLst>
                  <a:cxn ang="0">
                    <a:pos x="10" y="0"/>
                  </a:cxn>
                  <a:cxn ang="0">
                    <a:pos x="10" y="0"/>
                  </a:cxn>
                  <a:cxn ang="0">
                    <a:pos x="14" y="10"/>
                  </a:cxn>
                  <a:cxn ang="0">
                    <a:pos x="18" y="24"/>
                  </a:cxn>
                  <a:cxn ang="0">
                    <a:pos x="20" y="32"/>
                  </a:cxn>
                  <a:cxn ang="0">
                    <a:pos x="20" y="38"/>
                  </a:cxn>
                  <a:cxn ang="0">
                    <a:pos x="20" y="44"/>
                  </a:cxn>
                  <a:cxn ang="0">
                    <a:pos x="16" y="52"/>
                  </a:cxn>
                  <a:cxn ang="0">
                    <a:pos x="16" y="52"/>
                  </a:cxn>
                  <a:cxn ang="0">
                    <a:pos x="16" y="46"/>
                  </a:cxn>
                  <a:cxn ang="0">
                    <a:pos x="12" y="38"/>
                  </a:cxn>
                  <a:cxn ang="0">
                    <a:pos x="4" y="24"/>
                  </a:cxn>
                  <a:cxn ang="0">
                    <a:pos x="2" y="18"/>
                  </a:cxn>
                  <a:cxn ang="0">
                    <a:pos x="0" y="10"/>
                  </a:cxn>
                  <a:cxn ang="0">
                    <a:pos x="4" y="4"/>
                  </a:cxn>
                  <a:cxn ang="0">
                    <a:pos x="10" y="0"/>
                  </a:cxn>
                  <a:cxn ang="0">
                    <a:pos x="10" y="0"/>
                  </a:cxn>
                </a:cxnLst>
                <a:rect l="0" t="0" r="r" b="b"/>
                <a:pathLst>
                  <a:path w="20" h="52">
                    <a:moveTo>
                      <a:pt x="10" y="0"/>
                    </a:moveTo>
                    <a:lnTo>
                      <a:pt x="10" y="0"/>
                    </a:lnTo>
                    <a:lnTo>
                      <a:pt x="14" y="10"/>
                    </a:lnTo>
                    <a:lnTo>
                      <a:pt x="18" y="24"/>
                    </a:lnTo>
                    <a:lnTo>
                      <a:pt x="20" y="32"/>
                    </a:lnTo>
                    <a:lnTo>
                      <a:pt x="20" y="38"/>
                    </a:lnTo>
                    <a:lnTo>
                      <a:pt x="20" y="44"/>
                    </a:lnTo>
                    <a:lnTo>
                      <a:pt x="16" y="52"/>
                    </a:lnTo>
                    <a:lnTo>
                      <a:pt x="16" y="52"/>
                    </a:lnTo>
                    <a:lnTo>
                      <a:pt x="16" y="46"/>
                    </a:lnTo>
                    <a:lnTo>
                      <a:pt x="12" y="38"/>
                    </a:lnTo>
                    <a:lnTo>
                      <a:pt x="4" y="24"/>
                    </a:lnTo>
                    <a:lnTo>
                      <a:pt x="2" y="18"/>
                    </a:lnTo>
                    <a:lnTo>
                      <a:pt x="0" y="10"/>
                    </a:lnTo>
                    <a:lnTo>
                      <a:pt x="4" y="4"/>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8" name="Freeform 86"/>
              <p:cNvSpPr>
                <a:spLocks/>
              </p:cNvSpPr>
              <p:nvPr userDrawn="1"/>
            </p:nvSpPr>
            <p:spPr bwMode="auto">
              <a:xfrm>
                <a:off x="3525" y="452"/>
                <a:ext cx="8" cy="17"/>
              </a:xfrm>
              <a:custGeom>
                <a:avLst/>
                <a:gdLst/>
                <a:ahLst/>
                <a:cxnLst>
                  <a:cxn ang="0">
                    <a:pos x="20" y="0"/>
                  </a:cxn>
                  <a:cxn ang="0">
                    <a:pos x="20" y="0"/>
                  </a:cxn>
                  <a:cxn ang="0">
                    <a:pos x="28" y="18"/>
                  </a:cxn>
                  <a:cxn ang="0">
                    <a:pos x="30" y="26"/>
                  </a:cxn>
                  <a:cxn ang="0">
                    <a:pos x="32" y="34"/>
                  </a:cxn>
                  <a:cxn ang="0">
                    <a:pos x="32" y="44"/>
                  </a:cxn>
                  <a:cxn ang="0">
                    <a:pos x="28" y="52"/>
                  </a:cxn>
                  <a:cxn ang="0">
                    <a:pos x="24" y="58"/>
                  </a:cxn>
                  <a:cxn ang="0">
                    <a:pos x="18" y="66"/>
                  </a:cxn>
                  <a:cxn ang="0">
                    <a:pos x="18" y="66"/>
                  </a:cxn>
                  <a:cxn ang="0">
                    <a:pos x="14" y="64"/>
                  </a:cxn>
                  <a:cxn ang="0">
                    <a:pos x="10" y="60"/>
                  </a:cxn>
                  <a:cxn ang="0">
                    <a:pos x="4" y="54"/>
                  </a:cxn>
                  <a:cxn ang="0">
                    <a:pos x="2" y="44"/>
                  </a:cxn>
                  <a:cxn ang="0">
                    <a:pos x="0" y="32"/>
                  </a:cxn>
                  <a:cxn ang="0">
                    <a:pos x="0" y="32"/>
                  </a:cxn>
                  <a:cxn ang="0">
                    <a:pos x="4" y="28"/>
                  </a:cxn>
                  <a:cxn ang="0">
                    <a:pos x="6" y="24"/>
                  </a:cxn>
                  <a:cxn ang="0">
                    <a:pos x="8" y="14"/>
                  </a:cxn>
                  <a:cxn ang="0">
                    <a:pos x="8" y="8"/>
                  </a:cxn>
                  <a:cxn ang="0">
                    <a:pos x="10" y="4"/>
                  </a:cxn>
                  <a:cxn ang="0">
                    <a:pos x="14" y="0"/>
                  </a:cxn>
                  <a:cxn ang="0">
                    <a:pos x="20" y="0"/>
                  </a:cxn>
                  <a:cxn ang="0">
                    <a:pos x="20" y="0"/>
                  </a:cxn>
                </a:cxnLst>
                <a:rect l="0" t="0" r="r" b="b"/>
                <a:pathLst>
                  <a:path w="32" h="66">
                    <a:moveTo>
                      <a:pt x="20" y="0"/>
                    </a:moveTo>
                    <a:lnTo>
                      <a:pt x="20" y="0"/>
                    </a:lnTo>
                    <a:lnTo>
                      <a:pt x="28" y="18"/>
                    </a:lnTo>
                    <a:lnTo>
                      <a:pt x="30" y="26"/>
                    </a:lnTo>
                    <a:lnTo>
                      <a:pt x="32" y="34"/>
                    </a:lnTo>
                    <a:lnTo>
                      <a:pt x="32" y="44"/>
                    </a:lnTo>
                    <a:lnTo>
                      <a:pt x="28" y="52"/>
                    </a:lnTo>
                    <a:lnTo>
                      <a:pt x="24" y="58"/>
                    </a:lnTo>
                    <a:lnTo>
                      <a:pt x="18" y="66"/>
                    </a:lnTo>
                    <a:lnTo>
                      <a:pt x="18" y="66"/>
                    </a:lnTo>
                    <a:lnTo>
                      <a:pt x="14" y="64"/>
                    </a:lnTo>
                    <a:lnTo>
                      <a:pt x="10" y="60"/>
                    </a:lnTo>
                    <a:lnTo>
                      <a:pt x="4" y="54"/>
                    </a:lnTo>
                    <a:lnTo>
                      <a:pt x="2" y="44"/>
                    </a:lnTo>
                    <a:lnTo>
                      <a:pt x="0" y="32"/>
                    </a:lnTo>
                    <a:lnTo>
                      <a:pt x="0" y="32"/>
                    </a:lnTo>
                    <a:lnTo>
                      <a:pt x="4" y="28"/>
                    </a:lnTo>
                    <a:lnTo>
                      <a:pt x="6" y="24"/>
                    </a:lnTo>
                    <a:lnTo>
                      <a:pt x="8" y="14"/>
                    </a:lnTo>
                    <a:lnTo>
                      <a:pt x="8" y="8"/>
                    </a:lnTo>
                    <a:lnTo>
                      <a:pt x="10" y="4"/>
                    </a:lnTo>
                    <a:lnTo>
                      <a:pt x="14" y="0"/>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99" name="Freeform 87"/>
              <p:cNvSpPr>
                <a:spLocks/>
              </p:cNvSpPr>
              <p:nvPr userDrawn="1"/>
            </p:nvSpPr>
            <p:spPr bwMode="auto">
              <a:xfrm>
                <a:off x="4096" y="453"/>
                <a:ext cx="3" cy="14"/>
              </a:xfrm>
              <a:custGeom>
                <a:avLst/>
                <a:gdLst/>
                <a:ahLst/>
                <a:cxnLst>
                  <a:cxn ang="0">
                    <a:pos x="0" y="0"/>
                  </a:cxn>
                  <a:cxn ang="0">
                    <a:pos x="0" y="0"/>
                  </a:cxn>
                  <a:cxn ang="0">
                    <a:pos x="4" y="6"/>
                  </a:cxn>
                  <a:cxn ang="0">
                    <a:pos x="6" y="12"/>
                  </a:cxn>
                  <a:cxn ang="0">
                    <a:pos x="8" y="24"/>
                  </a:cxn>
                  <a:cxn ang="0">
                    <a:pos x="10" y="38"/>
                  </a:cxn>
                  <a:cxn ang="0">
                    <a:pos x="14" y="54"/>
                  </a:cxn>
                  <a:cxn ang="0">
                    <a:pos x="14" y="54"/>
                  </a:cxn>
                  <a:cxn ang="0">
                    <a:pos x="10" y="52"/>
                  </a:cxn>
                  <a:cxn ang="0">
                    <a:pos x="8" y="48"/>
                  </a:cxn>
                  <a:cxn ang="0">
                    <a:pos x="4" y="32"/>
                  </a:cxn>
                  <a:cxn ang="0">
                    <a:pos x="2" y="14"/>
                  </a:cxn>
                  <a:cxn ang="0">
                    <a:pos x="0" y="0"/>
                  </a:cxn>
                  <a:cxn ang="0">
                    <a:pos x="0" y="0"/>
                  </a:cxn>
                </a:cxnLst>
                <a:rect l="0" t="0" r="r" b="b"/>
                <a:pathLst>
                  <a:path w="14" h="54">
                    <a:moveTo>
                      <a:pt x="0" y="0"/>
                    </a:moveTo>
                    <a:lnTo>
                      <a:pt x="0" y="0"/>
                    </a:lnTo>
                    <a:lnTo>
                      <a:pt x="4" y="6"/>
                    </a:lnTo>
                    <a:lnTo>
                      <a:pt x="6" y="12"/>
                    </a:lnTo>
                    <a:lnTo>
                      <a:pt x="8" y="24"/>
                    </a:lnTo>
                    <a:lnTo>
                      <a:pt x="10" y="38"/>
                    </a:lnTo>
                    <a:lnTo>
                      <a:pt x="14" y="54"/>
                    </a:lnTo>
                    <a:lnTo>
                      <a:pt x="14" y="54"/>
                    </a:lnTo>
                    <a:lnTo>
                      <a:pt x="10" y="52"/>
                    </a:lnTo>
                    <a:lnTo>
                      <a:pt x="8" y="48"/>
                    </a:lnTo>
                    <a:lnTo>
                      <a:pt x="4" y="32"/>
                    </a:lnTo>
                    <a:lnTo>
                      <a:pt x="2" y="1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0" name="Freeform 88"/>
              <p:cNvSpPr>
                <a:spLocks/>
              </p:cNvSpPr>
              <p:nvPr userDrawn="1"/>
            </p:nvSpPr>
            <p:spPr bwMode="auto">
              <a:xfrm>
                <a:off x="3945" y="453"/>
                <a:ext cx="2" cy="8"/>
              </a:xfrm>
              <a:custGeom>
                <a:avLst/>
                <a:gdLst/>
                <a:ahLst/>
                <a:cxnLst>
                  <a:cxn ang="0">
                    <a:pos x="0" y="0"/>
                  </a:cxn>
                  <a:cxn ang="0">
                    <a:pos x="0" y="0"/>
                  </a:cxn>
                  <a:cxn ang="0">
                    <a:pos x="2" y="2"/>
                  </a:cxn>
                  <a:cxn ang="0">
                    <a:pos x="2" y="2"/>
                  </a:cxn>
                  <a:cxn ang="0">
                    <a:pos x="6" y="0"/>
                  </a:cxn>
                  <a:cxn ang="0">
                    <a:pos x="6" y="0"/>
                  </a:cxn>
                  <a:cxn ang="0">
                    <a:pos x="6" y="8"/>
                  </a:cxn>
                  <a:cxn ang="0">
                    <a:pos x="6" y="8"/>
                  </a:cxn>
                  <a:cxn ang="0">
                    <a:pos x="4" y="8"/>
                  </a:cxn>
                  <a:cxn ang="0">
                    <a:pos x="4" y="8"/>
                  </a:cxn>
                  <a:cxn ang="0">
                    <a:pos x="4" y="14"/>
                  </a:cxn>
                  <a:cxn ang="0">
                    <a:pos x="4" y="30"/>
                  </a:cxn>
                  <a:cxn ang="0">
                    <a:pos x="4" y="30"/>
                  </a:cxn>
                  <a:cxn ang="0">
                    <a:pos x="0" y="26"/>
                  </a:cxn>
                  <a:cxn ang="0">
                    <a:pos x="0" y="24"/>
                  </a:cxn>
                  <a:cxn ang="0">
                    <a:pos x="0" y="16"/>
                  </a:cxn>
                  <a:cxn ang="0">
                    <a:pos x="0" y="8"/>
                  </a:cxn>
                  <a:cxn ang="0">
                    <a:pos x="0" y="4"/>
                  </a:cxn>
                  <a:cxn ang="0">
                    <a:pos x="0" y="0"/>
                  </a:cxn>
                  <a:cxn ang="0">
                    <a:pos x="0" y="0"/>
                  </a:cxn>
                </a:cxnLst>
                <a:rect l="0" t="0" r="r" b="b"/>
                <a:pathLst>
                  <a:path w="6" h="30">
                    <a:moveTo>
                      <a:pt x="0" y="0"/>
                    </a:moveTo>
                    <a:lnTo>
                      <a:pt x="0" y="0"/>
                    </a:lnTo>
                    <a:lnTo>
                      <a:pt x="2" y="2"/>
                    </a:lnTo>
                    <a:lnTo>
                      <a:pt x="2" y="2"/>
                    </a:lnTo>
                    <a:lnTo>
                      <a:pt x="6" y="0"/>
                    </a:lnTo>
                    <a:lnTo>
                      <a:pt x="6" y="0"/>
                    </a:lnTo>
                    <a:lnTo>
                      <a:pt x="6" y="8"/>
                    </a:lnTo>
                    <a:lnTo>
                      <a:pt x="6" y="8"/>
                    </a:lnTo>
                    <a:lnTo>
                      <a:pt x="4" y="8"/>
                    </a:lnTo>
                    <a:lnTo>
                      <a:pt x="4" y="8"/>
                    </a:lnTo>
                    <a:lnTo>
                      <a:pt x="4" y="14"/>
                    </a:lnTo>
                    <a:lnTo>
                      <a:pt x="4" y="30"/>
                    </a:lnTo>
                    <a:lnTo>
                      <a:pt x="4" y="30"/>
                    </a:lnTo>
                    <a:lnTo>
                      <a:pt x="0" y="26"/>
                    </a:lnTo>
                    <a:lnTo>
                      <a:pt x="0" y="24"/>
                    </a:lnTo>
                    <a:lnTo>
                      <a:pt x="0" y="16"/>
                    </a:lnTo>
                    <a:lnTo>
                      <a:pt x="0" y="8"/>
                    </a:lnTo>
                    <a:lnTo>
                      <a:pt x="0"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1" name="Freeform 89"/>
              <p:cNvSpPr>
                <a:spLocks/>
              </p:cNvSpPr>
              <p:nvPr userDrawn="1"/>
            </p:nvSpPr>
            <p:spPr bwMode="auto">
              <a:xfrm>
                <a:off x="4059" y="479"/>
                <a:ext cx="11" cy="12"/>
              </a:xfrm>
              <a:custGeom>
                <a:avLst/>
                <a:gdLst/>
                <a:ahLst/>
                <a:cxnLst>
                  <a:cxn ang="0">
                    <a:pos x="0" y="10"/>
                  </a:cxn>
                  <a:cxn ang="0">
                    <a:pos x="0" y="10"/>
                  </a:cxn>
                  <a:cxn ang="0">
                    <a:pos x="2" y="8"/>
                  </a:cxn>
                  <a:cxn ang="0">
                    <a:pos x="6" y="6"/>
                  </a:cxn>
                  <a:cxn ang="0">
                    <a:pos x="10" y="4"/>
                  </a:cxn>
                  <a:cxn ang="0">
                    <a:pos x="14" y="0"/>
                  </a:cxn>
                  <a:cxn ang="0">
                    <a:pos x="14" y="0"/>
                  </a:cxn>
                  <a:cxn ang="0">
                    <a:pos x="16" y="2"/>
                  </a:cxn>
                  <a:cxn ang="0">
                    <a:pos x="18" y="4"/>
                  </a:cxn>
                  <a:cxn ang="0">
                    <a:pos x="20" y="8"/>
                  </a:cxn>
                  <a:cxn ang="0">
                    <a:pos x="20" y="8"/>
                  </a:cxn>
                  <a:cxn ang="0">
                    <a:pos x="22" y="6"/>
                  </a:cxn>
                  <a:cxn ang="0">
                    <a:pos x="22" y="2"/>
                  </a:cxn>
                  <a:cxn ang="0">
                    <a:pos x="22" y="2"/>
                  </a:cxn>
                  <a:cxn ang="0">
                    <a:pos x="30" y="12"/>
                  </a:cxn>
                  <a:cxn ang="0">
                    <a:pos x="32" y="18"/>
                  </a:cxn>
                  <a:cxn ang="0">
                    <a:pos x="34" y="28"/>
                  </a:cxn>
                  <a:cxn ang="0">
                    <a:pos x="34" y="28"/>
                  </a:cxn>
                  <a:cxn ang="0">
                    <a:pos x="36" y="24"/>
                  </a:cxn>
                  <a:cxn ang="0">
                    <a:pos x="38" y="24"/>
                  </a:cxn>
                  <a:cxn ang="0">
                    <a:pos x="38" y="28"/>
                  </a:cxn>
                  <a:cxn ang="0">
                    <a:pos x="40" y="46"/>
                  </a:cxn>
                  <a:cxn ang="0">
                    <a:pos x="40" y="46"/>
                  </a:cxn>
                  <a:cxn ang="0">
                    <a:pos x="38" y="44"/>
                  </a:cxn>
                  <a:cxn ang="0">
                    <a:pos x="36" y="40"/>
                  </a:cxn>
                  <a:cxn ang="0">
                    <a:pos x="36" y="30"/>
                  </a:cxn>
                  <a:cxn ang="0">
                    <a:pos x="36" y="30"/>
                  </a:cxn>
                  <a:cxn ang="0">
                    <a:pos x="30" y="32"/>
                  </a:cxn>
                  <a:cxn ang="0">
                    <a:pos x="22" y="28"/>
                  </a:cxn>
                  <a:cxn ang="0">
                    <a:pos x="16" y="26"/>
                  </a:cxn>
                  <a:cxn ang="0">
                    <a:pos x="8" y="24"/>
                  </a:cxn>
                  <a:cxn ang="0">
                    <a:pos x="8" y="24"/>
                  </a:cxn>
                  <a:cxn ang="0">
                    <a:pos x="6" y="14"/>
                  </a:cxn>
                  <a:cxn ang="0">
                    <a:pos x="4" y="12"/>
                  </a:cxn>
                  <a:cxn ang="0">
                    <a:pos x="0" y="10"/>
                  </a:cxn>
                  <a:cxn ang="0">
                    <a:pos x="0" y="10"/>
                  </a:cxn>
                </a:cxnLst>
                <a:rect l="0" t="0" r="r" b="b"/>
                <a:pathLst>
                  <a:path w="40" h="46">
                    <a:moveTo>
                      <a:pt x="0" y="10"/>
                    </a:moveTo>
                    <a:lnTo>
                      <a:pt x="0" y="10"/>
                    </a:lnTo>
                    <a:lnTo>
                      <a:pt x="2" y="8"/>
                    </a:lnTo>
                    <a:lnTo>
                      <a:pt x="6" y="6"/>
                    </a:lnTo>
                    <a:lnTo>
                      <a:pt x="10" y="4"/>
                    </a:lnTo>
                    <a:lnTo>
                      <a:pt x="14" y="0"/>
                    </a:lnTo>
                    <a:lnTo>
                      <a:pt x="14" y="0"/>
                    </a:lnTo>
                    <a:lnTo>
                      <a:pt x="16" y="2"/>
                    </a:lnTo>
                    <a:lnTo>
                      <a:pt x="18" y="4"/>
                    </a:lnTo>
                    <a:lnTo>
                      <a:pt x="20" y="8"/>
                    </a:lnTo>
                    <a:lnTo>
                      <a:pt x="20" y="8"/>
                    </a:lnTo>
                    <a:lnTo>
                      <a:pt x="22" y="6"/>
                    </a:lnTo>
                    <a:lnTo>
                      <a:pt x="22" y="2"/>
                    </a:lnTo>
                    <a:lnTo>
                      <a:pt x="22" y="2"/>
                    </a:lnTo>
                    <a:lnTo>
                      <a:pt x="30" y="12"/>
                    </a:lnTo>
                    <a:lnTo>
                      <a:pt x="32" y="18"/>
                    </a:lnTo>
                    <a:lnTo>
                      <a:pt x="34" y="28"/>
                    </a:lnTo>
                    <a:lnTo>
                      <a:pt x="34" y="28"/>
                    </a:lnTo>
                    <a:lnTo>
                      <a:pt x="36" y="24"/>
                    </a:lnTo>
                    <a:lnTo>
                      <a:pt x="38" y="24"/>
                    </a:lnTo>
                    <a:lnTo>
                      <a:pt x="38" y="28"/>
                    </a:lnTo>
                    <a:lnTo>
                      <a:pt x="40" y="46"/>
                    </a:lnTo>
                    <a:lnTo>
                      <a:pt x="40" y="46"/>
                    </a:lnTo>
                    <a:lnTo>
                      <a:pt x="38" y="44"/>
                    </a:lnTo>
                    <a:lnTo>
                      <a:pt x="36" y="40"/>
                    </a:lnTo>
                    <a:lnTo>
                      <a:pt x="36" y="30"/>
                    </a:lnTo>
                    <a:lnTo>
                      <a:pt x="36" y="30"/>
                    </a:lnTo>
                    <a:lnTo>
                      <a:pt x="30" y="32"/>
                    </a:lnTo>
                    <a:lnTo>
                      <a:pt x="22" y="28"/>
                    </a:lnTo>
                    <a:lnTo>
                      <a:pt x="16" y="26"/>
                    </a:lnTo>
                    <a:lnTo>
                      <a:pt x="8" y="24"/>
                    </a:lnTo>
                    <a:lnTo>
                      <a:pt x="8" y="24"/>
                    </a:lnTo>
                    <a:lnTo>
                      <a:pt x="6" y="14"/>
                    </a:lnTo>
                    <a:lnTo>
                      <a:pt x="4" y="12"/>
                    </a:lnTo>
                    <a:lnTo>
                      <a:pt x="0" y="10"/>
                    </a:lnTo>
                    <a:lnTo>
                      <a:pt x="0"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2" name="Freeform 90"/>
              <p:cNvSpPr>
                <a:spLocks/>
              </p:cNvSpPr>
              <p:nvPr userDrawn="1"/>
            </p:nvSpPr>
            <p:spPr bwMode="auto">
              <a:xfrm>
                <a:off x="3958" y="479"/>
                <a:ext cx="1" cy="5"/>
              </a:xfrm>
              <a:custGeom>
                <a:avLst/>
                <a:gdLst/>
                <a:ahLst/>
                <a:cxnLst>
                  <a:cxn ang="0">
                    <a:pos x="2" y="0"/>
                  </a:cxn>
                  <a:cxn ang="0">
                    <a:pos x="2" y="0"/>
                  </a:cxn>
                  <a:cxn ang="0">
                    <a:pos x="4" y="0"/>
                  </a:cxn>
                  <a:cxn ang="0">
                    <a:pos x="4" y="2"/>
                  </a:cxn>
                  <a:cxn ang="0">
                    <a:pos x="6" y="6"/>
                  </a:cxn>
                  <a:cxn ang="0">
                    <a:pos x="4" y="16"/>
                  </a:cxn>
                  <a:cxn ang="0">
                    <a:pos x="4" y="16"/>
                  </a:cxn>
                  <a:cxn ang="0">
                    <a:pos x="0" y="14"/>
                  </a:cxn>
                  <a:cxn ang="0">
                    <a:pos x="0" y="8"/>
                  </a:cxn>
                  <a:cxn ang="0">
                    <a:pos x="0" y="4"/>
                  </a:cxn>
                  <a:cxn ang="0">
                    <a:pos x="2" y="0"/>
                  </a:cxn>
                  <a:cxn ang="0">
                    <a:pos x="2" y="0"/>
                  </a:cxn>
                </a:cxnLst>
                <a:rect l="0" t="0" r="r" b="b"/>
                <a:pathLst>
                  <a:path w="6" h="16">
                    <a:moveTo>
                      <a:pt x="2" y="0"/>
                    </a:moveTo>
                    <a:lnTo>
                      <a:pt x="2" y="0"/>
                    </a:lnTo>
                    <a:lnTo>
                      <a:pt x="4" y="0"/>
                    </a:lnTo>
                    <a:lnTo>
                      <a:pt x="4" y="2"/>
                    </a:lnTo>
                    <a:lnTo>
                      <a:pt x="6" y="6"/>
                    </a:lnTo>
                    <a:lnTo>
                      <a:pt x="4" y="16"/>
                    </a:lnTo>
                    <a:lnTo>
                      <a:pt x="4" y="16"/>
                    </a:lnTo>
                    <a:lnTo>
                      <a:pt x="0" y="14"/>
                    </a:lnTo>
                    <a:lnTo>
                      <a:pt x="0" y="8"/>
                    </a:lnTo>
                    <a:lnTo>
                      <a:pt x="0"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3" name="Freeform 91"/>
              <p:cNvSpPr>
                <a:spLocks/>
              </p:cNvSpPr>
              <p:nvPr userDrawn="1"/>
            </p:nvSpPr>
            <p:spPr bwMode="auto">
              <a:xfrm>
                <a:off x="4094" y="481"/>
                <a:ext cx="4" cy="4"/>
              </a:xfrm>
              <a:custGeom>
                <a:avLst/>
                <a:gdLst/>
                <a:ahLst/>
                <a:cxnLst>
                  <a:cxn ang="0">
                    <a:pos x="0" y="0"/>
                  </a:cxn>
                  <a:cxn ang="0">
                    <a:pos x="0" y="0"/>
                  </a:cxn>
                  <a:cxn ang="0">
                    <a:pos x="6" y="0"/>
                  </a:cxn>
                  <a:cxn ang="0">
                    <a:pos x="10" y="2"/>
                  </a:cxn>
                  <a:cxn ang="0">
                    <a:pos x="16" y="6"/>
                  </a:cxn>
                  <a:cxn ang="0">
                    <a:pos x="18" y="14"/>
                  </a:cxn>
                  <a:cxn ang="0">
                    <a:pos x="18" y="14"/>
                  </a:cxn>
                  <a:cxn ang="0">
                    <a:pos x="14" y="14"/>
                  </a:cxn>
                  <a:cxn ang="0">
                    <a:pos x="12" y="12"/>
                  </a:cxn>
                  <a:cxn ang="0">
                    <a:pos x="10" y="12"/>
                  </a:cxn>
                  <a:cxn ang="0">
                    <a:pos x="6" y="12"/>
                  </a:cxn>
                  <a:cxn ang="0">
                    <a:pos x="6" y="12"/>
                  </a:cxn>
                  <a:cxn ang="0">
                    <a:pos x="2" y="6"/>
                  </a:cxn>
                  <a:cxn ang="0">
                    <a:pos x="0" y="0"/>
                  </a:cxn>
                  <a:cxn ang="0">
                    <a:pos x="0" y="0"/>
                  </a:cxn>
                </a:cxnLst>
                <a:rect l="0" t="0" r="r" b="b"/>
                <a:pathLst>
                  <a:path w="18" h="14">
                    <a:moveTo>
                      <a:pt x="0" y="0"/>
                    </a:moveTo>
                    <a:lnTo>
                      <a:pt x="0" y="0"/>
                    </a:lnTo>
                    <a:lnTo>
                      <a:pt x="6" y="0"/>
                    </a:lnTo>
                    <a:lnTo>
                      <a:pt x="10" y="2"/>
                    </a:lnTo>
                    <a:lnTo>
                      <a:pt x="16" y="6"/>
                    </a:lnTo>
                    <a:lnTo>
                      <a:pt x="18" y="14"/>
                    </a:lnTo>
                    <a:lnTo>
                      <a:pt x="18" y="14"/>
                    </a:lnTo>
                    <a:lnTo>
                      <a:pt x="14" y="14"/>
                    </a:lnTo>
                    <a:lnTo>
                      <a:pt x="12" y="12"/>
                    </a:lnTo>
                    <a:lnTo>
                      <a:pt x="10" y="12"/>
                    </a:lnTo>
                    <a:lnTo>
                      <a:pt x="6" y="12"/>
                    </a:lnTo>
                    <a:lnTo>
                      <a:pt x="6" y="12"/>
                    </a:lnTo>
                    <a:lnTo>
                      <a:pt x="2"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4" name="Freeform 92"/>
              <p:cNvSpPr>
                <a:spLocks/>
              </p:cNvSpPr>
              <p:nvPr userDrawn="1"/>
            </p:nvSpPr>
            <p:spPr bwMode="auto">
              <a:xfrm>
                <a:off x="3479" y="483"/>
                <a:ext cx="12" cy="16"/>
              </a:xfrm>
              <a:custGeom>
                <a:avLst/>
                <a:gdLst/>
                <a:ahLst/>
                <a:cxnLst>
                  <a:cxn ang="0">
                    <a:pos x="40" y="0"/>
                  </a:cxn>
                  <a:cxn ang="0">
                    <a:pos x="40" y="0"/>
                  </a:cxn>
                  <a:cxn ang="0">
                    <a:pos x="30" y="6"/>
                  </a:cxn>
                  <a:cxn ang="0">
                    <a:pos x="24" y="12"/>
                  </a:cxn>
                  <a:cxn ang="0">
                    <a:pos x="16" y="18"/>
                  </a:cxn>
                  <a:cxn ang="0">
                    <a:pos x="8" y="24"/>
                  </a:cxn>
                  <a:cxn ang="0">
                    <a:pos x="8" y="24"/>
                  </a:cxn>
                  <a:cxn ang="0">
                    <a:pos x="12" y="28"/>
                  </a:cxn>
                  <a:cxn ang="0">
                    <a:pos x="14" y="26"/>
                  </a:cxn>
                  <a:cxn ang="0">
                    <a:pos x="18" y="26"/>
                  </a:cxn>
                  <a:cxn ang="0">
                    <a:pos x="22" y="26"/>
                  </a:cxn>
                  <a:cxn ang="0">
                    <a:pos x="22" y="26"/>
                  </a:cxn>
                  <a:cxn ang="0">
                    <a:pos x="18" y="32"/>
                  </a:cxn>
                  <a:cxn ang="0">
                    <a:pos x="18" y="38"/>
                  </a:cxn>
                  <a:cxn ang="0">
                    <a:pos x="18" y="38"/>
                  </a:cxn>
                  <a:cxn ang="0">
                    <a:pos x="24" y="42"/>
                  </a:cxn>
                  <a:cxn ang="0">
                    <a:pos x="32" y="44"/>
                  </a:cxn>
                  <a:cxn ang="0">
                    <a:pos x="40" y="46"/>
                  </a:cxn>
                  <a:cxn ang="0">
                    <a:pos x="46" y="50"/>
                  </a:cxn>
                  <a:cxn ang="0">
                    <a:pos x="46" y="50"/>
                  </a:cxn>
                  <a:cxn ang="0">
                    <a:pos x="34" y="52"/>
                  </a:cxn>
                  <a:cxn ang="0">
                    <a:pos x="24" y="56"/>
                  </a:cxn>
                  <a:cxn ang="0">
                    <a:pos x="14" y="62"/>
                  </a:cxn>
                  <a:cxn ang="0">
                    <a:pos x="10" y="62"/>
                  </a:cxn>
                  <a:cxn ang="0">
                    <a:pos x="2" y="62"/>
                  </a:cxn>
                  <a:cxn ang="0">
                    <a:pos x="2" y="62"/>
                  </a:cxn>
                  <a:cxn ang="0">
                    <a:pos x="6" y="54"/>
                  </a:cxn>
                  <a:cxn ang="0">
                    <a:pos x="12" y="50"/>
                  </a:cxn>
                  <a:cxn ang="0">
                    <a:pos x="12" y="50"/>
                  </a:cxn>
                  <a:cxn ang="0">
                    <a:pos x="12" y="48"/>
                  </a:cxn>
                  <a:cxn ang="0">
                    <a:pos x="8" y="48"/>
                  </a:cxn>
                  <a:cxn ang="0">
                    <a:pos x="6" y="48"/>
                  </a:cxn>
                  <a:cxn ang="0">
                    <a:pos x="4" y="50"/>
                  </a:cxn>
                  <a:cxn ang="0">
                    <a:pos x="4" y="50"/>
                  </a:cxn>
                  <a:cxn ang="0">
                    <a:pos x="2" y="44"/>
                  </a:cxn>
                  <a:cxn ang="0">
                    <a:pos x="2" y="38"/>
                  </a:cxn>
                  <a:cxn ang="0">
                    <a:pos x="2" y="32"/>
                  </a:cxn>
                  <a:cxn ang="0">
                    <a:pos x="0" y="24"/>
                  </a:cxn>
                  <a:cxn ang="0">
                    <a:pos x="0" y="24"/>
                  </a:cxn>
                  <a:cxn ang="0">
                    <a:pos x="6" y="22"/>
                  </a:cxn>
                  <a:cxn ang="0">
                    <a:pos x="8" y="20"/>
                  </a:cxn>
                  <a:cxn ang="0">
                    <a:pos x="10" y="14"/>
                  </a:cxn>
                  <a:cxn ang="0">
                    <a:pos x="8" y="10"/>
                  </a:cxn>
                  <a:cxn ang="0">
                    <a:pos x="8" y="10"/>
                  </a:cxn>
                  <a:cxn ang="0">
                    <a:pos x="16" y="8"/>
                  </a:cxn>
                  <a:cxn ang="0">
                    <a:pos x="24" y="4"/>
                  </a:cxn>
                  <a:cxn ang="0">
                    <a:pos x="30" y="2"/>
                  </a:cxn>
                  <a:cxn ang="0">
                    <a:pos x="40" y="0"/>
                  </a:cxn>
                  <a:cxn ang="0">
                    <a:pos x="40" y="0"/>
                  </a:cxn>
                </a:cxnLst>
                <a:rect l="0" t="0" r="r" b="b"/>
                <a:pathLst>
                  <a:path w="46" h="62">
                    <a:moveTo>
                      <a:pt x="40" y="0"/>
                    </a:moveTo>
                    <a:lnTo>
                      <a:pt x="40" y="0"/>
                    </a:lnTo>
                    <a:lnTo>
                      <a:pt x="30" y="6"/>
                    </a:lnTo>
                    <a:lnTo>
                      <a:pt x="24" y="12"/>
                    </a:lnTo>
                    <a:lnTo>
                      <a:pt x="16" y="18"/>
                    </a:lnTo>
                    <a:lnTo>
                      <a:pt x="8" y="24"/>
                    </a:lnTo>
                    <a:lnTo>
                      <a:pt x="8" y="24"/>
                    </a:lnTo>
                    <a:lnTo>
                      <a:pt x="12" y="28"/>
                    </a:lnTo>
                    <a:lnTo>
                      <a:pt x="14" y="26"/>
                    </a:lnTo>
                    <a:lnTo>
                      <a:pt x="18" y="26"/>
                    </a:lnTo>
                    <a:lnTo>
                      <a:pt x="22" y="26"/>
                    </a:lnTo>
                    <a:lnTo>
                      <a:pt x="22" y="26"/>
                    </a:lnTo>
                    <a:lnTo>
                      <a:pt x="18" y="32"/>
                    </a:lnTo>
                    <a:lnTo>
                      <a:pt x="18" y="38"/>
                    </a:lnTo>
                    <a:lnTo>
                      <a:pt x="18" y="38"/>
                    </a:lnTo>
                    <a:lnTo>
                      <a:pt x="24" y="42"/>
                    </a:lnTo>
                    <a:lnTo>
                      <a:pt x="32" y="44"/>
                    </a:lnTo>
                    <a:lnTo>
                      <a:pt x="40" y="46"/>
                    </a:lnTo>
                    <a:lnTo>
                      <a:pt x="46" y="50"/>
                    </a:lnTo>
                    <a:lnTo>
                      <a:pt x="46" y="50"/>
                    </a:lnTo>
                    <a:lnTo>
                      <a:pt x="34" y="52"/>
                    </a:lnTo>
                    <a:lnTo>
                      <a:pt x="24" y="56"/>
                    </a:lnTo>
                    <a:lnTo>
                      <a:pt x="14" y="62"/>
                    </a:lnTo>
                    <a:lnTo>
                      <a:pt x="10" y="62"/>
                    </a:lnTo>
                    <a:lnTo>
                      <a:pt x="2" y="62"/>
                    </a:lnTo>
                    <a:lnTo>
                      <a:pt x="2" y="62"/>
                    </a:lnTo>
                    <a:lnTo>
                      <a:pt x="6" y="54"/>
                    </a:lnTo>
                    <a:lnTo>
                      <a:pt x="12" y="50"/>
                    </a:lnTo>
                    <a:lnTo>
                      <a:pt x="12" y="50"/>
                    </a:lnTo>
                    <a:lnTo>
                      <a:pt x="12" y="48"/>
                    </a:lnTo>
                    <a:lnTo>
                      <a:pt x="8" y="48"/>
                    </a:lnTo>
                    <a:lnTo>
                      <a:pt x="6" y="48"/>
                    </a:lnTo>
                    <a:lnTo>
                      <a:pt x="4" y="50"/>
                    </a:lnTo>
                    <a:lnTo>
                      <a:pt x="4" y="50"/>
                    </a:lnTo>
                    <a:lnTo>
                      <a:pt x="2" y="44"/>
                    </a:lnTo>
                    <a:lnTo>
                      <a:pt x="2" y="38"/>
                    </a:lnTo>
                    <a:lnTo>
                      <a:pt x="2" y="32"/>
                    </a:lnTo>
                    <a:lnTo>
                      <a:pt x="0" y="24"/>
                    </a:lnTo>
                    <a:lnTo>
                      <a:pt x="0" y="24"/>
                    </a:lnTo>
                    <a:lnTo>
                      <a:pt x="6" y="22"/>
                    </a:lnTo>
                    <a:lnTo>
                      <a:pt x="8" y="20"/>
                    </a:lnTo>
                    <a:lnTo>
                      <a:pt x="10" y="14"/>
                    </a:lnTo>
                    <a:lnTo>
                      <a:pt x="8" y="10"/>
                    </a:lnTo>
                    <a:lnTo>
                      <a:pt x="8" y="10"/>
                    </a:lnTo>
                    <a:lnTo>
                      <a:pt x="16" y="8"/>
                    </a:lnTo>
                    <a:lnTo>
                      <a:pt x="24" y="4"/>
                    </a:lnTo>
                    <a:lnTo>
                      <a:pt x="30" y="2"/>
                    </a:lnTo>
                    <a:lnTo>
                      <a:pt x="40" y="0"/>
                    </a:lnTo>
                    <a:lnTo>
                      <a:pt x="4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5" name="Freeform 93"/>
              <p:cNvSpPr>
                <a:spLocks/>
              </p:cNvSpPr>
              <p:nvPr userDrawn="1"/>
            </p:nvSpPr>
            <p:spPr bwMode="auto">
              <a:xfrm>
                <a:off x="3579" y="484"/>
                <a:ext cx="3" cy="1"/>
              </a:xfrm>
              <a:custGeom>
                <a:avLst/>
                <a:gdLst/>
                <a:ahLst/>
                <a:cxnLst>
                  <a:cxn ang="0">
                    <a:pos x="10" y="0"/>
                  </a:cxn>
                  <a:cxn ang="0">
                    <a:pos x="10" y="0"/>
                  </a:cxn>
                  <a:cxn ang="0">
                    <a:pos x="12" y="2"/>
                  </a:cxn>
                  <a:cxn ang="0">
                    <a:pos x="10" y="4"/>
                  </a:cxn>
                  <a:cxn ang="0">
                    <a:pos x="6" y="6"/>
                  </a:cxn>
                  <a:cxn ang="0">
                    <a:pos x="0" y="6"/>
                  </a:cxn>
                  <a:cxn ang="0">
                    <a:pos x="0" y="6"/>
                  </a:cxn>
                  <a:cxn ang="0">
                    <a:pos x="2" y="2"/>
                  </a:cxn>
                  <a:cxn ang="0">
                    <a:pos x="6" y="0"/>
                  </a:cxn>
                  <a:cxn ang="0">
                    <a:pos x="10" y="0"/>
                  </a:cxn>
                  <a:cxn ang="0">
                    <a:pos x="10" y="0"/>
                  </a:cxn>
                </a:cxnLst>
                <a:rect l="0" t="0" r="r" b="b"/>
                <a:pathLst>
                  <a:path w="12" h="6">
                    <a:moveTo>
                      <a:pt x="10" y="0"/>
                    </a:moveTo>
                    <a:lnTo>
                      <a:pt x="10" y="0"/>
                    </a:lnTo>
                    <a:lnTo>
                      <a:pt x="12" y="2"/>
                    </a:lnTo>
                    <a:lnTo>
                      <a:pt x="10" y="4"/>
                    </a:lnTo>
                    <a:lnTo>
                      <a:pt x="6" y="6"/>
                    </a:lnTo>
                    <a:lnTo>
                      <a:pt x="0" y="6"/>
                    </a:lnTo>
                    <a:lnTo>
                      <a:pt x="0" y="6"/>
                    </a:lnTo>
                    <a:lnTo>
                      <a:pt x="2" y="2"/>
                    </a:lnTo>
                    <a:lnTo>
                      <a:pt x="6" y="0"/>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6" name="Freeform 94"/>
              <p:cNvSpPr>
                <a:spLocks/>
              </p:cNvSpPr>
              <p:nvPr userDrawn="1"/>
            </p:nvSpPr>
            <p:spPr bwMode="auto">
              <a:xfrm>
                <a:off x="3944" y="486"/>
                <a:ext cx="3" cy="2"/>
              </a:xfrm>
              <a:custGeom>
                <a:avLst/>
                <a:gdLst/>
                <a:ahLst/>
                <a:cxnLst>
                  <a:cxn ang="0">
                    <a:pos x="8" y="0"/>
                  </a:cxn>
                  <a:cxn ang="0">
                    <a:pos x="8" y="0"/>
                  </a:cxn>
                  <a:cxn ang="0">
                    <a:pos x="6" y="6"/>
                  </a:cxn>
                  <a:cxn ang="0">
                    <a:pos x="4" y="8"/>
                  </a:cxn>
                  <a:cxn ang="0">
                    <a:pos x="2" y="8"/>
                  </a:cxn>
                  <a:cxn ang="0">
                    <a:pos x="2" y="8"/>
                  </a:cxn>
                  <a:cxn ang="0">
                    <a:pos x="0" y="6"/>
                  </a:cxn>
                  <a:cxn ang="0">
                    <a:pos x="0" y="2"/>
                  </a:cxn>
                  <a:cxn ang="0">
                    <a:pos x="4" y="0"/>
                  </a:cxn>
                  <a:cxn ang="0">
                    <a:pos x="8" y="0"/>
                  </a:cxn>
                  <a:cxn ang="0">
                    <a:pos x="8" y="0"/>
                  </a:cxn>
                </a:cxnLst>
                <a:rect l="0" t="0" r="r" b="b"/>
                <a:pathLst>
                  <a:path w="8" h="8">
                    <a:moveTo>
                      <a:pt x="8" y="0"/>
                    </a:moveTo>
                    <a:lnTo>
                      <a:pt x="8" y="0"/>
                    </a:lnTo>
                    <a:lnTo>
                      <a:pt x="6" y="6"/>
                    </a:lnTo>
                    <a:lnTo>
                      <a:pt x="4" y="8"/>
                    </a:lnTo>
                    <a:lnTo>
                      <a:pt x="2" y="8"/>
                    </a:lnTo>
                    <a:lnTo>
                      <a:pt x="2" y="8"/>
                    </a:lnTo>
                    <a:lnTo>
                      <a:pt x="0" y="6"/>
                    </a:lnTo>
                    <a:lnTo>
                      <a:pt x="0" y="2"/>
                    </a:lnTo>
                    <a:lnTo>
                      <a:pt x="4" y="0"/>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7" name="Freeform 95"/>
              <p:cNvSpPr>
                <a:spLocks/>
              </p:cNvSpPr>
              <p:nvPr userDrawn="1"/>
            </p:nvSpPr>
            <p:spPr bwMode="auto">
              <a:xfrm>
                <a:off x="4078" y="486"/>
                <a:ext cx="3" cy="2"/>
              </a:xfrm>
              <a:custGeom>
                <a:avLst/>
                <a:gdLst/>
                <a:ahLst/>
                <a:cxnLst>
                  <a:cxn ang="0">
                    <a:pos x="0" y="0"/>
                  </a:cxn>
                  <a:cxn ang="0">
                    <a:pos x="0" y="0"/>
                  </a:cxn>
                  <a:cxn ang="0">
                    <a:pos x="10" y="0"/>
                  </a:cxn>
                  <a:cxn ang="0">
                    <a:pos x="10" y="0"/>
                  </a:cxn>
                  <a:cxn ang="0">
                    <a:pos x="10" y="2"/>
                  </a:cxn>
                  <a:cxn ang="0">
                    <a:pos x="6" y="4"/>
                  </a:cxn>
                  <a:cxn ang="0">
                    <a:pos x="4" y="4"/>
                  </a:cxn>
                  <a:cxn ang="0">
                    <a:pos x="4" y="8"/>
                  </a:cxn>
                  <a:cxn ang="0">
                    <a:pos x="4" y="8"/>
                  </a:cxn>
                  <a:cxn ang="0">
                    <a:pos x="2" y="8"/>
                  </a:cxn>
                  <a:cxn ang="0">
                    <a:pos x="0" y="6"/>
                  </a:cxn>
                  <a:cxn ang="0">
                    <a:pos x="0" y="0"/>
                  </a:cxn>
                  <a:cxn ang="0">
                    <a:pos x="0" y="0"/>
                  </a:cxn>
                </a:cxnLst>
                <a:rect l="0" t="0" r="r" b="b"/>
                <a:pathLst>
                  <a:path w="10" h="8">
                    <a:moveTo>
                      <a:pt x="0" y="0"/>
                    </a:moveTo>
                    <a:lnTo>
                      <a:pt x="0" y="0"/>
                    </a:lnTo>
                    <a:lnTo>
                      <a:pt x="10" y="0"/>
                    </a:lnTo>
                    <a:lnTo>
                      <a:pt x="10" y="0"/>
                    </a:lnTo>
                    <a:lnTo>
                      <a:pt x="10" y="2"/>
                    </a:lnTo>
                    <a:lnTo>
                      <a:pt x="6" y="4"/>
                    </a:lnTo>
                    <a:lnTo>
                      <a:pt x="4" y="4"/>
                    </a:lnTo>
                    <a:lnTo>
                      <a:pt x="4" y="8"/>
                    </a:lnTo>
                    <a:lnTo>
                      <a:pt x="4" y="8"/>
                    </a:lnTo>
                    <a:lnTo>
                      <a:pt x="2" y="8"/>
                    </a:lnTo>
                    <a:lnTo>
                      <a:pt x="0"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8" name="Freeform 96"/>
              <p:cNvSpPr>
                <a:spLocks/>
              </p:cNvSpPr>
              <p:nvPr userDrawn="1"/>
            </p:nvSpPr>
            <p:spPr bwMode="auto">
              <a:xfrm>
                <a:off x="3373" y="518"/>
                <a:ext cx="3" cy="1"/>
              </a:xfrm>
              <a:custGeom>
                <a:avLst/>
                <a:gdLst/>
                <a:ahLst/>
                <a:cxnLst>
                  <a:cxn ang="0">
                    <a:pos x="10" y="2"/>
                  </a:cxn>
                  <a:cxn ang="0">
                    <a:pos x="10" y="2"/>
                  </a:cxn>
                  <a:cxn ang="0">
                    <a:pos x="10" y="6"/>
                  </a:cxn>
                  <a:cxn ang="0">
                    <a:pos x="6" y="6"/>
                  </a:cxn>
                  <a:cxn ang="0">
                    <a:pos x="4" y="4"/>
                  </a:cxn>
                  <a:cxn ang="0">
                    <a:pos x="2" y="6"/>
                  </a:cxn>
                  <a:cxn ang="0">
                    <a:pos x="2" y="6"/>
                  </a:cxn>
                  <a:cxn ang="0">
                    <a:pos x="0" y="4"/>
                  </a:cxn>
                  <a:cxn ang="0">
                    <a:pos x="0" y="4"/>
                  </a:cxn>
                  <a:cxn ang="0">
                    <a:pos x="4" y="2"/>
                  </a:cxn>
                  <a:cxn ang="0">
                    <a:pos x="8" y="0"/>
                  </a:cxn>
                  <a:cxn ang="0">
                    <a:pos x="10" y="2"/>
                  </a:cxn>
                  <a:cxn ang="0">
                    <a:pos x="10" y="2"/>
                  </a:cxn>
                </a:cxnLst>
                <a:rect l="0" t="0" r="r" b="b"/>
                <a:pathLst>
                  <a:path w="10" h="6">
                    <a:moveTo>
                      <a:pt x="10" y="2"/>
                    </a:moveTo>
                    <a:lnTo>
                      <a:pt x="10" y="2"/>
                    </a:lnTo>
                    <a:lnTo>
                      <a:pt x="10" y="6"/>
                    </a:lnTo>
                    <a:lnTo>
                      <a:pt x="6" y="6"/>
                    </a:lnTo>
                    <a:lnTo>
                      <a:pt x="4" y="4"/>
                    </a:lnTo>
                    <a:lnTo>
                      <a:pt x="2" y="6"/>
                    </a:lnTo>
                    <a:lnTo>
                      <a:pt x="2" y="6"/>
                    </a:lnTo>
                    <a:lnTo>
                      <a:pt x="0" y="4"/>
                    </a:lnTo>
                    <a:lnTo>
                      <a:pt x="0" y="4"/>
                    </a:lnTo>
                    <a:lnTo>
                      <a:pt x="4" y="2"/>
                    </a:lnTo>
                    <a:lnTo>
                      <a:pt x="8" y="0"/>
                    </a:lnTo>
                    <a:lnTo>
                      <a:pt x="10" y="2"/>
                    </a:lnTo>
                    <a:lnTo>
                      <a:pt x="1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09" name="Freeform 97"/>
              <p:cNvSpPr>
                <a:spLocks/>
              </p:cNvSpPr>
              <p:nvPr userDrawn="1"/>
            </p:nvSpPr>
            <p:spPr bwMode="auto">
              <a:xfrm>
                <a:off x="4027" y="535"/>
                <a:ext cx="3" cy="2"/>
              </a:xfrm>
              <a:custGeom>
                <a:avLst/>
                <a:gdLst/>
                <a:ahLst/>
                <a:cxnLst>
                  <a:cxn ang="0">
                    <a:pos x="10" y="6"/>
                  </a:cxn>
                  <a:cxn ang="0">
                    <a:pos x="10" y="6"/>
                  </a:cxn>
                  <a:cxn ang="0">
                    <a:pos x="4" y="4"/>
                  </a:cxn>
                  <a:cxn ang="0">
                    <a:pos x="2" y="2"/>
                  </a:cxn>
                  <a:cxn ang="0">
                    <a:pos x="0" y="0"/>
                  </a:cxn>
                  <a:cxn ang="0">
                    <a:pos x="0" y="0"/>
                  </a:cxn>
                  <a:cxn ang="0">
                    <a:pos x="8" y="0"/>
                  </a:cxn>
                  <a:cxn ang="0">
                    <a:pos x="10" y="2"/>
                  </a:cxn>
                  <a:cxn ang="0">
                    <a:pos x="10" y="6"/>
                  </a:cxn>
                  <a:cxn ang="0">
                    <a:pos x="10" y="6"/>
                  </a:cxn>
                </a:cxnLst>
                <a:rect l="0" t="0" r="r" b="b"/>
                <a:pathLst>
                  <a:path w="10" h="6">
                    <a:moveTo>
                      <a:pt x="10" y="6"/>
                    </a:moveTo>
                    <a:lnTo>
                      <a:pt x="10" y="6"/>
                    </a:lnTo>
                    <a:lnTo>
                      <a:pt x="4" y="4"/>
                    </a:lnTo>
                    <a:lnTo>
                      <a:pt x="2" y="2"/>
                    </a:lnTo>
                    <a:lnTo>
                      <a:pt x="0" y="0"/>
                    </a:lnTo>
                    <a:lnTo>
                      <a:pt x="0" y="0"/>
                    </a:lnTo>
                    <a:lnTo>
                      <a:pt x="8" y="0"/>
                    </a:lnTo>
                    <a:lnTo>
                      <a:pt x="10" y="2"/>
                    </a:lnTo>
                    <a:lnTo>
                      <a:pt x="10" y="6"/>
                    </a:lnTo>
                    <a:lnTo>
                      <a:pt x="10" y="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0" name="Freeform 98"/>
              <p:cNvSpPr>
                <a:spLocks/>
              </p:cNvSpPr>
              <p:nvPr userDrawn="1"/>
            </p:nvSpPr>
            <p:spPr bwMode="auto">
              <a:xfrm>
                <a:off x="4143" y="631"/>
                <a:ext cx="3" cy="6"/>
              </a:xfrm>
              <a:custGeom>
                <a:avLst/>
                <a:gdLst/>
                <a:ahLst/>
                <a:cxnLst>
                  <a:cxn ang="0">
                    <a:pos x="8" y="0"/>
                  </a:cxn>
                  <a:cxn ang="0">
                    <a:pos x="8" y="0"/>
                  </a:cxn>
                  <a:cxn ang="0">
                    <a:pos x="12" y="12"/>
                  </a:cxn>
                  <a:cxn ang="0">
                    <a:pos x="14" y="18"/>
                  </a:cxn>
                  <a:cxn ang="0">
                    <a:pos x="14" y="22"/>
                  </a:cxn>
                  <a:cxn ang="0">
                    <a:pos x="14" y="22"/>
                  </a:cxn>
                  <a:cxn ang="0">
                    <a:pos x="10" y="20"/>
                  </a:cxn>
                  <a:cxn ang="0">
                    <a:pos x="8" y="18"/>
                  </a:cxn>
                  <a:cxn ang="0">
                    <a:pos x="8" y="12"/>
                  </a:cxn>
                  <a:cxn ang="0">
                    <a:pos x="6" y="6"/>
                  </a:cxn>
                  <a:cxn ang="0">
                    <a:pos x="4" y="4"/>
                  </a:cxn>
                  <a:cxn ang="0">
                    <a:pos x="0" y="4"/>
                  </a:cxn>
                  <a:cxn ang="0">
                    <a:pos x="0" y="4"/>
                  </a:cxn>
                  <a:cxn ang="0">
                    <a:pos x="2" y="0"/>
                  </a:cxn>
                  <a:cxn ang="0">
                    <a:pos x="8" y="0"/>
                  </a:cxn>
                  <a:cxn ang="0">
                    <a:pos x="8" y="0"/>
                  </a:cxn>
                </a:cxnLst>
                <a:rect l="0" t="0" r="r" b="b"/>
                <a:pathLst>
                  <a:path w="14" h="22">
                    <a:moveTo>
                      <a:pt x="8" y="0"/>
                    </a:moveTo>
                    <a:lnTo>
                      <a:pt x="8" y="0"/>
                    </a:lnTo>
                    <a:lnTo>
                      <a:pt x="12" y="12"/>
                    </a:lnTo>
                    <a:lnTo>
                      <a:pt x="14" y="18"/>
                    </a:lnTo>
                    <a:lnTo>
                      <a:pt x="14" y="22"/>
                    </a:lnTo>
                    <a:lnTo>
                      <a:pt x="14" y="22"/>
                    </a:lnTo>
                    <a:lnTo>
                      <a:pt x="10" y="20"/>
                    </a:lnTo>
                    <a:lnTo>
                      <a:pt x="8" y="18"/>
                    </a:lnTo>
                    <a:lnTo>
                      <a:pt x="8" y="12"/>
                    </a:lnTo>
                    <a:lnTo>
                      <a:pt x="6" y="6"/>
                    </a:lnTo>
                    <a:lnTo>
                      <a:pt x="4" y="4"/>
                    </a:lnTo>
                    <a:lnTo>
                      <a:pt x="0" y="4"/>
                    </a:lnTo>
                    <a:lnTo>
                      <a:pt x="0" y="4"/>
                    </a:lnTo>
                    <a:lnTo>
                      <a:pt x="2" y="0"/>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1" name="Freeform 99"/>
              <p:cNvSpPr>
                <a:spLocks/>
              </p:cNvSpPr>
              <p:nvPr userDrawn="1"/>
            </p:nvSpPr>
            <p:spPr bwMode="auto">
              <a:xfrm>
                <a:off x="3170" y="656"/>
                <a:ext cx="4" cy="6"/>
              </a:xfrm>
              <a:custGeom>
                <a:avLst/>
                <a:gdLst/>
                <a:ahLst/>
                <a:cxnLst>
                  <a:cxn ang="0">
                    <a:pos x="8" y="0"/>
                  </a:cxn>
                  <a:cxn ang="0">
                    <a:pos x="8" y="0"/>
                  </a:cxn>
                  <a:cxn ang="0">
                    <a:pos x="10" y="4"/>
                  </a:cxn>
                  <a:cxn ang="0">
                    <a:pos x="10" y="10"/>
                  </a:cxn>
                  <a:cxn ang="0">
                    <a:pos x="10" y="14"/>
                  </a:cxn>
                  <a:cxn ang="0">
                    <a:pos x="12" y="16"/>
                  </a:cxn>
                  <a:cxn ang="0">
                    <a:pos x="16" y="16"/>
                  </a:cxn>
                  <a:cxn ang="0">
                    <a:pos x="16" y="16"/>
                  </a:cxn>
                  <a:cxn ang="0">
                    <a:pos x="14" y="20"/>
                  </a:cxn>
                  <a:cxn ang="0">
                    <a:pos x="12" y="22"/>
                  </a:cxn>
                  <a:cxn ang="0">
                    <a:pos x="8" y="24"/>
                  </a:cxn>
                  <a:cxn ang="0">
                    <a:pos x="8" y="24"/>
                  </a:cxn>
                  <a:cxn ang="0">
                    <a:pos x="10" y="18"/>
                  </a:cxn>
                  <a:cxn ang="0">
                    <a:pos x="6" y="14"/>
                  </a:cxn>
                  <a:cxn ang="0">
                    <a:pos x="0" y="12"/>
                  </a:cxn>
                  <a:cxn ang="0">
                    <a:pos x="0" y="12"/>
                  </a:cxn>
                  <a:cxn ang="0">
                    <a:pos x="0" y="4"/>
                  </a:cxn>
                  <a:cxn ang="0">
                    <a:pos x="0" y="4"/>
                  </a:cxn>
                  <a:cxn ang="0">
                    <a:pos x="4" y="6"/>
                  </a:cxn>
                  <a:cxn ang="0">
                    <a:pos x="6" y="6"/>
                  </a:cxn>
                  <a:cxn ang="0">
                    <a:pos x="8" y="0"/>
                  </a:cxn>
                  <a:cxn ang="0">
                    <a:pos x="8" y="0"/>
                  </a:cxn>
                </a:cxnLst>
                <a:rect l="0" t="0" r="r" b="b"/>
                <a:pathLst>
                  <a:path w="16" h="24">
                    <a:moveTo>
                      <a:pt x="8" y="0"/>
                    </a:moveTo>
                    <a:lnTo>
                      <a:pt x="8" y="0"/>
                    </a:lnTo>
                    <a:lnTo>
                      <a:pt x="10" y="4"/>
                    </a:lnTo>
                    <a:lnTo>
                      <a:pt x="10" y="10"/>
                    </a:lnTo>
                    <a:lnTo>
                      <a:pt x="10" y="14"/>
                    </a:lnTo>
                    <a:lnTo>
                      <a:pt x="12" y="16"/>
                    </a:lnTo>
                    <a:lnTo>
                      <a:pt x="16" y="16"/>
                    </a:lnTo>
                    <a:lnTo>
                      <a:pt x="16" y="16"/>
                    </a:lnTo>
                    <a:lnTo>
                      <a:pt x="14" y="20"/>
                    </a:lnTo>
                    <a:lnTo>
                      <a:pt x="12" y="22"/>
                    </a:lnTo>
                    <a:lnTo>
                      <a:pt x="8" y="24"/>
                    </a:lnTo>
                    <a:lnTo>
                      <a:pt x="8" y="24"/>
                    </a:lnTo>
                    <a:lnTo>
                      <a:pt x="10" y="18"/>
                    </a:lnTo>
                    <a:lnTo>
                      <a:pt x="6" y="14"/>
                    </a:lnTo>
                    <a:lnTo>
                      <a:pt x="0" y="12"/>
                    </a:lnTo>
                    <a:lnTo>
                      <a:pt x="0" y="12"/>
                    </a:lnTo>
                    <a:lnTo>
                      <a:pt x="0" y="4"/>
                    </a:lnTo>
                    <a:lnTo>
                      <a:pt x="0" y="4"/>
                    </a:lnTo>
                    <a:lnTo>
                      <a:pt x="4" y="6"/>
                    </a:lnTo>
                    <a:lnTo>
                      <a:pt x="6" y="6"/>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2" name="Freeform 100"/>
              <p:cNvSpPr>
                <a:spLocks/>
              </p:cNvSpPr>
              <p:nvPr userDrawn="1"/>
            </p:nvSpPr>
            <p:spPr bwMode="auto">
              <a:xfrm>
                <a:off x="3175" y="658"/>
                <a:ext cx="1" cy="3"/>
              </a:xfrm>
              <a:custGeom>
                <a:avLst/>
                <a:gdLst/>
                <a:ahLst/>
                <a:cxnLst>
                  <a:cxn ang="0">
                    <a:pos x="0" y="0"/>
                  </a:cxn>
                  <a:cxn ang="0">
                    <a:pos x="0" y="0"/>
                  </a:cxn>
                  <a:cxn ang="0">
                    <a:pos x="4" y="0"/>
                  </a:cxn>
                  <a:cxn ang="0">
                    <a:pos x="4" y="2"/>
                  </a:cxn>
                  <a:cxn ang="0">
                    <a:pos x="4" y="10"/>
                  </a:cxn>
                  <a:cxn ang="0">
                    <a:pos x="4" y="10"/>
                  </a:cxn>
                  <a:cxn ang="0">
                    <a:pos x="0" y="6"/>
                  </a:cxn>
                  <a:cxn ang="0">
                    <a:pos x="0" y="2"/>
                  </a:cxn>
                  <a:cxn ang="0">
                    <a:pos x="0" y="0"/>
                  </a:cxn>
                  <a:cxn ang="0">
                    <a:pos x="0" y="0"/>
                  </a:cxn>
                </a:cxnLst>
                <a:rect l="0" t="0" r="r" b="b"/>
                <a:pathLst>
                  <a:path w="4" h="10">
                    <a:moveTo>
                      <a:pt x="0" y="0"/>
                    </a:moveTo>
                    <a:lnTo>
                      <a:pt x="0" y="0"/>
                    </a:lnTo>
                    <a:lnTo>
                      <a:pt x="4" y="0"/>
                    </a:lnTo>
                    <a:lnTo>
                      <a:pt x="4" y="2"/>
                    </a:lnTo>
                    <a:lnTo>
                      <a:pt x="4" y="10"/>
                    </a:lnTo>
                    <a:lnTo>
                      <a:pt x="4" y="10"/>
                    </a:lnTo>
                    <a:lnTo>
                      <a:pt x="0" y="6"/>
                    </a:lnTo>
                    <a:lnTo>
                      <a:pt x="0" y="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3" name="Freeform 101"/>
              <p:cNvSpPr>
                <a:spLocks/>
              </p:cNvSpPr>
              <p:nvPr userDrawn="1"/>
            </p:nvSpPr>
            <p:spPr bwMode="auto">
              <a:xfrm>
                <a:off x="4175" y="660"/>
                <a:ext cx="4" cy="1"/>
              </a:xfrm>
              <a:custGeom>
                <a:avLst/>
                <a:gdLst/>
                <a:ahLst/>
                <a:cxnLst>
                  <a:cxn ang="0">
                    <a:pos x="0" y="0"/>
                  </a:cxn>
                  <a:cxn ang="0">
                    <a:pos x="0" y="0"/>
                  </a:cxn>
                  <a:cxn ang="0">
                    <a:pos x="14" y="0"/>
                  </a:cxn>
                  <a:cxn ang="0">
                    <a:pos x="14" y="0"/>
                  </a:cxn>
                  <a:cxn ang="0">
                    <a:pos x="14" y="2"/>
                  </a:cxn>
                  <a:cxn ang="0">
                    <a:pos x="14" y="4"/>
                  </a:cxn>
                  <a:cxn ang="0">
                    <a:pos x="8" y="4"/>
                  </a:cxn>
                  <a:cxn ang="0">
                    <a:pos x="4" y="2"/>
                  </a:cxn>
                  <a:cxn ang="0">
                    <a:pos x="0" y="0"/>
                  </a:cxn>
                  <a:cxn ang="0">
                    <a:pos x="0" y="0"/>
                  </a:cxn>
                </a:cxnLst>
                <a:rect l="0" t="0" r="r" b="b"/>
                <a:pathLst>
                  <a:path w="14" h="4">
                    <a:moveTo>
                      <a:pt x="0" y="0"/>
                    </a:moveTo>
                    <a:lnTo>
                      <a:pt x="0" y="0"/>
                    </a:lnTo>
                    <a:lnTo>
                      <a:pt x="14" y="0"/>
                    </a:lnTo>
                    <a:lnTo>
                      <a:pt x="14" y="0"/>
                    </a:lnTo>
                    <a:lnTo>
                      <a:pt x="14" y="2"/>
                    </a:lnTo>
                    <a:lnTo>
                      <a:pt x="14" y="4"/>
                    </a:lnTo>
                    <a:lnTo>
                      <a:pt x="8" y="4"/>
                    </a:lnTo>
                    <a:lnTo>
                      <a:pt x="4" y="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4" name="Freeform 102"/>
              <p:cNvSpPr>
                <a:spLocks/>
              </p:cNvSpPr>
              <p:nvPr userDrawn="1"/>
            </p:nvSpPr>
            <p:spPr bwMode="auto">
              <a:xfrm>
                <a:off x="4095" y="667"/>
                <a:ext cx="11" cy="26"/>
              </a:xfrm>
              <a:custGeom>
                <a:avLst/>
                <a:gdLst/>
                <a:ahLst/>
                <a:cxnLst>
                  <a:cxn ang="0">
                    <a:pos x="20" y="0"/>
                  </a:cxn>
                  <a:cxn ang="0">
                    <a:pos x="20" y="0"/>
                  </a:cxn>
                  <a:cxn ang="0">
                    <a:pos x="24" y="0"/>
                  </a:cxn>
                  <a:cxn ang="0">
                    <a:pos x="24" y="2"/>
                  </a:cxn>
                  <a:cxn ang="0">
                    <a:pos x="28" y="8"/>
                  </a:cxn>
                  <a:cxn ang="0">
                    <a:pos x="30" y="24"/>
                  </a:cxn>
                  <a:cxn ang="0">
                    <a:pos x="30" y="24"/>
                  </a:cxn>
                  <a:cxn ang="0">
                    <a:pos x="34" y="26"/>
                  </a:cxn>
                  <a:cxn ang="0">
                    <a:pos x="36" y="30"/>
                  </a:cxn>
                  <a:cxn ang="0">
                    <a:pos x="38" y="38"/>
                  </a:cxn>
                  <a:cxn ang="0">
                    <a:pos x="40" y="48"/>
                  </a:cxn>
                  <a:cxn ang="0">
                    <a:pos x="42" y="56"/>
                  </a:cxn>
                  <a:cxn ang="0">
                    <a:pos x="42" y="56"/>
                  </a:cxn>
                  <a:cxn ang="0">
                    <a:pos x="40" y="60"/>
                  </a:cxn>
                  <a:cxn ang="0">
                    <a:pos x="38" y="62"/>
                  </a:cxn>
                  <a:cxn ang="0">
                    <a:pos x="34" y="62"/>
                  </a:cxn>
                  <a:cxn ang="0">
                    <a:pos x="34" y="62"/>
                  </a:cxn>
                  <a:cxn ang="0">
                    <a:pos x="36" y="84"/>
                  </a:cxn>
                  <a:cxn ang="0">
                    <a:pos x="34" y="102"/>
                  </a:cxn>
                  <a:cxn ang="0">
                    <a:pos x="34" y="102"/>
                  </a:cxn>
                  <a:cxn ang="0">
                    <a:pos x="30" y="98"/>
                  </a:cxn>
                  <a:cxn ang="0">
                    <a:pos x="24" y="96"/>
                  </a:cxn>
                  <a:cxn ang="0">
                    <a:pos x="14" y="90"/>
                  </a:cxn>
                  <a:cxn ang="0">
                    <a:pos x="14" y="90"/>
                  </a:cxn>
                  <a:cxn ang="0">
                    <a:pos x="14" y="88"/>
                  </a:cxn>
                  <a:cxn ang="0">
                    <a:pos x="16" y="86"/>
                  </a:cxn>
                  <a:cxn ang="0">
                    <a:pos x="18" y="84"/>
                  </a:cxn>
                  <a:cxn ang="0">
                    <a:pos x="18" y="82"/>
                  </a:cxn>
                  <a:cxn ang="0">
                    <a:pos x="18" y="82"/>
                  </a:cxn>
                  <a:cxn ang="0">
                    <a:pos x="18" y="80"/>
                  </a:cxn>
                  <a:cxn ang="0">
                    <a:pos x="16" y="80"/>
                  </a:cxn>
                  <a:cxn ang="0">
                    <a:pos x="10" y="80"/>
                  </a:cxn>
                  <a:cxn ang="0">
                    <a:pos x="10" y="80"/>
                  </a:cxn>
                  <a:cxn ang="0">
                    <a:pos x="10" y="72"/>
                  </a:cxn>
                  <a:cxn ang="0">
                    <a:pos x="8" y="70"/>
                  </a:cxn>
                  <a:cxn ang="0">
                    <a:pos x="4" y="72"/>
                  </a:cxn>
                  <a:cxn ang="0">
                    <a:pos x="4" y="72"/>
                  </a:cxn>
                  <a:cxn ang="0">
                    <a:pos x="6" y="66"/>
                  </a:cxn>
                  <a:cxn ang="0">
                    <a:pos x="6" y="60"/>
                  </a:cxn>
                  <a:cxn ang="0">
                    <a:pos x="4" y="56"/>
                  </a:cxn>
                  <a:cxn ang="0">
                    <a:pos x="0" y="52"/>
                  </a:cxn>
                  <a:cxn ang="0">
                    <a:pos x="0" y="52"/>
                  </a:cxn>
                  <a:cxn ang="0">
                    <a:pos x="2" y="46"/>
                  </a:cxn>
                  <a:cxn ang="0">
                    <a:pos x="2" y="42"/>
                  </a:cxn>
                  <a:cxn ang="0">
                    <a:pos x="2" y="36"/>
                  </a:cxn>
                  <a:cxn ang="0">
                    <a:pos x="2" y="28"/>
                  </a:cxn>
                  <a:cxn ang="0">
                    <a:pos x="2" y="28"/>
                  </a:cxn>
                  <a:cxn ang="0">
                    <a:pos x="6" y="28"/>
                  </a:cxn>
                  <a:cxn ang="0">
                    <a:pos x="10" y="26"/>
                  </a:cxn>
                  <a:cxn ang="0">
                    <a:pos x="12" y="22"/>
                  </a:cxn>
                  <a:cxn ang="0">
                    <a:pos x="14" y="18"/>
                  </a:cxn>
                  <a:cxn ang="0">
                    <a:pos x="14" y="18"/>
                  </a:cxn>
                  <a:cxn ang="0">
                    <a:pos x="18" y="16"/>
                  </a:cxn>
                  <a:cxn ang="0">
                    <a:pos x="22" y="20"/>
                  </a:cxn>
                  <a:cxn ang="0">
                    <a:pos x="22" y="20"/>
                  </a:cxn>
                  <a:cxn ang="0">
                    <a:pos x="24" y="16"/>
                  </a:cxn>
                  <a:cxn ang="0">
                    <a:pos x="24" y="10"/>
                  </a:cxn>
                  <a:cxn ang="0">
                    <a:pos x="20" y="0"/>
                  </a:cxn>
                  <a:cxn ang="0">
                    <a:pos x="20" y="0"/>
                  </a:cxn>
                </a:cxnLst>
                <a:rect l="0" t="0" r="r" b="b"/>
                <a:pathLst>
                  <a:path w="42" h="102">
                    <a:moveTo>
                      <a:pt x="20" y="0"/>
                    </a:moveTo>
                    <a:lnTo>
                      <a:pt x="20" y="0"/>
                    </a:lnTo>
                    <a:lnTo>
                      <a:pt x="24" y="0"/>
                    </a:lnTo>
                    <a:lnTo>
                      <a:pt x="24" y="2"/>
                    </a:lnTo>
                    <a:lnTo>
                      <a:pt x="28" y="8"/>
                    </a:lnTo>
                    <a:lnTo>
                      <a:pt x="30" y="24"/>
                    </a:lnTo>
                    <a:lnTo>
                      <a:pt x="30" y="24"/>
                    </a:lnTo>
                    <a:lnTo>
                      <a:pt x="34" y="26"/>
                    </a:lnTo>
                    <a:lnTo>
                      <a:pt x="36" y="30"/>
                    </a:lnTo>
                    <a:lnTo>
                      <a:pt x="38" y="38"/>
                    </a:lnTo>
                    <a:lnTo>
                      <a:pt x="40" y="48"/>
                    </a:lnTo>
                    <a:lnTo>
                      <a:pt x="42" y="56"/>
                    </a:lnTo>
                    <a:lnTo>
                      <a:pt x="42" y="56"/>
                    </a:lnTo>
                    <a:lnTo>
                      <a:pt x="40" y="60"/>
                    </a:lnTo>
                    <a:lnTo>
                      <a:pt x="38" y="62"/>
                    </a:lnTo>
                    <a:lnTo>
                      <a:pt x="34" y="62"/>
                    </a:lnTo>
                    <a:lnTo>
                      <a:pt x="34" y="62"/>
                    </a:lnTo>
                    <a:lnTo>
                      <a:pt x="36" y="84"/>
                    </a:lnTo>
                    <a:lnTo>
                      <a:pt x="34" y="102"/>
                    </a:lnTo>
                    <a:lnTo>
                      <a:pt x="34" y="102"/>
                    </a:lnTo>
                    <a:lnTo>
                      <a:pt x="30" y="98"/>
                    </a:lnTo>
                    <a:lnTo>
                      <a:pt x="24" y="96"/>
                    </a:lnTo>
                    <a:lnTo>
                      <a:pt x="14" y="90"/>
                    </a:lnTo>
                    <a:lnTo>
                      <a:pt x="14" y="90"/>
                    </a:lnTo>
                    <a:lnTo>
                      <a:pt x="14" y="88"/>
                    </a:lnTo>
                    <a:lnTo>
                      <a:pt x="16" y="86"/>
                    </a:lnTo>
                    <a:lnTo>
                      <a:pt x="18" y="84"/>
                    </a:lnTo>
                    <a:lnTo>
                      <a:pt x="18" y="82"/>
                    </a:lnTo>
                    <a:lnTo>
                      <a:pt x="18" y="82"/>
                    </a:lnTo>
                    <a:lnTo>
                      <a:pt x="18" y="80"/>
                    </a:lnTo>
                    <a:lnTo>
                      <a:pt x="16" y="80"/>
                    </a:lnTo>
                    <a:lnTo>
                      <a:pt x="10" y="80"/>
                    </a:lnTo>
                    <a:lnTo>
                      <a:pt x="10" y="80"/>
                    </a:lnTo>
                    <a:lnTo>
                      <a:pt x="10" y="72"/>
                    </a:lnTo>
                    <a:lnTo>
                      <a:pt x="8" y="70"/>
                    </a:lnTo>
                    <a:lnTo>
                      <a:pt x="4" y="72"/>
                    </a:lnTo>
                    <a:lnTo>
                      <a:pt x="4" y="72"/>
                    </a:lnTo>
                    <a:lnTo>
                      <a:pt x="6" y="66"/>
                    </a:lnTo>
                    <a:lnTo>
                      <a:pt x="6" y="60"/>
                    </a:lnTo>
                    <a:lnTo>
                      <a:pt x="4" y="56"/>
                    </a:lnTo>
                    <a:lnTo>
                      <a:pt x="0" y="52"/>
                    </a:lnTo>
                    <a:lnTo>
                      <a:pt x="0" y="52"/>
                    </a:lnTo>
                    <a:lnTo>
                      <a:pt x="2" y="46"/>
                    </a:lnTo>
                    <a:lnTo>
                      <a:pt x="2" y="42"/>
                    </a:lnTo>
                    <a:lnTo>
                      <a:pt x="2" y="36"/>
                    </a:lnTo>
                    <a:lnTo>
                      <a:pt x="2" y="28"/>
                    </a:lnTo>
                    <a:lnTo>
                      <a:pt x="2" y="28"/>
                    </a:lnTo>
                    <a:lnTo>
                      <a:pt x="6" y="28"/>
                    </a:lnTo>
                    <a:lnTo>
                      <a:pt x="10" y="26"/>
                    </a:lnTo>
                    <a:lnTo>
                      <a:pt x="12" y="22"/>
                    </a:lnTo>
                    <a:lnTo>
                      <a:pt x="14" y="18"/>
                    </a:lnTo>
                    <a:lnTo>
                      <a:pt x="14" y="18"/>
                    </a:lnTo>
                    <a:lnTo>
                      <a:pt x="18" y="16"/>
                    </a:lnTo>
                    <a:lnTo>
                      <a:pt x="22" y="20"/>
                    </a:lnTo>
                    <a:lnTo>
                      <a:pt x="22" y="20"/>
                    </a:lnTo>
                    <a:lnTo>
                      <a:pt x="24" y="16"/>
                    </a:lnTo>
                    <a:lnTo>
                      <a:pt x="24" y="10"/>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5" name="Freeform 103"/>
              <p:cNvSpPr>
                <a:spLocks/>
              </p:cNvSpPr>
              <p:nvPr userDrawn="1"/>
            </p:nvSpPr>
            <p:spPr bwMode="auto">
              <a:xfrm>
                <a:off x="3153" y="680"/>
                <a:ext cx="6" cy="14"/>
              </a:xfrm>
              <a:custGeom>
                <a:avLst/>
                <a:gdLst/>
                <a:ahLst/>
                <a:cxnLst>
                  <a:cxn ang="0">
                    <a:pos x="26" y="0"/>
                  </a:cxn>
                  <a:cxn ang="0">
                    <a:pos x="26" y="0"/>
                  </a:cxn>
                  <a:cxn ang="0">
                    <a:pos x="22" y="14"/>
                  </a:cxn>
                  <a:cxn ang="0">
                    <a:pos x="18" y="30"/>
                  </a:cxn>
                  <a:cxn ang="0">
                    <a:pos x="10" y="44"/>
                  </a:cxn>
                  <a:cxn ang="0">
                    <a:pos x="6" y="50"/>
                  </a:cxn>
                  <a:cxn ang="0">
                    <a:pos x="0" y="54"/>
                  </a:cxn>
                  <a:cxn ang="0">
                    <a:pos x="0" y="54"/>
                  </a:cxn>
                  <a:cxn ang="0">
                    <a:pos x="0" y="46"/>
                  </a:cxn>
                  <a:cxn ang="0">
                    <a:pos x="0" y="38"/>
                  </a:cxn>
                  <a:cxn ang="0">
                    <a:pos x="4" y="32"/>
                  </a:cxn>
                  <a:cxn ang="0">
                    <a:pos x="8" y="24"/>
                  </a:cxn>
                  <a:cxn ang="0">
                    <a:pos x="18" y="12"/>
                  </a:cxn>
                  <a:cxn ang="0">
                    <a:pos x="22" y="6"/>
                  </a:cxn>
                  <a:cxn ang="0">
                    <a:pos x="26" y="0"/>
                  </a:cxn>
                  <a:cxn ang="0">
                    <a:pos x="26" y="0"/>
                  </a:cxn>
                </a:cxnLst>
                <a:rect l="0" t="0" r="r" b="b"/>
                <a:pathLst>
                  <a:path w="26" h="54">
                    <a:moveTo>
                      <a:pt x="26" y="0"/>
                    </a:moveTo>
                    <a:lnTo>
                      <a:pt x="26" y="0"/>
                    </a:lnTo>
                    <a:lnTo>
                      <a:pt x="22" y="14"/>
                    </a:lnTo>
                    <a:lnTo>
                      <a:pt x="18" y="30"/>
                    </a:lnTo>
                    <a:lnTo>
                      <a:pt x="10" y="44"/>
                    </a:lnTo>
                    <a:lnTo>
                      <a:pt x="6" y="50"/>
                    </a:lnTo>
                    <a:lnTo>
                      <a:pt x="0" y="54"/>
                    </a:lnTo>
                    <a:lnTo>
                      <a:pt x="0" y="54"/>
                    </a:lnTo>
                    <a:lnTo>
                      <a:pt x="0" y="46"/>
                    </a:lnTo>
                    <a:lnTo>
                      <a:pt x="0" y="38"/>
                    </a:lnTo>
                    <a:lnTo>
                      <a:pt x="4" y="32"/>
                    </a:lnTo>
                    <a:lnTo>
                      <a:pt x="8" y="24"/>
                    </a:lnTo>
                    <a:lnTo>
                      <a:pt x="18" y="12"/>
                    </a:lnTo>
                    <a:lnTo>
                      <a:pt x="22" y="6"/>
                    </a:lnTo>
                    <a:lnTo>
                      <a:pt x="26" y="0"/>
                    </a:lnTo>
                    <a:lnTo>
                      <a:pt x="2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6" name="Freeform 104"/>
              <p:cNvSpPr>
                <a:spLocks/>
              </p:cNvSpPr>
              <p:nvPr userDrawn="1"/>
            </p:nvSpPr>
            <p:spPr bwMode="auto">
              <a:xfrm>
                <a:off x="4264" y="683"/>
                <a:ext cx="3" cy="3"/>
              </a:xfrm>
              <a:custGeom>
                <a:avLst/>
                <a:gdLst/>
                <a:ahLst/>
                <a:cxnLst>
                  <a:cxn ang="0">
                    <a:pos x="4" y="0"/>
                  </a:cxn>
                  <a:cxn ang="0">
                    <a:pos x="4" y="0"/>
                  </a:cxn>
                  <a:cxn ang="0">
                    <a:pos x="10" y="4"/>
                  </a:cxn>
                  <a:cxn ang="0">
                    <a:pos x="10" y="12"/>
                  </a:cxn>
                  <a:cxn ang="0">
                    <a:pos x="10" y="12"/>
                  </a:cxn>
                  <a:cxn ang="0">
                    <a:pos x="6" y="10"/>
                  </a:cxn>
                  <a:cxn ang="0">
                    <a:pos x="4" y="10"/>
                  </a:cxn>
                  <a:cxn ang="0">
                    <a:pos x="2" y="6"/>
                  </a:cxn>
                  <a:cxn ang="0">
                    <a:pos x="0" y="2"/>
                  </a:cxn>
                  <a:cxn ang="0">
                    <a:pos x="0" y="2"/>
                  </a:cxn>
                  <a:cxn ang="0">
                    <a:pos x="4" y="2"/>
                  </a:cxn>
                  <a:cxn ang="0">
                    <a:pos x="4" y="0"/>
                  </a:cxn>
                  <a:cxn ang="0">
                    <a:pos x="4" y="0"/>
                  </a:cxn>
                </a:cxnLst>
                <a:rect l="0" t="0" r="r" b="b"/>
                <a:pathLst>
                  <a:path w="10" h="12">
                    <a:moveTo>
                      <a:pt x="4" y="0"/>
                    </a:moveTo>
                    <a:lnTo>
                      <a:pt x="4" y="0"/>
                    </a:lnTo>
                    <a:lnTo>
                      <a:pt x="10" y="4"/>
                    </a:lnTo>
                    <a:lnTo>
                      <a:pt x="10" y="12"/>
                    </a:lnTo>
                    <a:lnTo>
                      <a:pt x="10" y="12"/>
                    </a:lnTo>
                    <a:lnTo>
                      <a:pt x="6" y="10"/>
                    </a:lnTo>
                    <a:lnTo>
                      <a:pt x="4" y="10"/>
                    </a:lnTo>
                    <a:lnTo>
                      <a:pt x="2" y="6"/>
                    </a:lnTo>
                    <a:lnTo>
                      <a:pt x="0" y="2"/>
                    </a:lnTo>
                    <a:lnTo>
                      <a:pt x="0" y="2"/>
                    </a:lnTo>
                    <a:lnTo>
                      <a:pt x="4" y="2"/>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7" name="Freeform 105"/>
              <p:cNvSpPr>
                <a:spLocks/>
              </p:cNvSpPr>
              <p:nvPr userDrawn="1"/>
            </p:nvSpPr>
            <p:spPr bwMode="auto">
              <a:xfrm>
                <a:off x="4275" y="686"/>
                <a:ext cx="2" cy="2"/>
              </a:xfrm>
              <a:custGeom>
                <a:avLst/>
                <a:gdLst/>
                <a:ahLst/>
                <a:cxnLst>
                  <a:cxn ang="0">
                    <a:pos x="8" y="8"/>
                  </a:cxn>
                  <a:cxn ang="0">
                    <a:pos x="8" y="8"/>
                  </a:cxn>
                  <a:cxn ang="0">
                    <a:pos x="6" y="6"/>
                  </a:cxn>
                  <a:cxn ang="0">
                    <a:pos x="4" y="6"/>
                  </a:cxn>
                  <a:cxn ang="0">
                    <a:pos x="0" y="4"/>
                  </a:cxn>
                  <a:cxn ang="0">
                    <a:pos x="0" y="4"/>
                  </a:cxn>
                  <a:cxn ang="0">
                    <a:pos x="2" y="0"/>
                  </a:cxn>
                  <a:cxn ang="0">
                    <a:pos x="6" y="0"/>
                  </a:cxn>
                  <a:cxn ang="0">
                    <a:pos x="8" y="2"/>
                  </a:cxn>
                  <a:cxn ang="0">
                    <a:pos x="8" y="8"/>
                  </a:cxn>
                  <a:cxn ang="0">
                    <a:pos x="8" y="8"/>
                  </a:cxn>
                </a:cxnLst>
                <a:rect l="0" t="0" r="r" b="b"/>
                <a:pathLst>
                  <a:path w="8" h="8">
                    <a:moveTo>
                      <a:pt x="8" y="8"/>
                    </a:moveTo>
                    <a:lnTo>
                      <a:pt x="8" y="8"/>
                    </a:lnTo>
                    <a:lnTo>
                      <a:pt x="6" y="6"/>
                    </a:lnTo>
                    <a:lnTo>
                      <a:pt x="4" y="6"/>
                    </a:lnTo>
                    <a:lnTo>
                      <a:pt x="0" y="4"/>
                    </a:lnTo>
                    <a:lnTo>
                      <a:pt x="0" y="4"/>
                    </a:lnTo>
                    <a:lnTo>
                      <a:pt x="2" y="0"/>
                    </a:lnTo>
                    <a:lnTo>
                      <a:pt x="6" y="0"/>
                    </a:lnTo>
                    <a:lnTo>
                      <a:pt x="8" y="2"/>
                    </a:lnTo>
                    <a:lnTo>
                      <a:pt x="8" y="8"/>
                    </a:lnTo>
                    <a:lnTo>
                      <a:pt x="8" y="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8" name="Freeform 106"/>
              <p:cNvSpPr>
                <a:spLocks/>
              </p:cNvSpPr>
              <p:nvPr userDrawn="1"/>
            </p:nvSpPr>
            <p:spPr bwMode="auto">
              <a:xfrm>
                <a:off x="4278" y="689"/>
                <a:ext cx="3" cy="3"/>
              </a:xfrm>
              <a:custGeom>
                <a:avLst/>
                <a:gdLst/>
                <a:ahLst/>
                <a:cxnLst>
                  <a:cxn ang="0">
                    <a:pos x="10" y="0"/>
                  </a:cxn>
                  <a:cxn ang="0">
                    <a:pos x="10" y="0"/>
                  </a:cxn>
                  <a:cxn ang="0">
                    <a:pos x="12" y="6"/>
                  </a:cxn>
                  <a:cxn ang="0">
                    <a:pos x="10" y="12"/>
                  </a:cxn>
                  <a:cxn ang="0">
                    <a:pos x="10" y="12"/>
                  </a:cxn>
                  <a:cxn ang="0">
                    <a:pos x="4" y="12"/>
                  </a:cxn>
                  <a:cxn ang="0">
                    <a:pos x="0" y="10"/>
                  </a:cxn>
                  <a:cxn ang="0">
                    <a:pos x="0" y="10"/>
                  </a:cxn>
                  <a:cxn ang="0">
                    <a:pos x="2" y="6"/>
                  </a:cxn>
                  <a:cxn ang="0">
                    <a:pos x="4" y="4"/>
                  </a:cxn>
                  <a:cxn ang="0">
                    <a:pos x="10" y="0"/>
                  </a:cxn>
                  <a:cxn ang="0">
                    <a:pos x="10" y="0"/>
                  </a:cxn>
                </a:cxnLst>
                <a:rect l="0" t="0" r="r" b="b"/>
                <a:pathLst>
                  <a:path w="12" h="12">
                    <a:moveTo>
                      <a:pt x="10" y="0"/>
                    </a:moveTo>
                    <a:lnTo>
                      <a:pt x="10" y="0"/>
                    </a:lnTo>
                    <a:lnTo>
                      <a:pt x="12" y="6"/>
                    </a:lnTo>
                    <a:lnTo>
                      <a:pt x="10" y="12"/>
                    </a:lnTo>
                    <a:lnTo>
                      <a:pt x="10" y="12"/>
                    </a:lnTo>
                    <a:lnTo>
                      <a:pt x="4" y="12"/>
                    </a:lnTo>
                    <a:lnTo>
                      <a:pt x="0" y="10"/>
                    </a:lnTo>
                    <a:lnTo>
                      <a:pt x="0" y="10"/>
                    </a:lnTo>
                    <a:lnTo>
                      <a:pt x="2" y="6"/>
                    </a:lnTo>
                    <a:lnTo>
                      <a:pt x="4" y="4"/>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19" name="Freeform 107"/>
              <p:cNvSpPr>
                <a:spLocks/>
              </p:cNvSpPr>
              <p:nvPr userDrawn="1"/>
            </p:nvSpPr>
            <p:spPr bwMode="auto">
              <a:xfrm>
                <a:off x="4274" y="693"/>
                <a:ext cx="4" cy="5"/>
              </a:xfrm>
              <a:custGeom>
                <a:avLst/>
                <a:gdLst/>
                <a:ahLst/>
                <a:cxnLst>
                  <a:cxn ang="0">
                    <a:pos x="10" y="0"/>
                  </a:cxn>
                  <a:cxn ang="0">
                    <a:pos x="10" y="0"/>
                  </a:cxn>
                  <a:cxn ang="0">
                    <a:pos x="12" y="4"/>
                  </a:cxn>
                  <a:cxn ang="0">
                    <a:pos x="12" y="10"/>
                  </a:cxn>
                  <a:cxn ang="0">
                    <a:pos x="12" y="14"/>
                  </a:cxn>
                  <a:cxn ang="0">
                    <a:pos x="14" y="18"/>
                  </a:cxn>
                  <a:cxn ang="0">
                    <a:pos x="14" y="18"/>
                  </a:cxn>
                  <a:cxn ang="0">
                    <a:pos x="12" y="16"/>
                  </a:cxn>
                  <a:cxn ang="0">
                    <a:pos x="8" y="16"/>
                  </a:cxn>
                  <a:cxn ang="0">
                    <a:pos x="4" y="20"/>
                  </a:cxn>
                  <a:cxn ang="0">
                    <a:pos x="4" y="20"/>
                  </a:cxn>
                  <a:cxn ang="0">
                    <a:pos x="2" y="16"/>
                  </a:cxn>
                  <a:cxn ang="0">
                    <a:pos x="2" y="14"/>
                  </a:cxn>
                  <a:cxn ang="0">
                    <a:pos x="2" y="12"/>
                  </a:cxn>
                  <a:cxn ang="0">
                    <a:pos x="0" y="10"/>
                  </a:cxn>
                  <a:cxn ang="0">
                    <a:pos x="0" y="10"/>
                  </a:cxn>
                  <a:cxn ang="0">
                    <a:pos x="2" y="8"/>
                  </a:cxn>
                  <a:cxn ang="0">
                    <a:pos x="6" y="6"/>
                  </a:cxn>
                  <a:cxn ang="0">
                    <a:pos x="10" y="4"/>
                  </a:cxn>
                  <a:cxn ang="0">
                    <a:pos x="10" y="0"/>
                  </a:cxn>
                  <a:cxn ang="0">
                    <a:pos x="10" y="0"/>
                  </a:cxn>
                </a:cxnLst>
                <a:rect l="0" t="0" r="r" b="b"/>
                <a:pathLst>
                  <a:path w="14" h="20">
                    <a:moveTo>
                      <a:pt x="10" y="0"/>
                    </a:moveTo>
                    <a:lnTo>
                      <a:pt x="10" y="0"/>
                    </a:lnTo>
                    <a:lnTo>
                      <a:pt x="12" y="4"/>
                    </a:lnTo>
                    <a:lnTo>
                      <a:pt x="12" y="10"/>
                    </a:lnTo>
                    <a:lnTo>
                      <a:pt x="12" y="14"/>
                    </a:lnTo>
                    <a:lnTo>
                      <a:pt x="14" y="18"/>
                    </a:lnTo>
                    <a:lnTo>
                      <a:pt x="14" y="18"/>
                    </a:lnTo>
                    <a:lnTo>
                      <a:pt x="12" y="16"/>
                    </a:lnTo>
                    <a:lnTo>
                      <a:pt x="8" y="16"/>
                    </a:lnTo>
                    <a:lnTo>
                      <a:pt x="4" y="20"/>
                    </a:lnTo>
                    <a:lnTo>
                      <a:pt x="4" y="20"/>
                    </a:lnTo>
                    <a:lnTo>
                      <a:pt x="2" y="16"/>
                    </a:lnTo>
                    <a:lnTo>
                      <a:pt x="2" y="14"/>
                    </a:lnTo>
                    <a:lnTo>
                      <a:pt x="2" y="12"/>
                    </a:lnTo>
                    <a:lnTo>
                      <a:pt x="0" y="10"/>
                    </a:lnTo>
                    <a:lnTo>
                      <a:pt x="0" y="10"/>
                    </a:lnTo>
                    <a:lnTo>
                      <a:pt x="2" y="8"/>
                    </a:lnTo>
                    <a:lnTo>
                      <a:pt x="6" y="6"/>
                    </a:lnTo>
                    <a:lnTo>
                      <a:pt x="10" y="4"/>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0" name="Freeform 108"/>
              <p:cNvSpPr>
                <a:spLocks/>
              </p:cNvSpPr>
              <p:nvPr userDrawn="1"/>
            </p:nvSpPr>
            <p:spPr bwMode="auto">
              <a:xfrm>
                <a:off x="4094" y="695"/>
                <a:ext cx="20" cy="40"/>
              </a:xfrm>
              <a:custGeom>
                <a:avLst/>
                <a:gdLst/>
                <a:ahLst/>
                <a:cxnLst>
                  <a:cxn ang="0">
                    <a:pos x="38" y="0"/>
                  </a:cxn>
                  <a:cxn ang="0">
                    <a:pos x="52" y="10"/>
                  </a:cxn>
                  <a:cxn ang="0">
                    <a:pos x="64" y="28"/>
                  </a:cxn>
                  <a:cxn ang="0">
                    <a:pos x="70" y="46"/>
                  </a:cxn>
                  <a:cxn ang="0">
                    <a:pos x="66" y="66"/>
                  </a:cxn>
                  <a:cxn ang="0">
                    <a:pos x="70" y="74"/>
                  </a:cxn>
                  <a:cxn ang="0">
                    <a:pos x="76" y="100"/>
                  </a:cxn>
                  <a:cxn ang="0">
                    <a:pos x="76" y="136"/>
                  </a:cxn>
                  <a:cxn ang="0">
                    <a:pos x="54" y="130"/>
                  </a:cxn>
                  <a:cxn ang="0">
                    <a:pos x="54" y="136"/>
                  </a:cxn>
                  <a:cxn ang="0">
                    <a:pos x="54" y="146"/>
                  </a:cxn>
                  <a:cxn ang="0">
                    <a:pos x="50" y="152"/>
                  </a:cxn>
                  <a:cxn ang="0">
                    <a:pos x="42" y="150"/>
                  </a:cxn>
                  <a:cxn ang="0">
                    <a:pos x="36" y="152"/>
                  </a:cxn>
                  <a:cxn ang="0">
                    <a:pos x="34" y="146"/>
                  </a:cxn>
                  <a:cxn ang="0">
                    <a:pos x="30" y="142"/>
                  </a:cxn>
                  <a:cxn ang="0">
                    <a:pos x="26" y="148"/>
                  </a:cxn>
                  <a:cxn ang="0">
                    <a:pos x="22" y="144"/>
                  </a:cxn>
                  <a:cxn ang="0">
                    <a:pos x="20" y="138"/>
                  </a:cxn>
                  <a:cxn ang="0">
                    <a:pos x="24" y="132"/>
                  </a:cxn>
                  <a:cxn ang="0">
                    <a:pos x="20" y="102"/>
                  </a:cxn>
                  <a:cxn ang="0">
                    <a:pos x="22" y="98"/>
                  </a:cxn>
                  <a:cxn ang="0">
                    <a:pos x="26" y="98"/>
                  </a:cxn>
                  <a:cxn ang="0">
                    <a:pos x="26" y="94"/>
                  </a:cxn>
                  <a:cxn ang="0">
                    <a:pos x="22" y="88"/>
                  </a:cxn>
                  <a:cxn ang="0">
                    <a:pos x="18" y="82"/>
                  </a:cxn>
                  <a:cxn ang="0">
                    <a:pos x="20" y="78"/>
                  </a:cxn>
                  <a:cxn ang="0">
                    <a:pos x="20" y="66"/>
                  </a:cxn>
                  <a:cxn ang="0">
                    <a:pos x="12" y="50"/>
                  </a:cxn>
                  <a:cxn ang="0">
                    <a:pos x="2" y="46"/>
                  </a:cxn>
                  <a:cxn ang="0">
                    <a:pos x="2" y="34"/>
                  </a:cxn>
                  <a:cxn ang="0">
                    <a:pos x="0" y="24"/>
                  </a:cxn>
                  <a:cxn ang="0">
                    <a:pos x="12" y="28"/>
                  </a:cxn>
                  <a:cxn ang="0">
                    <a:pos x="24" y="22"/>
                  </a:cxn>
                  <a:cxn ang="0">
                    <a:pos x="34" y="12"/>
                  </a:cxn>
                  <a:cxn ang="0">
                    <a:pos x="38" y="0"/>
                  </a:cxn>
                </a:cxnLst>
                <a:rect l="0" t="0" r="r" b="b"/>
                <a:pathLst>
                  <a:path w="76" h="152">
                    <a:moveTo>
                      <a:pt x="38" y="0"/>
                    </a:moveTo>
                    <a:lnTo>
                      <a:pt x="38" y="0"/>
                    </a:lnTo>
                    <a:lnTo>
                      <a:pt x="46" y="4"/>
                    </a:lnTo>
                    <a:lnTo>
                      <a:pt x="52" y="10"/>
                    </a:lnTo>
                    <a:lnTo>
                      <a:pt x="60" y="18"/>
                    </a:lnTo>
                    <a:lnTo>
                      <a:pt x="64" y="28"/>
                    </a:lnTo>
                    <a:lnTo>
                      <a:pt x="68" y="36"/>
                    </a:lnTo>
                    <a:lnTo>
                      <a:pt x="70" y="46"/>
                    </a:lnTo>
                    <a:lnTo>
                      <a:pt x="70" y="56"/>
                    </a:lnTo>
                    <a:lnTo>
                      <a:pt x="66" y="66"/>
                    </a:lnTo>
                    <a:lnTo>
                      <a:pt x="66" y="66"/>
                    </a:lnTo>
                    <a:lnTo>
                      <a:pt x="70" y="74"/>
                    </a:lnTo>
                    <a:lnTo>
                      <a:pt x="74" y="82"/>
                    </a:lnTo>
                    <a:lnTo>
                      <a:pt x="76" y="100"/>
                    </a:lnTo>
                    <a:lnTo>
                      <a:pt x="76" y="136"/>
                    </a:lnTo>
                    <a:lnTo>
                      <a:pt x="76" y="136"/>
                    </a:lnTo>
                    <a:lnTo>
                      <a:pt x="64" y="134"/>
                    </a:lnTo>
                    <a:lnTo>
                      <a:pt x="54" y="130"/>
                    </a:lnTo>
                    <a:lnTo>
                      <a:pt x="54" y="130"/>
                    </a:lnTo>
                    <a:lnTo>
                      <a:pt x="54" y="136"/>
                    </a:lnTo>
                    <a:lnTo>
                      <a:pt x="54" y="142"/>
                    </a:lnTo>
                    <a:lnTo>
                      <a:pt x="54" y="146"/>
                    </a:lnTo>
                    <a:lnTo>
                      <a:pt x="52" y="150"/>
                    </a:lnTo>
                    <a:lnTo>
                      <a:pt x="50" y="152"/>
                    </a:lnTo>
                    <a:lnTo>
                      <a:pt x="50" y="152"/>
                    </a:lnTo>
                    <a:lnTo>
                      <a:pt x="42" y="150"/>
                    </a:lnTo>
                    <a:lnTo>
                      <a:pt x="36" y="152"/>
                    </a:lnTo>
                    <a:lnTo>
                      <a:pt x="36" y="152"/>
                    </a:lnTo>
                    <a:lnTo>
                      <a:pt x="36" y="148"/>
                    </a:lnTo>
                    <a:lnTo>
                      <a:pt x="34" y="146"/>
                    </a:lnTo>
                    <a:lnTo>
                      <a:pt x="32" y="144"/>
                    </a:lnTo>
                    <a:lnTo>
                      <a:pt x="30" y="142"/>
                    </a:lnTo>
                    <a:lnTo>
                      <a:pt x="30" y="142"/>
                    </a:lnTo>
                    <a:lnTo>
                      <a:pt x="26" y="148"/>
                    </a:lnTo>
                    <a:lnTo>
                      <a:pt x="26" y="148"/>
                    </a:lnTo>
                    <a:lnTo>
                      <a:pt x="22" y="144"/>
                    </a:lnTo>
                    <a:lnTo>
                      <a:pt x="20" y="138"/>
                    </a:lnTo>
                    <a:lnTo>
                      <a:pt x="20" y="138"/>
                    </a:lnTo>
                    <a:lnTo>
                      <a:pt x="24" y="136"/>
                    </a:lnTo>
                    <a:lnTo>
                      <a:pt x="24" y="132"/>
                    </a:lnTo>
                    <a:lnTo>
                      <a:pt x="24" y="122"/>
                    </a:lnTo>
                    <a:lnTo>
                      <a:pt x="20" y="102"/>
                    </a:lnTo>
                    <a:lnTo>
                      <a:pt x="20" y="102"/>
                    </a:lnTo>
                    <a:lnTo>
                      <a:pt x="22" y="98"/>
                    </a:lnTo>
                    <a:lnTo>
                      <a:pt x="24" y="98"/>
                    </a:lnTo>
                    <a:lnTo>
                      <a:pt x="26" y="98"/>
                    </a:lnTo>
                    <a:lnTo>
                      <a:pt x="26" y="94"/>
                    </a:lnTo>
                    <a:lnTo>
                      <a:pt x="26" y="94"/>
                    </a:lnTo>
                    <a:lnTo>
                      <a:pt x="24" y="90"/>
                    </a:lnTo>
                    <a:lnTo>
                      <a:pt x="22" y="88"/>
                    </a:lnTo>
                    <a:lnTo>
                      <a:pt x="18" y="86"/>
                    </a:lnTo>
                    <a:lnTo>
                      <a:pt x="18" y="82"/>
                    </a:lnTo>
                    <a:lnTo>
                      <a:pt x="18" y="82"/>
                    </a:lnTo>
                    <a:lnTo>
                      <a:pt x="20" y="78"/>
                    </a:lnTo>
                    <a:lnTo>
                      <a:pt x="20" y="72"/>
                    </a:lnTo>
                    <a:lnTo>
                      <a:pt x="20" y="66"/>
                    </a:lnTo>
                    <a:lnTo>
                      <a:pt x="18" y="60"/>
                    </a:lnTo>
                    <a:lnTo>
                      <a:pt x="12" y="50"/>
                    </a:lnTo>
                    <a:lnTo>
                      <a:pt x="6" y="48"/>
                    </a:lnTo>
                    <a:lnTo>
                      <a:pt x="2" y="46"/>
                    </a:lnTo>
                    <a:lnTo>
                      <a:pt x="2" y="46"/>
                    </a:lnTo>
                    <a:lnTo>
                      <a:pt x="2" y="34"/>
                    </a:lnTo>
                    <a:lnTo>
                      <a:pt x="0" y="24"/>
                    </a:lnTo>
                    <a:lnTo>
                      <a:pt x="0" y="24"/>
                    </a:lnTo>
                    <a:lnTo>
                      <a:pt x="6" y="28"/>
                    </a:lnTo>
                    <a:lnTo>
                      <a:pt x="12" y="28"/>
                    </a:lnTo>
                    <a:lnTo>
                      <a:pt x="18" y="26"/>
                    </a:lnTo>
                    <a:lnTo>
                      <a:pt x="24" y="22"/>
                    </a:lnTo>
                    <a:lnTo>
                      <a:pt x="30" y="18"/>
                    </a:lnTo>
                    <a:lnTo>
                      <a:pt x="34" y="12"/>
                    </a:lnTo>
                    <a:lnTo>
                      <a:pt x="38" y="0"/>
                    </a:lnTo>
                    <a:lnTo>
                      <a:pt x="3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1" name="Freeform 109"/>
              <p:cNvSpPr>
                <a:spLocks/>
              </p:cNvSpPr>
              <p:nvPr userDrawn="1"/>
            </p:nvSpPr>
            <p:spPr bwMode="auto">
              <a:xfrm>
                <a:off x="3149" y="697"/>
                <a:ext cx="4" cy="8"/>
              </a:xfrm>
              <a:custGeom>
                <a:avLst/>
                <a:gdLst/>
                <a:ahLst/>
                <a:cxnLst>
                  <a:cxn ang="0">
                    <a:pos x="0" y="32"/>
                  </a:cxn>
                  <a:cxn ang="0">
                    <a:pos x="0" y="32"/>
                  </a:cxn>
                  <a:cxn ang="0">
                    <a:pos x="0" y="24"/>
                  </a:cxn>
                  <a:cxn ang="0">
                    <a:pos x="2" y="14"/>
                  </a:cxn>
                  <a:cxn ang="0">
                    <a:pos x="6" y="6"/>
                  </a:cxn>
                  <a:cxn ang="0">
                    <a:pos x="10" y="0"/>
                  </a:cxn>
                  <a:cxn ang="0">
                    <a:pos x="10" y="0"/>
                  </a:cxn>
                  <a:cxn ang="0">
                    <a:pos x="14" y="0"/>
                  </a:cxn>
                  <a:cxn ang="0">
                    <a:pos x="14" y="2"/>
                  </a:cxn>
                  <a:cxn ang="0">
                    <a:pos x="14" y="8"/>
                  </a:cxn>
                  <a:cxn ang="0">
                    <a:pos x="14" y="8"/>
                  </a:cxn>
                  <a:cxn ang="0">
                    <a:pos x="12" y="6"/>
                  </a:cxn>
                  <a:cxn ang="0">
                    <a:pos x="12" y="8"/>
                  </a:cxn>
                  <a:cxn ang="0">
                    <a:pos x="8" y="14"/>
                  </a:cxn>
                  <a:cxn ang="0">
                    <a:pos x="0" y="32"/>
                  </a:cxn>
                  <a:cxn ang="0">
                    <a:pos x="0" y="32"/>
                  </a:cxn>
                </a:cxnLst>
                <a:rect l="0" t="0" r="r" b="b"/>
                <a:pathLst>
                  <a:path w="14" h="32">
                    <a:moveTo>
                      <a:pt x="0" y="32"/>
                    </a:moveTo>
                    <a:lnTo>
                      <a:pt x="0" y="32"/>
                    </a:lnTo>
                    <a:lnTo>
                      <a:pt x="0" y="24"/>
                    </a:lnTo>
                    <a:lnTo>
                      <a:pt x="2" y="14"/>
                    </a:lnTo>
                    <a:lnTo>
                      <a:pt x="6" y="6"/>
                    </a:lnTo>
                    <a:lnTo>
                      <a:pt x="10" y="0"/>
                    </a:lnTo>
                    <a:lnTo>
                      <a:pt x="10" y="0"/>
                    </a:lnTo>
                    <a:lnTo>
                      <a:pt x="14" y="0"/>
                    </a:lnTo>
                    <a:lnTo>
                      <a:pt x="14" y="2"/>
                    </a:lnTo>
                    <a:lnTo>
                      <a:pt x="14" y="8"/>
                    </a:lnTo>
                    <a:lnTo>
                      <a:pt x="14" y="8"/>
                    </a:lnTo>
                    <a:lnTo>
                      <a:pt x="12" y="6"/>
                    </a:lnTo>
                    <a:lnTo>
                      <a:pt x="12" y="8"/>
                    </a:lnTo>
                    <a:lnTo>
                      <a:pt x="8" y="14"/>
                    </a:lnTo>
                    <a:lnTo>
                      <a:pt x="0" y="32"/>
                    </a:lnTo>
                    <a:lnTo>
                      <a:pt x="0" y="3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2" name="Freeform 110"/>
              <p:cNvSpPr>
                <a:spLocks/>
              </p:cNvSpPr>
              <p:nvPr userDrawn="1"/>
            </p:nvSpPr>
            <p:spPr bwMode="auto">
              <a:xfrm>
                <a:off x="3122" y="699"/>
                <a:ext cx="4" cy="7"/>
              </a:xfrm>
              <a:custGeom>
                <a:avLst/>
                <a:gdLst/>
                <a:ahLst/>
                <a:cxnLst>
                  <a:cxn ang="0">
                    <a:pos x="10" y="0"/>
                  </a:cxn>
                  <a:cxn ang="0">
                    <a:pos x="10" y="0"/>
                  </a:cxn>
                  <a:cxn ang="0">
                    <a:pos x="12" y="2"/>
                  </a:cxn>
                  <a:cxn ang="0">
                    <a:pos x="14" y="6"/>
                  </a:cxn>
                  <a:cxn ang="0">
                    <a:pos x="10" y="16"/>
                  </a:cxn>
                  <a:cxn ang="0">
                    <a:pos x="6" y="24"/>
                  </a:cxn>
                  <a:cxn ang="0">
                    <a:pos x="2" y="28"/>
                  </a:cxn>
                  <a:cxn ang="0">
                    <a:pos x="2" y="28"/>
                  </a:cxn>
                  <a:cxn ang="0">
                    <a:pos x="0" y="26"/>
                  </a:cxn>
                  <a:cxn ang="0">
                    <a:pos x="0" y="22"/>
                  </a:cxn>
                  <a:cxn ang="0">
                    <a:pos x="4" y="14"/>
                  </a:cxn>
                  <a:cxn ang="0">
                    <a:pos x="8" y="6"/>
                  </a:cxn>
                  <a:cxn ang="0">
                    <a:pos x="10" y="0"/>
                  </a:cxn>
                  <a:cxn ang="0">
                    <a:pos x="10" y="0"/>
                  </a:cxn>
                </a:cxnLst>
                <a:rect l="0" t="0" r="r" b="b"/>
                <a:pathLst>
                  <a:path w="14" h="28">
                    <a:moveTo>
                      <a:pt x="10" y="0"/>
                    </a:moveTo>
                    <a:lnTo>
                      <a:pt x="10" y="0"/>
                    </a:lnTo>
                    <a:lnTo>
                      <a:pt x="12" y="2"/>
                    </a:lnTo>
                    <a:lnTo>
                      <a:pt x="14" y="6"/>
                    </a:lnTo>
                    <a:lnTo>
                      <a:pt x="10" y="16"/>
                    </a:lnTo>
                    <a:lnTo>
                      <a:pt x="6" y="24"/>
                    </a:lnTo>
                    <a:lnTo>
                      <a:pt x="2" y="28"/>
                    </a:lnTo>
                    <a:lnTo>
                      <a:pt x="2" y="28"/>
                    </a:lnTo>
                    <a:lnTo>
                      <a:pt x="0" y="26"/>
                    </a:lnTo>
                    <a:lnTo>
                      <a:pt x="0" y="22"/>
                    </a:lnTo>
                    <a:lnTo>
                      <a:pt x="4" y="14"/>
                    </a:lnTo>
                    <a:lnTo>
                      <a:pt x="8" y="6"/>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3" name="Freeform 111"/>
              <p:cNvSpPr>
                <a:spLocks/>
              </p:cNvSpPr>
              <p:nvPr userDrawn="1"/>
            </p:nvSpPr>
            <p:spPr bwMode="auto">
              <a:xfrm>
                <a:off x="4287" y="702"/>
                <a:ext cx="8" cy="7"/>
              </a:xfrm>
              <a:custGeom>
                <a:avLst/>
                <a:gdLst/>
                <a:ahLst/>
                <a:cxnLst>
                  <a:cxn ang="0">
                    <a:pos x="14" y="16"/>
                  </a:cxn>
                  <a:cxn ang="0">
                    <a:pos x="14" y="16"/>
                  </a:cxn>
                  <a:cxn ang="0">
                    <a:pos x="14" y="14"/>
                  </a:cxn>
                  <a:cxn ang="0">
                    <a:pos x="10" y="14"/>
                  </a:cxn>
                  <a:cxn ang="0">
                    <a:pos x="10" y="14"/>
                  </a:cxn>
                  <a:cxn ang="0">
                    <a:pos x="10" y="14"/>
                  </a:cxn>
                  <a:cxn ang="0">
                    <a:pos x="10" y="16"/>
                  </a:cxn>
                  <a:cxn ang="0">
                    <a:pos x="10" y="20"/>
                  </a:cxn>
                  <a:cxn ang="0">
                    <a:pos x="10" y="20"/>
                  </a:cxn>
                  <a:cxn ang="0">
                    <a:pos x="6" y="20"/>
                  </a:cxn>
                  <a:cxn ang="0">
                    <a:pos x="2" y="18"/>
                  </a:cxn>
                  <a:cxn ang="0">
                    <a:pos x="0" y="16"/>
                  </a:cxn>
                  <a:cxn ang="0">
                    <a:pos x="0" y="10"/>
                  </a:cxn>
                  <a:cxn ang="0">
                    <a:pos x="0" y="10"/>
                  </a:cxn>
                  <a:cxn ang="0">
                    <a:pos x="6" y="8"/>
                  </a:cxn>
                  <a:cxn ang="0">
                    <a:pos x="6" y="6"/>
                  </a:cxn>
                  <a:cxn ang="0">
                    <a:pos x="6" y="2"/>
                  </a:cxn>
                  <a:cxn ang="0">
                    <a:pos x="6" y="2"/>
                  </a:cxn>
                  <a:cxn ang="0">
                    <a:pos x="8" y="2"/>
                  </a:cxn>
                  <a:cxn ang="0">
                    <a:pos x="10" y="2"/>
                  </a:cxn>
                  <a:cxn ang="0">
                    <a:pos x="14" y="0"/>
                  </a:cxn>
                  <a:cxn ang="0">
                    <a:pos x="16" y="0"/>
                  </a:cxn>
                  <a:cxn ang="0">
                    <a:pos x="16" y="0"/>
                  </a:cxn>
                  <a:cxn ang="0">
                    <a:pos x="18" y="8"/>
                  </a:cxn>
                  <a:cxn ang="0">
                    <a:pos x="22" y="12"/>
                  </a:cxn>
                  <a:cxn ang="0">
                    <a:pos x="32" y="18"/>
                  </a:cxn>
                  <a:cxn ang="0">
                    <a:pos x="32" y="18"/>
                  </a:cxn>
                  <a:cxn ang="0">
                    <a:pos x="28" y="22"/>
                  </a:cxn>
                  <a:cxn ang="0">
                    <a:pos x="26" y="28"/>
                  </a:cxn>
                  <a:cxn ang="0">
                    <a:pos x="26" y="28"/>
                  </a:cxn>
                  <a:cxn ang="0">
                    <a:pos x="24" y="26"/>
                  </a:cxn>
                  <a:cxn ang="0">
                    <a:pos x="18" y="24"/>
                  </a:cxn>
                  <a:cxn ang="0">
                    <a:pos x="12" y="24"/>
                  </a:cxn>
                  <a:cxn ang="0">
                    <a:pos x="12" y="24"/>
                  </a:cxn>
                  <a:cxn ang="0">
                    <a:pos x="12" y="22"/>
                  </a:cxn>
                  <a:cxn ang="0">
                    <a:pos x="12" y="20"/>
                  </a:cxn>
                  <a:cxn ang="0">
                    <a:pos x="14" y="16"/>
                  </a:cxn>
                  <a:cxn ang="0">
                    <a:pos x="14" y="16"/>
                  </a:cxn>
                </a:cxnLst>
                <a:rect l="0" t="0" r="r" b="b"/>
                <a:pathLst>
                  <a:path w="32" h="28">
                    <a:moveTo>
                      <a:pt x="14" y="16"/>
                    </a:moveTo>
                    <a:lnTo>
                      <a:pt x="14" y="16"/>
                    </a:lnTo>
                    <a:lnTo>
                      <a:pt x="14" y="14"/>
                    </a:lnTo>
                    <a:lnTo>
                      <a:pt x="10" y="14"/>
                    </a:lnTo>
                    <a:lnTo>
                      <a:pt x="10" y="14"/>
                    </a:lnTo>
                    <a:lnTo>
                      <a:pt x="10" y="14"/>
                    </a:lnTo>
                    <a:lnTo>
                      <a:pt x="10" y="16"/>
                    </a:lnTo>
                    <a:lnTo>
                      <a:pt x="10" y="20"/>
                    </a:lnTo>
                    <a:lnTo>
                      <a:pt x="10" y="20"/>
                    </a:lnTo>
                    <a:lnTo>
                      <a:pt x="6" y="20"/>
                    </a:lnTo>
                    <a:lnTo>
                      <a:pt x="2" y="18"/>
                    </a:lnTo>
                    <a:lnTo>
                      <a:pt x="0" y="16"/>
                    </a:lnTo>
                    <a:lnTo>
                      <a:pt x="0" y="10"/>
                    </a:lnTo>
                    <a:lnTo>
                      <a:pt x="0" y="10"/>
                    </a:lnTo>
                    <a:lnTo>
                      <a:pt x="6" y="8"/>
                    </a:lnTo>
                    <a:lnTo>
                      <a:pt x="6" y="6"/>
                    </a:lnTo>
                    <a:lnTo>
                      <a:pt x="6" y="2"/>
                    </a:lnTo>
                    <a:lnTo>
                      <a:pt x="6" y="2"/>
                    </a:lnTo>
                    <a:lnTo>
                      <a:pt x="8" y="2"/>
                    </a:lnTo>
                    <a:lnTo>
                      <a:pt x="10" y="2"/>
                    </a:lnTo>
                    <a:lnTo>
                      <a:pt x="14" y="0"/>
                    </a:lnTo>
                    <a:lnTo>
                      <a:pt x="16" y="0"/>
                    </a:lnTo>
                    <a:lnTo>
                      <a:pt x="16" y="0"/>
                    </a:lnTo>
                    <a:lnTo>
                      <a:pt x="18" y="8"/>
                    </a:lnTo>
                    <a:lnTo>
                      <a:pt x="22" y="12"/>
                    </a:lnTo>
                    <a:lnTo>
                      <a:pt x="32" y="18"/>
                    </a:lnTo>
                    <a:lnTo>
                      <a:pt x="32" y="18"/>
                    </a:lnTo>
                    <a:lnTo>
                      <a:pt x="28" y="22"/>
                    </a:lnTo>
                    <a:lnTo>
                      <a:pt x="26" y="28"/>
                    </a:lnTo>
                    <a:lnTo>
                      <a:pt x="26" y="28"/>
                    </a:lnTo>
                    <a:lnTo>
                      <a:pt x="24" y="26"/>
                    </a:lnTo>
                    <a:lnTo>
                      <a:pt x="18" y="24"/>
                    </a:lnTo>
                    <a:lnTo>
                      <a:pt x="12" y="24"/>
                    </a:lnTo>
                    <a:lnTo>
                      <a:pt x="12" y="24"/>
                    </a:lnTo>
                    <a:lnTo>
                      <a:pt x="12" y="22"/>
                    </a:lnTo>
                    <a:lnTo>
                      <a:pt x="12" y="20"/>
                    </a:lnTo>
                    <a:lnTo>
                      <a:pt x="14" y="16"/>
                    </a:lnTo>
                    <a:lnTo>
                      <a:pt x="14" y="1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4" name="Freeform 112"/>
              <p:cNvSpPr>
                <a:spLocks/>
              </p:cNvSpPr>
              <p:nvPr userDrawn="1"/>
            </p:nvSpPr>
            <p:spPr bwMode="auto">
              <a:xfrm>
                <a:off x="4275" y="713"/>
                <a:ext cx="3" cy="2"/>
              </a:xfrm>
              <a:custGeom>
                <a:avLst/>
                <a:gdLst/>
                <a:ahLst/>
                <a:cxnLst>
                  <a:cxn ang="0">
                    <a:pos x="0" y="2"/>
                  </a:cxn>
                  <a:cxn ang="0">
                    <a:pos x="0" y="2"/>
                  </a:cxn>
                  <a:cxn ang="0">
                    <a:pos x="2" y="2"/>
                  </a:cxn>
                  <a:cxn ang="0">
                    <a:pos x="4" y="0"/>
                  </a:cxn>
                  <a:cxn ang="0">
                    <a:pos x="10" y="2"/>
                  </a:cxn>
                  <a:cxn ang="0">
                    <a:pos x="12" y="6"/>
                  </a:cxn>
                  <a:cxn ang="0">
                    <a:pos x="12" y="8"/>
                  </a:cxn>
                  <a:cxn ang="0">
                    <a:pos x="10" y="10"/>
                  </a:cxn>
                  <a:cxn ang="0">
                    <a:pos x="10" y="10"/>
                  </a:cxn>
                  <a:cxn ang="0">
                    <a:pos x="6" y="6"/>
                  </a:cxn>
                  <a:cxn ang="0">
                    <a:pos x="0" y="2"/>
                  </a:cxn>
                  <a:cxn ang="0">
                    <a:pos x="0" y="2"/>
                  </a:cxn>
                </a:cxnLst>
                <a:rect l="0" t="0" r="r" b="b"/>
                <a:pathLst>
                  <a:path w="12" h="10">
                    <a:moveTo>
                      <a:pt x="0" y="2"/>
                    </a:moveTo>
                    <a:lnTo>
                      <a:pt x="0" y="2"/>
                    </a:lnTo>
                    <a:lnTo>
                      <a:pt x="2" y="2"/>
                    </a:lnTo>
                    <a:lnTo>
                      <a:pt x="4" y="0"/>
                    </a:lnTo>
                    <a:lnTo>
                      <a:pt x="10" y="2"/>
                    </a:lnTo>
                    <a:lnTo>
                      <a:pt x="12" y="6"/>
                    </a:lnTo>
                    <a:lnTo>
                      <a:pt x="12" y="8"/>
                    </a:lnTo>
                    <a:lnTo>
                      <a:pt x="10" y="10"/>
                    </a:lnTo>
                    <a:lnTo>
                      <a:pt x="10" y="10"/>
                    </a:lnTo>
                    <a:lnTo>
                      <a:pt x="6" y="6"/>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5" name="Freeform 113"/>
              <p:cNvSpPr>
                <a:spLocks/>
              </p:cNvSpPr>
              <p:nvPr userDrawn="1"/>
            </p:nvSpPr>
            <p:spPr bwMode="auto">
              <a:xfrm>
                <a:off x="4290" y="715"/>
                <a:ext cx="6" cy="8"/>
              </a:xfrm>
              <a:custGeom>
                <a:avLst/>
                <a:gdLst/>
                <a:ahLst/>
                <a:cxnLst>
                  <a:cxn ang="0">
                    <a:pos x="12" y="0"/>
                  </a:cxn>
                  <a:cxn ang="0">
                    <a:pos x="12" y="0"/>
                  </a:cxn>
                  <a:cxn ang="0">
                    <a:pos x="18" y="14"/>
                  </a:cxn>
                  <a:cxn ang="0">
                    <a:pos x="20" y="20"/>
                  </a:cxn>
                  <a:cxn ang="0">
                    <a:pos x="18" y="28"/>
                  </a:cxn>
                  <a:cxn ang="0">
                    <a:pos x="18" y="28"/>
                  </a:cxn>
                  <a:cxn ang="0">
                    <a:pos x="14" y="26"/>
                  </a:cxn>
                  <a:cxn ang="0">
                    <a:pos x="12" y="22"/>
                  </a:cxn>
                  <a:cxn ang="0">
                    <a:pos x="8" y="14"/>
                  </a:cxn>
                  <a:cxn ang="0">
                    <a:pos x="6" y="8"/>
                  </a:cxn>
                  <a:cxn ang="0">
                    <a:pos x="4" y="6"/>
                  </a:cxn>
                  <a:cxn ang="0">
                    <a:pos x="0" y="4"/>
                  </a:cxn>
                  <a:cxn ang="0">
                    <a:pos x="0" y="4"/>
                  </a:cxn>
                  <a:cxn ang="0">
                    <a:pos x="2" y="2"/>
                  </a:cxn>
                  <a:cxn ang="0">
                    <a:pos x="4" y="0"/>
                  </a:cxn>
                  <a:cxn ang="0">
                    <a:pos x="12" y="0"/>
                  </a:cxn>
                  <a:cxn ang="0">
                    <a:pos x="12" y="0"/>
                  </a:cxn>
                </a:cxnLst>
                <a:rect l="0" t="0" r="r" b="b"/>
                <a:pathLst>
                  <a:path w="20" h="28">
                    <a:moveTo>
                      <a:pt x="12" y="0"/>
                    </a:moveTo>
                    <a:lnTo>
                      <a:pt x="12" y="0"/>
                    </a:lnTo>
                    <a:lnTo>
                      <a:pt x="18" y="14"/>
                    </a:lnTo>
                    <a:lnTo>
                      <a:pt x="20" y="20"/>
                    </a:lnTo>
                    <a:lnTo>
                      <a:pt x="18" y="28"/>
                    </a:lnTo>
                    <a:lnTo>
                      <a:pt x="18" y="28"/>
                    </a:lnTo>
                    <a:lnTo>
                      <a:pt x="14" y="26"/>
                    </a:lnTo>
                    <a:lnTo>
                      <a:pt x="12" y="22"/>
                    </a:lnTo>
                    <a:lnTo>
                      <a:pt x="8" y="14"/>
                    </a:lnTo>
                    <a:lnTo>
                      <a:pt x="6" y="8"/>
                    </a:lnTo>
                    <a:lnTo>
                      <a:pt x="4" y="6"/>
                    </a:lnTo>
                    <a:lnTo>
                      <a:pt x="0" y="4"/>
                    </a:lnTo>
                    <a:lnTo>
                      <a:pt x="0" y="4"/>
                    </a:lnTo>
                    <a:lnTo>
                      <a:pt x="2" y="2"/>
                    </a:lnTo>
                    <a:lnTo>
                      <a:pt x="4"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6" name="Freeform 114"/>
              <p:cNvSpPr>
                <a:spLocks/>
              </p:cNvSpPr>
              <p:nvPr userDrawn="1"/>
            </p:nvSpPr>
            <p:spPr bwMode="auto">
              <a:xfrm>
                <a:off x="3136" y="716"/>
                <a:ext cx="1" cy="7"/>
              </a:xfrm>
              <a:custGeom>
                <a:avLst/>
                <a:gdLst/>
                <a:ahLst/>
                <a:cxnLst>
                  <a:cxn ang="0">
                    <a:pos x="0" y="0"/>
                  </a:cxn>
                  <a:cxn ang="0">
                    <a:pos x="0" y="0"/>
                  </a:cxn>
                  <a:cxn ang="0">
                    <a:pos x="4" y="6"/>
                  </a:cxn>
                  <a:cxn ang="0">
                    <a:pos x="4" y="14"/>
                  </a:cxn>
                  <a:cxn ang="0">
                    <a:pos x="0" y="28"/>
                  </a:cxn>
                  <a:cxn ang="0">
                    <a:pos x="0" y="28"/>
                  </a:cxn>
                  <a:cxn ang="0">
                    <a:pos x="0" y="22"/>
                  </a:cxn>
                  <a:cxn ang="0">
                    <a:pos x="0" y="14"/>
                  </a:cxn>
                  <a:cxn ang="0">
                    <a:pos x="0" y="0"/>
                  </a:cxn>
                  <a:cxn ang="0">
                    <a:pos x="0" y="0"/>
                  </a:cxn>
                </a:cxnLst>
                <a:rect l="0" t="0" r="r" b="b"/>
                <a:pathLst>
                  <a:path w="4" h="28">
                    <a:moveTo>
                      <a:pt x="0" y="0"/>
                    </a:moveTo>
                    <a:lnTo>
                      <a:pt x="0" y="0"/>
                    </a:lnTo>
                    <a:lnTo>
                      <a:pt x="4" y="6"/>
                    </a:lnTo>
                    <a:lnTo>
                      <a:pt x="4" y="14"/>
                    </a:lnTo>
                    <a:lnTo>
                      <a:pt x="0" y="28"/>
                    </a:lnTo>
                    <a:lnTo>
                      <a:pt x="0" y="28"/>
                    </a:lnTo>
                    <a:lnTo>
                      <a:pt x="0" y="22"/>
                    </a:lnTo>
                    <a:lnTo>
                      <a:pt x="0" y="1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7" name="Freeform 115"/>
              <p:cNvSpPr>
                <a:spLocks/>
              </p:cNvSpPr>
              <p:nvPr userDrawn="1"/>
            </p:nvSpPr>
            <p:spPr bwMode="auto">
              <a:xfrm>
                <a:off x="4047" y="718"/>
                <a:ext cx="6" cy="4"/>
              </a:xfrm>
              <a:custGeom>
                <a:avLst/>
                <a:gdLst/>
                <a:ahLst/>
                <a:cxnLst>
                  <a:cxn ang="0">
                    <a:pos x="16" y="0"/>
                  </a:cxn>
                  <a:cxn ang="0">
                    <a:pos x="16" y="0"/>
                  </a:cxn>
                  <a:cxn ang="0">
                    <a:pos x="18" y="4"/>
                  </a:cxn>
                  <a:cxn ang="0">
                    <a:pos x="20" y="8"/>
                  </a:cxn>
                  <a:cxn ang="0">
                    <a:pos x="22" y="10"/>
                  </a:cxn>
                  <a:cxn ang="0">
                    <a:pos x="22" y="16"/>
                  </a:cxn>
                  <a:cxn ang="0">
                    <a:pos x="22" y="16"/>
                  </a:cxn>
                  <a:cxn ang="0">
                    <a:pos x="14" y="14"/>
                  </a:cxn>
                  <a:cxn ang="0">
                    <a:pos x="10" y="12"/>
                  </a:cxn>
                  <a:cxn ang="0">
                    <a:pos x="6" y="8"/>
                  </a:cxn>
                  <a:cxn ang="0">
                    <a:pos x="0" y="10"/>
                  </a:cxn>
                  <a:cxn ang="0">
                    <a:pos x="0" y="10"/>
                  </a:cxn>
                  <a:cxn ang="0">
                    <a:pos x="0" y="2"/>
                  </a:cxn>
                  <a:cxn ang="0">
                    <a:pos x="0" y="2"/>
                  </a:cxn>
                  <a:cxn ang="0">
                    <a:pos x="2" y="0"/>
                  </a:cxn>
                  <a:cxn ang="0">
                    <a:pos x="6" y="0"/>
                  </a:cxn>
                  <a:cxn ang="0">
                    <a:pos x="16" y="0"/>
                  </a:cxn>
                  <a:cxn ang="0">
                    <a:pos x="16" y="0"/>
                  </a:cxn>
                </a:cxnLst>
                <a:rect l="0" t="0" r="r" b="b"/>
                <a:pathLst>
                  <a:path w="22" h="16">
                    <a:moveTo>
                      <a:pt x="16" y="0"/>
                    </a:moveTo>
                    <a:lnTo>
                      <a:pt x="16" y="0"/>
                    </a:lnTo>
                    <a:lnTo>
                      <a:pt x="18" y="4"/>
                    </a:lnTo>
                    <a:lnTo>
                      <a:pt x="20" y="8"/>
                    </a:lnTo>
                    <a:lnTo>
                      <a:pt x="22" y="10"/>
                    </a:lnTo>
                    <a:lnTo>
                      <a:pt x="22" y="16"/>
                    </a:lnTo>
                    <a:lnTo>
                      <a:pt x="22" y="16"/>
                    </a:lnTo>
                    <a:lnTo>
                      <a:pt x="14" y="14"/>
                    </a:lnTo>
                    <a:lnTo>
                      <a:pt x="10" y="12"/>
                    </a:lnTo>
                    <a:lnTo>
                      <a:pt x="6" y="8"/>
                    </a:lnTo>
                    <a:lnTo>
                      <a:pt x="0" y="10"/>
                    </a:lnTo>
                    <a:lnTo>
                      <a:pt x="0" y="10"/>
                    </a:lnTo>
                    <a:lnTo>
                      <a:pt x="0" y="2"/>
                    </a:lnTo>
                    <a:lnTo>
                      <a:pt x="0" y="2"/>
                    </a:lnTo>
                    <a:lnTo>
                      <a:pt x="2" y="0"/>
                    </a:lnTo>
                    <a:lnTo>
                      <a:pt x="6" y="0"/>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8" name="Freeform 116"/>
              <p:cNvSpPr>
                <a:spLocks/>
              </p:cNvSpPr>
              <p:nvPr userDrawn="1"/>
            </p:nvSpPr>
            <p:spPr bwMode="auto">
              <a:xfrm>
                <a:off x="4031" y="719"/>
                <a:ext cx="13" cy="12"/>
              </a:xfrm>
              <a:custGeom>
                <a:avLst/>
                <a:gdLst/>
                <a:ahLst/>
                <a:cxnLst>
                  <a:cxn ang="0">
                    <a:pos x="32" y="0"/>
                  </a:cxn>
                  <a:cxn ang="0">
                    <a:pos x="32" y="0"/>
                  </a:cxn>
                  <a:cxn ang="0">
                    <a:pos x="34" y="4"/>
                  </a:cxn>
                  <a:cxn ang="0">
                    <a:pos x="34" y="8"/>
                  </a:cxn>
                  <a:cxn ang="0">
                    <a:pos x="36" y="12"/>
                  </a:cxn>
                  <a:cxn ang="0">
                    <a:pos x="36" y="16"/>
                  </a:cxn>
                  <a:cxn ang="0">
                    <a:pos x="36" y="16"/>
                  </a:cxn>
                  <a:cxn ang="0">
                    <a:pos x="38" y="14"/>
                  </a:cxn>
                  <a:cxn ang="0">
                    <a:pos x="40" y="12"/>
                  </a:cxn>
                  <a:cxn ang="0">
                    <a:pos x="42" y="12"/>
                  </a:cxn>
                  <a:cxn ang="0">
                    <a:pos x="44" y="12"/>
                  </a:cxn>
                  <a:cxn ang="0">
                    <a:pos x="44" y="12"/>
                  </a:cxn>
                  <a:cxn ang="0">
                    <a:pos x="44" y="14"/>
                  </a:cxn>
                  <a:cxn ang="0">
                    <a:pos x="46" y="14"/>
                  </a:cxn>
                  <a:cxn ang="0">
                    <a:pos x="50" y="16"/>
                  </a:cxn>
                  <a:cxn ang="0">
                    <a:pos x="50" y="16"/>
                  </a:cxn>
                  <a:cxn ang="0">
                    <a:pos x="42" y="28"/>
                  </a:cxn>
                  <a:cxn ang="0">
                    <a:pos x="38" y="44"/>
                  </a:cxn>
                  <a:cxn ang="0">
                    <a:pos x="38" y="44"/>
                  </a:cxn>
                  <a:cxn ang="0">
                    <a:pos x="32" y="44"/>
                  </a:cxn>
                  <a:cxn ang="0">
                    <a:pos x="30" y="40"/>
                  </a:cxn>
                  <a:cxn ang="0">
                    <a:pos x="26" y="38"/>
                  </a:cxn>
                  <a:cxn ang="0">
                    <a:pos x="18" y="38"/>
                  </a:cxn>
                  <a:cxn ang="0">
                    <a:pos x="18" y="38"/>
                  </a:cxn>
                  <a:cxn ang="0">
                    <a:pos x="18" y="32"/>
                  </a:cxn>
                  <a:cxn ang="0">
                    <a:pos x="16" y="26"/>
                  </a:cxn>
                  <a:cxn ang="0">
                    <a:pos x="16" y="26"/>
                  </a:cxn>
                  <a:cxn ang="0">
                    <a:pos x="12" y="26"/>
                  </a:cxn>
                  <a:cxn ang="0">
                    <a:pos x="10" y="28"/>
                  </a:cxn>
                  <a:cxn ang="0">
                    <a:pos x="10" y="32"/>
                  </a:cxn>
                  <a:cxn ang="0">
                    <a:pos x="8" y="32"/>
                  </a:cxn>
                  <a:cxn ang="0">
                    <a:pos x="8" y="32"/>
                  </a:cxn>
                  <a:cxn ang="0">
                    <a:pos x="4" y="32"/>
                  </a:cxn>
                  <a:cxn ang="0">
                    <a:pos x="2" y="30"/>
                  </a:cxn>
                  <a:cxn ang="0">
                    <a:pos x="0" y="26"/>
                  </a:cxn>
                  <a:cxn ang="0">
                    <a:pos x="0" y="26"/>
                  </a:cxn>
                  <a:cxn ang="0">
                    <a:pos x="6" y="20"/>
                  </a:cxn>
                  <a:cxn ang="0">
                    <a:pos x="10" y="12"/>
                  </a:cxn>
                  <a:cxn ang="0">
                    <a:pos x="14" y="10"/>
                  </a:cxn>
                  <a:cxn ang="0">
                    <a:pos x="18" y="8"/>
                  </a:cxn>
                  <a:cxn ang="0">
                    <a:pos x="22" y="6"/>
                  </a:cxn>
                  <a:cxn ang="0">
                    <a:pos x="28" y="6"/>
                  </a:cxn>
                  <a:cxn ang="0">
                    <a:pos x="28" y="6"/>
                  </a:cxn>
                  <a:cxn ang="0">
                    <a:pos x="32" y="4"/>
                  </a:cxn>
                  <a:cxn ang="0">
                    <a:pos x="32" y="0"/>
                  </a:cxn>
                  <a:cxn ang="0">
                    <a:pos x="32" y="0"/>
                  </a:cxn>
                </a:cxnLst>
                <a:rect l="0" t="0" r="r" b="b"/>
                <a:pathLst>
                  <a:path w="50" h="44">
                    <a:moveTo>
                      <a:pt x="32" y="0"/>
                    </a:moveTo>
                    <a:lnTo>
                      <a:pt x="32" y="0"/>
                    </a:lnTo>
                    <a:lnTo>
                      <a:pt x="34" y="4"/>
                    </a:lnTo>
                    <a:lnTo>
                      <a:pt x="34" y="8"/>
                    </a:lnTo>
                    <a:lnTo>
                      <a:pt x="36" y="12"/>
                    </a:lnTo>
                    <a:lnTo>
                      <a:pt x="36" y="16"/>
                    </a:lnTo>
                    <a:lnTo>
                      <a:pt x="36" y="16"/>
                    </a:lnTo>
                    <a:lnTo>
                      <a:pt x="38" y="14"/>
                    </a:lnTo>
                    <a:lnTo>
                      <a:pt x="40" y="12"/>
                    </a:lnTo>
                    <a:lnTo>
                      <a:pt x="42" y="12"/>
                    </a:lnTo>
                    <a:lnTo>
                      <a:pt x="44" y="12"/>
                    </a:lnTo>
                    <a:lnTo>
                      <a:pt x="44" y="12"/>
                    </a:lnTo>
                    <a:lnTo>
                      <a:pt x="44" y="14"/>
                    </a:lnTo>
                    <a:lnTo>
                      <a:pt x="46" y="14"/>
                    </a:lnTo>
                    <a:lnTo>
                      <a:pt x="50" y="16"/>
                    </a:lnTo>
                    <a:lnTo>
                      <a:pt x="50" y="16"/>
                    </a:lnTo>
                    <a:lnTo>
                      <a:pt x="42" y="28"/>
                    </a:lnTo>
                    <a:lnTo>
                      <a:pt x="38" y="44"/>
                    </a:lnTo>
                    <a:lnTo>
                      <a:pt x="38" y="44"/>
                    </a:lnTo>
                    <a:lnTo>
                      <a:pt x="32" y="44"/>
                    </a:lnTo>
                    <a:lnTo>
                      <a:pt x="30" y="40"/>
                    </a:lnTo>
                    <a:lnTo>
                      <a:pt x="26" y="38"/>
                    </a:lnTo>
                    <a:lnTo>
                      <a:pt x="18" y="38"/>
                    </a:lnTo>
                    <a:lnTo>
                      <a:pt x="18" y="38"/>
                    </a:lnTo>
                    <a:lnTo>
                      <a:pt x="18" y="32"/>
                    </a:lnTo>
                    <a:lnTo>
                      <a:pt x="16" y="26"/>
                    </a:lnTo>
                    <a:lnTo>
                      <a:pt x="16" y="26"/>
                    </a:lnTo>
                    <a:lnTo>
                      <a:pt x="12" y="26"/>
                    </a:lnTo>
                    <a:lnTo>
                      <a:pt x="10" y="28"/>
                    </a:lnTo>
                    <a:lnTo>
                      <a:pt x="10" y="32"/>
                    </a:lnTo>
                    <a:lnTo>
                      <a:pt x="8" y="32"/>
                    </a:lnTo>
                    <a:lnTo>
                      <a:pt x="8" y="32"/>
                    </a:lnTo>
                    <a:lnTo>
                      <a:pt x="4" y="32"/>
                    </a:lnTo>
                    <a:lnTo>
                      <a:pt x="2" y="30"/>
                    </a:lnTo>
                    <a:lnTo>
                      <a:pt x="0" y="26"/>
                    </a:lnTo>
                    <a:lnTo>
                      <a:pt x="0" y="26"/>
                    </a:lnTo>
                    <a:lnTo>
                      <a:pt x="6" y="20"/>
                    </a:lnTo>
                    <a:lnTo>
                      <a:pt x="10" y="12"/>
                    </a:lnTo>
                    <a:lnTo>
                      <a:pt x="14" y="10"/>
                    </a:lnTo>
                    <a:lnTo>
                      <a:pt x="18" y="8"/>
                    </a:lnTo>
                    <a:lnTo>
                      <a:pt x="22" y="6"/>
                    </a:lnTo>
                    <a:lnTo>
                      <a:pt x="28" y="6"/>
                    </a:lnTo>
                    <a:lnTo>
                      <a:pt x="28" y="6"/>
                    </a:lnTo>
                    <a:lnTo>
                      <a:pt x="32" y="4"/>
                    </a:lnTo>
                    <a:lnTo>
                      <a:pt x="32" y="0"/>
                    </a:lnTo>
                    <a:lnTo>
                      <a:pt x="3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29" name="Freeform 117"/>
              <p:cNvSpPr>
                <a:spLocks/>
              </p:cNvSpPr>
              <p:nvPr userDrawn="1"/>
            </p:nvSpPr>
            <p:spPr bwMode="auto">
              <a:xfrm>
                <a:off x="4303" y="726"/>
                <a:ext cx="4" cy="4"/>
              </a:xfrm>
              <a:custGeom>
                <a:avLst/>
                <a:gdLst/>
                <a:ahLst/>
                <a:cxnLst>
                  <a:cxn ang="0">
                    <a:pos x="18" y="0"/>
                  </a:cxn>
                  <a:cxn ang="0">
                    <a:pos x="18" y="0"/>
                  </a:cxn>
                  <a:cxn ang="0">
                    <a:pos x="18" y="6"/>
                  </a:cxn>
                  <a:cxn ang="0">
                    <a:pos x="16" y="8"/>
                  </a:cxn>
                  <a:cxn ang="0">
                    <a:pos x="14" y="10"/>
                  </a:cxn>
                  <a:cxn ang="0">
                    <a:pos x="14" y="14"/>
                  </a:cxn>
                  <a:cxn ang="0">
                    <a:pos x="14" y="14"/>
                  </a:cxn>
                  <a:cxn ang="0">
                    <a:pos x="8" y="10"/>
                  </a:cxn>
                  <a:cxn ang="0">
                    <a:pos x="6" y="10"/>
                  </a:cxn>
                  <a:cxn ang="0">
                    <a:pos x="0" y="10"/>
                  </a:cxn>
                  <a:cxn ang="0">
                    <a:pos x="0" y="10"/>
                  </a:cxn>
                  <a:cxn ang="0">
                    <a:pos x="2" y="8"/>
                  </a:cxn>
                  <a:cxn ang="0">
                    <a:pos x="2" y="6"/>
                  </a:cxn>
                  <a:cxn ang="0">
                    <a:pos x="8" y="4"/>
                  </a:cxn>
                  <a:cxn ang="0">
                    <a:pos x="18" y="0"/>
                  </a:cxn>
                  <a:cxn ang="0">
                    <a:pos x="18" y="0"/>
                  </a:cxn>
                </a:cxnLst>
                <a:rect l="0" t="0" r="r" b="b"/>
                <a:pathLst>
                  <a:path w="18" h="14">
                    <a:moveTo>
                      <a:pt x="18" y="0"/>
                    </a:moveTo>
                    <a:lnTo>
                      <a:pt x="18" y="0"/>
                    </a:lnTo>
                    <a:lnTo>
                      <a:pt x="18" y="6"/>
                    </a:lnTo>
                    <a:lnTo>
                      <a:pt x="16" y="8"/>
                    </a:lnTo>
                    <a:lnTo>
                      <a:pt x="14" y="10"/>
                    </a:lnTo>
                    <a:lnTo>
                      <a:pt x="14" y="14"/>
                    </a:lnTo>
                    <a:lnTo>
                      <a:pt x="14" y="14"/>
                    </a:lnTo>
                    <a:lnTo>
                      <a:pt x="8" y="10"/>
                    </a:lnTo>
                    <a:lnTo>
                      <a:pt x="6" y="10"/>
                    </a:lnTo>
                    <a:lnTo>
                      <a:pt x="0" y="10"/>
                    </a:lnTo>
                    <a:lnTo>
                      <a:pt x="0" y="10"/>
                    </a:lnTo>
                    <a:lnTo>
                      <a:pt x="2" y="8"/>
                    </a:lnTo>
                    <a:lnTo>
                      <a:pt x="2" y="6"/>
                    </a:lnTo>
                    <a:lnTo>
                      <a:pt x="8" y="4"/>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0" name="Freeform 118"/>
              <p:cNvSpPr>
                <a:spLocks/>
              </p:cNvSpPr>
              <p:nvPr userDrawn="1"/>
            </p:nvSpPr>
            <p:spPr bwMode="auto">
              <a:xfrm>
                <a:off x="4237" y="727"/>
                <a:ext cx="6" cy="7"/>
              </a:xfrm>
              <a:custGeom>
                <a:avLst/>
                <a:gdLst/>
                <a:ahLst/>
                <a:cxnLst>
                  <a:cxn ang="0">
                    <a:pos x="4" y="0"/>
                  </a:cxn>
                  <a:cxn ang="0">
                    <a:pos x="4" y="0"/>
                  </a:cxn>
                  <a:cxn ang="0">
                    <a:pos x="14" y="12"/>
                  </a:cxn>
                  <a:cxn ang="0">
                    <a:pos x="22" y="26"/>
                  </a:cxn>
                  <a:cxn ang="0">
                    <a:pos x="22" y="26"/>
                  </a:cxn>
                  <a:cxn ang="0">
                    <a:pos x="20" y="26"/>
                  </a:cxn>
                  <a:cxn ang="0">
                    <a:pos x="18" y="26"/>
                  </a:cxn>
                  <a:cxn ang="0">
                    <a:pos x="14" y="24"/>
                  </a:cxn>
                  <a:cxn ang="0">
                    <a:pos x="10" y="22"/>
                  </a:cxn>
                  <a:cxn ang="0">
                    <a:pos x="8" y="22"/>
                  </a:cxn>
                  <a:cxn ang="0">
                    <a:pos x="4" y="22"/>
                  </a:cxn>
                  <a:cxn ang="0">
                    <a:pos x="4" y="22"/>
                  </a:cxn>
                  <a:cxn ang="0">
                    <a:pos x="0" y="18"/>
                  </a:cxn>
                  <a:cxn ang="0">
                    <a:pos x="0" y="16"/>
                  </a:cxn>
                  <a:cxn ang="0">
                    <a:pos x="0" y="12"/>
                  </a:cxn>
                  <a:cxn ang="0">
                    <a:pos x="0" y="12"/>
                  </a:cxn>
                  <a:cxn ang="0">
                    <a:pos x="4" y="12"/>
                  </a:cxn>
                  <a:cxn ang="0">
                    <a:pos x="4" y="8"/>
                  </a:cxn>
                  <a:cxn ang="0">
                    <a:pos x="4" y="0"/>
                  </a:cxn>
                  <a:cxn ang="0">
                    <a:pos x="4" y="0"/>
                  </a:cxn>
                </a:cxnLst>
                <a:rect l="0" t="0" r="r" b="b"/>
                <a:pathLst>
                  <a:path w="22" h="26">
                    <a:moveTo>
                      <a:pt x="4" y="0"/>
                    </a:moveTo>
                    <a:lnTo>
                      <a:pt x="4" y="0"/>
                    </a:lnTo>
                    <a:lnTo>
                      <a:pt x="14" y="12"/>
                    </a:lnTo>
                    <a:lnTo>
                      <a:pt x="22" y="26"/>
                    </a:lnTo>
                    <a:lnTo>
                      <a:pt x="22" y="26"/>
                    </a:lnTo>
                    <a:lnTo>
                      <a:pt x="20" y="26"/>
                    </a:lnTo>
                    <a:lnTo>
                      <a:pt x="18" y="26"/>
                    </a:lnTo>
                    <a:lnTo>
                      <a:pt x="14" y="24"/>
                    </a:lnTo>
                    <a:lnTo>
                      <a:pt x="10" y="22"/>
                    </a:lnTo>
                    <a:lnTo>
                      <a:pt x="8" y="22"/>
                    </a:lnTo>
                    <a:lnTo>
                      <a:pt x="4" y="22"/>
                    </a:lnTo>
                    <a:lnTo>
                      <a:pt x="4" y="22"/>
                    </a:lnTo>
                    <a:lnTo>
                      <a:pt x="0" y="18"/>
                    </a:lnTo>
                    <a:lnTo>
                      <a:pt x="0" y="16"/>
                    </a:lnTo>
                    <a:lnTo>
                      <a:pt x="0" y="12"/>
                    </a:lnTo>
                    <a:lnTo>
                      <a:pt x="0" y="12"/>
                    </a:lnTo>
                    <a:lnTo>
                      <a:pt x="4" y="12"/>
                    </a:lnTo>
                    <a:lnTo>
                      <a:pt x="4" y="8"/>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1" name="Freeform 119"/>
              <p:cNvSpPr>
                <a:spLocks/>
              </p:cNvSpPr>
              <p:nvPr userDrawn="1"/>
            </p:nvSpPr>
            <p:spPr bwMode="auto">
              <a:xfrm>
                <a:off x="4283" y="728"/>
                <a:ext cx="5" cy="4"/>
              </a:xfrm>
              <a:custGeom>
                <a:avLst/>
                <a:gdLst/>
                <a:ahLst/>
                <a:cxnLst>
                  <a:cxn ang="0">
                    <a:pos x="0" y="0"/>
                  </a:cxn>
                  <a:cxn ang="0">
                    <a:pos x="0" y="0"/>
                  </a:cxn>
                  <a:cxn ang="0">
                    <a:pos x="8" y="2"/>
                  </a:cxn>
                  <a:cxn ang="0">
                    <a:pos x="12" y="4"/>
                  </a:cxn>
                  <a:cxn ang="0">
                    <a:pos x="18" y="14"/>
                  </a:cxn>
                  <a:cxn ang="0">
                    <a:pos x="18" y="14"/>
                  </a:cxn>
                  <a:cxn ang="0">
                    <a:pos x="12" y="14"/>
                  </a:cxn>
                  <a:cxn ang="0">
                    <a:pos x="8" y="10"/>
                  </a:cxn>
                  <a:cxn ang="0">
                    <a:pos x="0" y="0"/>
                  </a:cxn>
                  <a:cxn ang="0">
                    <a:pos x="0" y="0"/>
                  </a:cxn>
                </a:cxnLst>
                <a:rect l="0" t="0" r="r" b="b"/>
                <a:pathLst>
                  <a:path w="18" h="14">
                    <a:moveTo>
                      <a:pt x="0" y="0"/>
                    </a:moveTo>
                    <a:lnTo>
                      <a:pt x="0" y="0"/>
                    </a:lnTo>
                    <a:lnTo>
                      <a:pt x="8" y="2"/>
                    </a:lnTo>
                    <a:lnTo>
                      <a:pt x="12" y="4"/>
                    </a:lnTo>
                    <a:lnTo>
                      <a:pt x="18" y="14"/>
                    </a:lnTo>
                    <a:lnTo>
                      <a:pt x="18" y="14"/>
                    </a:lnTo>
                    <a:lnTo>
                      <a:pt x="12" y="14"/>
                    </a:lnTo>
                    <a:lnTo>
                      <a:pt x="8" y="10"/>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2" name="Freeform 120"/>
              <p:cNvSpPr>
                <a:spLocks/>
              </p:cNvSpPr>
              <p:nvPr userDrawn="1"/>
            </p:nvSpPr>
            <p:spPr bwMode="auto">
              <a:xfrm>
                <a:off x="4299" y="730"/>
                <a:ext cx="2" cy="3"/>
              </a:xfrm>
              <a:custGeom>
                <a:avLst/>
                <a:gdLst/>
                <a:ahLst/>
                <a:cxnLst>
                  <a:cxn ang="0">
                    <a:pos x="6" y="0"/>
                  </a:cxn>
                  <a:cxn ang="0">
                    <a:pos x="6" y="0"/>
                  </a:cxn>
                  <a:cxn ang="0">
                    <a:pos x="8" y="2"/>
                  </a:cxn>
                  <a:cxn ang="0">
                    <a:pos x="10" y="4"/>
                  </a:cxn>
                  <a:cxn ang="0">
                    <a:pos x="8" y="8"/>
                  </a:cxn>
                  <a:cxn ang="0">
                    <a:pos x="4" y="12"/>
                  </a:cxn>
                  <a:cxn ang="0">
                    <a:pos x="0" y="12"/>
                  </a:cxn>
                  <a:cxn ang="0">
                    <a:pos x="0" y="12"/>
                  </a:cxn>
                  <a:cxn ang="0">
                    <a:pos x="0" y="8"/>
                  </a:cxn>
                  <a:cxn ang="0">
                    <a:pos x="2" y="6"/>
                  </a:cxn>
                  <a:cxn ang="0">
                    <a:pos x="4" y="4"/>
                  </a:cxn>
                  <a:cxn ang="0">
                    <a:pos x="6" y="0"/>
                  </a:cxn>
                  <a:cxn ang="0">
                    <a:pos x="6" y="0"/>
                  </a:cxn>
                </a:cxnLst>
                <a:rect l="0" t="0" r="r" b="b"/>
                <a:pathLst>
                  <a:path w="10" h="12">
                    <a:moveTo>
                      <a:pt x="6" y="0"/>
                    </a:moveTo>
                    <a:lnTo>
                      <a:pt x="6" y="0"/>
                    </a:lnTo>
                    <a:lnTo>
                      <a:pt x="8" y="2"/>
                    </a:lnTo>
                    <a:lnTo>
                      <a:pt x="10" y="4"/>
                    </a:lnTo>
                    <a:lnTo>
                      <a:pt x="8" y="8"/>
                    </a:lnTo>
                    <a:lnTo>
                      <a:pt x="4" y="12"/>
                    </a:lnTo>
                    <a:lnTo>
                      <a:pt x="0" y="12"/>
                    </a:lnTo>
                    <a:lnTo>
                      <a:pt x="0" y="12"/>
                    </a:lnTo>
                    <a:lnTo>
                      <a:pt x="0" y="8"/>
                    </a:lnTo>
                    <a:lnTo>
                      <a:pt x="2" y="6"/>
                    </a:lnTo>
                    <a:lnTo>
                      <a:pt x="4" y="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3" name="Freeform 121"/>
              <p:cNvSpPr>
                <a:spLocks/>
              </p:cNvSpPr>
              <p:nvPr userDrawn="1"/>
            </p:nvSpPr>
            <p:spPr bwMode="auto">
              <a:xfrm>
                <a:off x="4288" y="733"/>
                <a:ext cx="3" cy="1"/>
              </a:xfrm>
              <a:custGeom>
                <a:avLst/>
                <a:gdLst/>
                <a:ahLst/>
                <a:cxnLst>
                  <a:cxn ang="0">
                    <a:pos x="0" y="0"/>
                  </a:cxn>
                  <a:cxn ang="0">
                    <a:pos x="0" y="0"/>
                  </a:cxn>
                  <a:cxn ang="0">
                    <a:pos x="2" y="2"/>
                  </a:cxn>
                  <a:cxn ang="0">
                    <a:pos x="6" y="2"/>
                  </a:cxn>
                  <a:cxn ang="0">
                    <a:pos x="10" y="0"/>
                  </a:cxn>
                  <a:cxn ang="0">
                    <a:pos x="10" y="2"/>
                  </a:cxn>
                  <a:cxn ang="0">
                    <a:pos x="10" y="2"/>
                  </a:cxn>
                  <a:cxn ang="0">
                    <a:pos x="10" y="4"/>
                  </a:cxn>
                  <a:cxn ang="0">
                    <a:pos x="10" y="6"/>
                  </a:cxn>
                  <a:cxn ang="0">
                    <a:pos x="4" y="6"/>
                  </a:cxn>
                  <a:cxn ang="0">
                    <a:pos x="0" y="4"/>
                  </a:cxn>
                  <a:cxn ang="0">
                    <a:pos x="0" y="0"/>
                  </a:cxn>
                  <a:cxn ang="0">
                    <a:pos x="0" y="0"/>
                  </a:cxn>
                </a:cxnLst>
                <a:rect l="0" t="0" r="r" b="b"/>
                <a:pathLst>
                  <a:path w="10" h="6">
                    <a:moveTo>
                      <a:pt x="0" y="0"/>
                    </a:moveTo>
                    <a:lnTo>
                      <a:pt x="0" y="0"/>
                    </a:lnTo>
                    <a:lnTo>
                      <a:pt x="2" y="2"/>
                    </a:lnTo>
                    <a:lnTo>
                      <a:pt x="6" y="2"/>
                    </a:lnTo>
                    <a:lnTo>
                      <a:pt x="10" y="0"/>
                    </a:lnTo>
                    <a:lnTo>
                      <a:pt x="10" y="2"/>
                    </a:lnTo>
                    <a:lnTo>
                      <a:pt x="10" y="2"/>
                    </a:lnTo>
                    <a:lnTo>
                      <a:pt x="10" y="4"/>
                    </a:lnTo>
                    <a:lnTo>
                      <a:pt x="10" y="6"/>
                    </a:lnTo>
                    <a:lnTo>
                      <a:pt x="4" y="6"/>
                    </a:lnTo>
                    <a:lnTo>
                      <a:pt x="0"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4" name="Freeform 122"/>
              <p:cNvSpPr>
                <a:spLocks/>
              </p:cNvSpPr>
              <p:nvPr userDrawn="1"/>
            </p:nvSpPr>
            <p:spPr bwMode="auto">
              <a:xfrm>
                <a:off x="4281" y="733"/>
                <a:ext cx="1" cy="3"/>
              </a:xfrm>
              <a:custGeom>
                <a:avLst/>
                <a:gdLst/>
                <a:ahLst/>
                <a:cxnLst>
                  <a:cxn ang="0">
                    <a:pos x="2" y="0"/>
                  </a:cxn>
                  <a:cxn ang="0">
                    <a:pos x="2" y="0"/>
                  </a:cxn>
                  <a:cxn ang="0">
                    <a:pos x="4" y="2"/>
                  </a:cxn>
                  <a:cxn ang="0">
                    <a:pos x="4" y="6"/>
                  </a:cxn>
                  <a:cxn ang="0">
                    <a:pos x="4" y="10"/>
                  </a:cxn>
                  <a:cxn ang="0">
                    <a:pos x="2" y="12"/>
                  </a:cxn>
                  <a:cxn ang="0">
                    <a:pos x="0" y="12"/>
                  </a:cxn>
                  <a:cxn ang="0">
                    <a:pos x="0" y="12"/>
                  </a:cxn>
                  <a:cxn ang="0">
                    <a:pos x="0" y="4"/>
                  </a:cxn>
                  <a:cxn ang="0">
                    <a:pos x="2" y="0"/>
                  </a:cxn>
                  <a:cxn ang="0">
                    <a:pos x="2" y="0"/>
                  </a:cxn>
                </a:cxnLst>
                <a:rect l="0" t="0" r="r" b="b"/>
                <a:pathLst>
                  <a:path w="4" h="12">
                    <a:moveTo>
                      <a:pt x="2" y="0"/>
                    </a:moveTo>
                    <a:lnTo>
                      <a:pt x="2" y="0"/>
                    </a:lnTo>
                    <a:lnTo>
                      <a:pt x="4" y="2"/>
                    </a:lnTo>
                    <a:lnTo>
                      <a:pt x="4" y="6"/>
                    </a:lnTo>
                    <a:lnTo>
                      <a:pt x="4" y="10"/>
                    </a:lnTo>
                    <a:lnTo>
                      <a:pt x="2" y="12"/>
                    </a:lnTo>
                    <a:lnTo>
                      <a:pt x="0" y="12"/>
                    </a:lnTo>
                    <a:lnTo>
                      <a:pt x="0" y="12"/>
                    </a:lnTo>
                    <a:lnTo>
                      <a:pt x="0"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5" name="Freeform 123"/>
              <p:cNvSpPr>
                <a:spLocks/>
              </p:cNvSpPr>
              <p:nvPr userDrawn="1"/>
            </p:nvSpPr>
            <p:spPr bwMode="auto">
              <a:xfrm>
                <a:off x="4017" y="734"/>
                <a:ext cx="6" cy="4"/>
              </a:xfrm>
              <a:custGeom>
                <a:avLst/>
                <a:gdLst/>
                <a:ahLst/>
                <a:cxnLst>
                  <a:cxn ang="0">
                    <a:pos x="8" y="0"/>
                  </a:cxn>
                  <a:cxn ang="0">
                    <a:pos x="8" y="0"/>
                  </a:cxn>
                  <a:cxn ang="0">
                    <a:pos x="14" y="0"/>
                  </a:cxn>
                  <a:cxn ang="0">
                    <a:pos x="20" y="2"/>
                  </a:cxn>
                  <a:cxn ang="0">
                    <a:pos x="20" y="2"/>
                  </a:cxn>
                  <a:cxn ang="0">
                    <a:pos x="18" y="6"/>
                  </a:cxn>
                  <a:cxn ang="0">
                    <a:pos x="14" y="10"/>
                  </a:cxn>
                  <a:cxn ang="0">
                    <a:pos x="10" y="12"/>
                  </a:cxn>
                  <a:cxn ang="0">
                    <a:pos x="10" y="16"/>
                  </a:cxn>
                  <a:cxn ang="0">
                    <a:pos x="10" y="16"/>
                  </a:cxn>
                  <a:cxn ang="0">
                    <a:pos x="6" y="16"/>
                  </a:cxn>
                  <a:cxn ang="0">
                    <a:pos x="4" y="16"/>
                  </a:cxn>
                  <a:cxn ang="0">
                    <a:pos x="4" y="14"/>
                  </a:cxn>
                  <a:cxn ang="0">
                    <a:pos x="2" y="16"/>
                  </a:cxn>
                  <a:cxn ang="0">
                    <a:pos x="2" y="16"/>
                  </a:cxn>
                  <a:cxn ang="0">
                    <a:pos x="0" y="12"/>
                  </a:cxn>
                  <a:cxn ang="0">
                    <a:pos x="2" y="8"/>
                  </a:cxn>
                  <a:cxn ang="0">
                    <a:pos x="6" y="4"/>
                  </a:cxn>
                  <a:cxn ang="0">
                    <a:pos x="8" y="0"/>
                  </a:cxn>
                  <a:cxn ang="0">
                    <a:pos x="8" y="0"/>
                  </a:cxn>
                </a:cxnLst>
                <a:rect l="0" t="0" r="r" b="b"/>
                <a:pathLst>
                  <a:path w="20" h="16">
                    <a:moveTo>
                      <a:pt x="8" y="0"/>
                    </a:moveTo>
                    <a:lnTo>
                      <a:pt x="8" y="0"/>
                    </a:lnTo>
                    <a:lnTo>
                      <a:pt x="14" y="0"/>
                    </a:lnTo>
                    <a:lnTo>
                      <a:pt x="20" y="2"/>
                    </a:lnTo>
                    <a:lnTo>
                      <a:pt x="20" y="2"/>
                    </a:lnTo>
                    <a:lnTo>
                      <a:pt x="18" y="6"/>
                    </a:lnTo>
                    <a:lnTo>
                      <a:pt x="14" y="10"/>
                    </a:lnTo>
                    <a:lnTo>
                      <a:pt x="10" y="12"/>
                    </a:lnTo>
                    <a:lnTo>
                      <a:pt x="10" y="16"/>
                    </a:lnTo>
                    <a:lnTo>
                      <a:pt x="10" y="16"/>
                    </a:lnTo>
                    <a:lnTo>
                      <a:pt x="6" y="16"/>
                    </a:lnTo>
                    <a:lnTo>
                      <a:pt x="4" y="16"/>
                    </a:lnTo>
                    <a:lnTo>
                      <a:pt x="4" y="14"/>
                    </a:lnTo>
                    <a:lnTo>
                      <a:pt x="2" y="16"/>
                    </a:lnTo>
                    <a:lnTo>
                      <a:pt x="2" y="16"/>
                    </a:lnTo>
                    <a:lnTo>
                      <a:pt x="0" y="12"/>
                    </a:lnTo>
                    <a:lnTo>
                      <a:pt x="2" y="8"/>
                    </a:lnTo>
                    <a:lnTo>
                      <a:pt x="6" y="4"/>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6" name="Freeform 124"/>
              <p:cNvSpPr>
                <a:spLocks/>
              </p:cNvSpPr>
              <p:nvPr userDrawn="1"/>
            </p:nvSpPr>
            <p:spPr bwMode="auto">
              <a:xfrm>
                <a:off x="4243" y="737"/>
                <a:ext cx="3" cy="4"/>
              </a:xfrm>
              <a:custGeom>
                <a:avLst/>
                <a:gdLst/>
                <a:ahLst/>
                <a:cxnLst>
                  <a:cxn ang="0">
                    <a:pos x="0" y="0"/>
                  </a:cxn>
                  <a:cxn ang="0">
                    <a:pos x="0" y="0"/>
                  </a:cxn>
                  <a:cxn ang="0">
                    <a:pos x="4" y="0"/>
                  </a:cxn>
                  <a:cxn ang="0">
                    <a:pos x="6" y="2"/>
                  </a:cxn>
                  <a:cxn ang="0">
                    <a:pos x="10" y="2"/>
                  </a:cxn>
                  <a:cxn ang="0">
                    <a:pos x="14" y="2"/>
                  </a:cxn>
                  <a:cxn ang="0">
                    <a:pos x="14" y="2"/>
                  </a:cxn>
                  <a:cxn ang="0">
                    <a:pos x="14" y="6"/>
                  </a:cxn>
                  <a:cxn ang="0">
                    <a:pos x="14" y="8"/>
                  </a:cxn>
                  <a:cxn ang="0">
                    <a:pos x="12" y="10"/>
                  </a:cxn>
                  <a:cxn ang="0">
                    <a:pos x="12" y="14"/>
                  </a:cxn>
                  <a:cxn ang="0">
                    <a:pos x="12" y="14"/>
                  </a:cxn>
                  <a:cxn ang="0">
                    <a:pos x="8" y="12"/>
                  </a:cxn>
                  <a:cxn ang="0">
                    <a:pos x="4" y="10"/>
                  </a:cxn>
                  <a:cxn ang="0">
                    <a:pos x="2" y="4"/>
                  </a:cxn>
                  <a:cxn ang="0">
                    <a:pos x="0" y="0"/>
                  </a:cxn>
                  <a:cxn ang="0">
                    <a:pos x="0" y="0"/>
                  </a:cxn>
                </a:cxnLst>
                <a:rect l="0" t="0" r="r" b="b"/>
                <a:pathLst>
                  <a:path w="14" h="14">
                    <a:moveTo>
                      <a:pt x="0" y="0"/>
                    </a:moveTo>
                    <a:lnTo>
                      <a:pt x="0" y="0"/>
                    </a:lnTo>
                    <a:lnTo>
                      <a:pt x="4" y="0"/>
                    </a:lnTo>
                    <a:lnTo>
                      <a:pt x="6" y="2"/>
                    </a:lnTo>
                    <a:lnTo>
                      <a:pt x="10" y="2"/>
                    </a:lnTo>
                    <a:lnTo>
                      <a:pt x="14" y="2"/>
                    </a:lnTo>
                    <a:lnTo>
                      <a:pt x="14" y="2"/>
                    </a:lnTo>
                    <a:lnTo>
                      <a:pt x="14" y="6"/>
                    </a:lnTo>
                    <a:lnTo>
                      <a:pt x="14" y="8"/>
                    </a:lnTo>
                    <a:lnTo>
                      <a:pt x="12" y="10"/>
                    </a:lnTo>
                    <a:lnTo>
                      <a:pt x="12" y="14"/>
                    </a:lnTo>
                    <a:lnTo>
                      <a:pt x="12" y="14"/>
                    </a:lnTo>
                    <a:lnTo>
                      <a:pt x="8" y="12"/>
                    </a:lnTo>
                    <a:lnTo>
                      <a:pt x="4" y="10"/>
                    </a:lnTo>
                    <a:lnTo>
                      <a:pt x="2"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7" name="Freeform 125"/>
              <p:cNvSpPr>
                <a:spLocks/>
              </p:cNvSpPr>
              <p:nvPr userDrawn="1"/>
            </p:nvSpPr>
            <p:spPr bwMode="auto">
              <a:xfrm>
                <a:off x="4284" y="737"/>
                <a:ext cx="1" cy="3"/>
              </a:xfrm>
              <a:custGeom>
                <a:avLst/>
                <a:gdLst/>
                <a:ahLst/>
                <a:cxnLst>
                  <a:cxn ang="0">
                    <a:pos x="6" y="0"/>
                  </a:cxn>
                  <a:cxn ang="0">
                    <a:pos x="6" y="0"/>
                  </a:cxn>
                  <a:cxn ang="0">
                    <a:pos x="6" y="2"/>
                  </a:cxn>
                  <a:cxn ang="0">
                    <a:pos x="4" y="4"/>
                  </a:cxn>
                  <a:cxn ang="0">
                    <a:pos x="4" y="8"/>
                  </a:cxn>
                  <a:cxn ang="0">
                    <a:pos x="4" y="10"/>
                  </a:cxn>
                  <a:cxn ang="0">
                    <a:pos x="4" y="10"/>
                  </a:cxn>
                  <a:cxn ang="0">
                    <a:pos x="2" y="8"/>
                  </a:cxn>
                  <a:cxn ang="0">
                    <a:pos x="0" y="4"/>
                  </a:cxn>
                  <a:cxn ang="0">
                    <a:pos x="2" y="0"/>
                  </a:cxn>
                  <a:cxn ang="0">
                    <a:pos x="6" y="0"/>
                  </a:cxn>
                  <a:cxn ang="0">
                    <a:pos x="6" y="0"/>
                  </a:cxn>
                </a:cxnLst>
                <a:rect l="0" t="0" r="r" b="b"/>
                <a:pathLst>
                  <a:path w="6" h="10">
                    <a:moveTo>
                      <a:pt x="6" y="0"/>
                    </a:moveTo>
                    <a:lnTo>
                      <a:pt x="6" y="0"/>
                    </a:lnTo>
                    <a:lnTo>
                      <a:pt x="6" y="2"/>
                    </a:lnTo>
                    <a:lnTo>
                      <a:pt x="4" y="4"/>
                    </a:lnTo>
                    <a:lnTo>
                      <a:pt x="4" y="8"/>
                    </a:lnTo>
                    <a:lnTo>
                      <a:pt x="4" y="10"/>
                    </a:lnTo>
                    <a:lnTo>
                      <a:pt x="4" y="10"/>
                    </a:lnTo>
                    <a:lnTo>
                      <a:pt x="2" y="8"/>
                    </a:lnTo>
                    <a:lnTo>
                      <a:pt x="0" y="4"/>
                    </a:lnTo>
                    <a:lnTo>
                      <a:pt x="2" y="0"/>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8" name="Freeform 126"/>
              <p:cNvSpPr>
                <a:spLocks/>
              </p:cNvSpPr>
              <p:nvPr userDrawn="1"/>
            </p:nvSpPr>
            <p:spPr bwMode="auto">
              <a:xfrm>
                <a:off x="4310" y="738"/>
                <a:ext cx="3" cy="3"/>
              </a:xfrm>
              <a:custGeom>
                <a:avLst/>
                <a:gdLst/>
                <a:ahLst/>
                <a:cxnLst>
                  <a:cxn ang="0">
                    <a:pos x="0" y="0"/>
                  </a:cxn>
                  <a:cxn ang="0">
                    <a:pos x="0" y="0"/>
                  </a:cxn>
                  <a:cxn ang="0">
                    <a:pos x="2" y="0"/>
                  </a:cxn>
                  <a:cxn ang="0">
                    <a:pos x="6" y="0"/>
                  </a:cxn>
                  <a:cxn ang="0">
                    <a:pos x="8" y="4"/>
                  </a:cxn>
                  <a:cxn ang="0">
                    <a:pos x="8" y="8"/>
                  </a:cxn>
                  <a:cxn ang="0">
                    <a:pos x="8" y="8"/>
                  </a:cxn>
                  <a:cxn ang="0">
                    <a:pos x="4" y="8"/>
                  </a:cxn>
                  <a:cxn ang="0">
                    <a:pos x="2" y="6"/>
                  </a:cxn>
                  <a:cxn ang="0">
                    <a:pos x="2" y="2"/>
                  </a:cxn>
                  <a:cxn ang="0">
                    <a:pos x="0" y="0"/>
                  </a:cxn>
                  <a:cxn ang="0">
                    <a:pos x="0" y="0"/>
                  </a:cxn>
                </a:cxnLst>
                <a:rect l="0" t="0" r="r" b="b"/>
                <a:pathLst>
                  <a:path w="8" h="8">
                    <a:moveTo>
                      <a:pt x="0" y="0"/>
                    </a:moveTo>
                    <a:lnTo>
                      <a:pt x="0" y="0"/>
                    </a:lnTo>
                    <a:lnTo>
                      <a:pt x="2" y="0"/>
                    </a:lnTo>
                    <a:lnTo>
                      <a:pt x="6" y="0"/>
                    </a:lnTo>
                    <a:lnTo>
                      <a:pt x="8" y="4"/>
                    </a:lnTo>
                    <a:lnTo>
                      <a:pt x="8" y="8"/>
                    </a:lnTo>
                    <a:lnTo>
                      <a:pt x="8" y="8"/>
                    </a:lnTo>
                    <a:lnTo>
                      <a:pt x="4" y="8"/>
                    </a:lnTo>
                    <a:lnTo>
                      <a:pt x="2" y="6"/>
                    </a:lnTo>
                    <a:lnTo>
                      <a:pt x="2" y="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39" name="Freeform 127"/>
              <p:cNvSpPr>
                <a:spLocks/>
              </p:cNvSpPr>
              <p:nvPr userDrawn="1"/>
            </p:nvSpPr>
            <p:spPr bwMode="auto">
              <a:xfrm>
                <a:off x="4295" y="739"/>
                <a:ext cx="3" cy="5"/>
              </a:xfrm>
              <a:custGeom>
                <a:avLst/>
                <a:gdLst/>
                <a:ahLst/>
                <a:cxnLst>
                  <a:cxn ang="0">
                    <a:pos x="6" y="0"/>
                  </a:cxn>
                  <a:cxn ang="0">
                    <a:pos x="6" y="0"/>
                  </a:cxn>
                  <a:cxn ang="0">
                    <a:pos x="10" y="2"/>
                  </a:cxn>
                  <a:cxn ang="0">
                    <a:pos x="10" y="8"/>
                  </a:cxn>
                  <a:cxn ang="0">
                    <a:pos x="10" y="18"/>
                  </a:cxn>
                  <a:cxn ang="0">
                    <a:pos x="10" y="18"/>
                  </a:cxn>
                  <a:cxn ang="0">
                    <a:pos x="6" y="18"/>
                  </a:cxn>
                  <a:cxn ang="0">
                    <a:pos x="4" y="16"/>
                  </a:cxn>
                  <a:cxn ang="0">
                    <a:pos x="4" y="14"/>
                  </a:cxn>
                  <a:cxn ang="0">
                    <a:pos x="0" y="14"/>
                  </a:cxn>
                  <a:cxn ang="0">
                    <a:pos x="0" y="14"/>
                  </a:cxn>
                  <a:cxn ang="0">
                    <a:pos x="0" y="10"/>
                  </a:cxn>
                  <a:cxn ang="0">
                    <a:pos x="2" y="6"/>
                  </a:cxn>
                  <a:cxn ang="0">
                    <a:pos x="4" y="4"/>
                  </a:cxn>
                  <a:cxn ang="0">
                    <a:pos x="6" y="0"/>
                  </a:cxn>
                  <a:cxn ang="0">
                    <a:pos x="6" y="0"/>
                  </a:cxn>
                </a:cxnLst>
                <a:rect l="0" t="0" r="r" b="b"/>
                <a:pathLst>
                  <a:path w="10" h="18">
                    <a:moveTo>
                      <a:pt x="6" y="0"/>
                    </a:moveTo>
                    <a:lnTo>
                      <a:pt x="6" y="0"/>
                    </a:lnTo>
                    <a:lnTo>
                      <a:pt x="10" y="2"/>
                    </a:lnTo>
                    <a:lnTo>
                      <a:pt x="10" y="8"/>
                    </a:lnTo>
                    <a:lnTo>
                      <a:pt x="10" y="18"/>
                    </a:lnTo>
                    <a:lnTo>
                      <a:pt x="10" y="18"/>
                    </a:lnTo>
                    <a:lnTo>
                      <a:pt x="6" y="18"/>
                    </a:lnTo>
                    <a:lnTo>
                      <a:pt x="4" y="16"/>
                    </a:lnTo>
                    <a:lnTo>
                      <a:pt x="4" y="14"/>
                    </a:lnTo>
                    <a:lnTo>
                      <a:pt x="0" y="14"/>
                    </a:lnTo>
                    <a:lnTo>
                      <a:pt x="0" y="14"/>
                    </a:lnTo>
                    <a:lnTo>
                      <a:pt x="0" y="10"/>
                    </a:lnTo>
                    <a:lnTo>
                      <a:pt x="2" y="6"/>
                    </a:lnTo>
                    <a:lnTo>
                      <a:pt x="4" y="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0" name="Freeform 128"/>
              <p:cNvSpPr>
                <a:spLocks/>
              </p:cNvSpPr>
              <p:nvPr userDrawn="1"/>
            </p:nvSpPr>
            <p:spPr bwMode="auto">
              <a:xfrm>
                <a:off x="4317" y="740"/>
                <a:ext cx="5" cy="4"/>
              </a:xfrm>
              <a:custGeom>
                <a:avLst/>
                <a:gdLst/>
                <a:ahLst/>
                <a:cxnLst>
                  <a:cxn ang="0">
                    <a:pos x="12" y="0"/>
                  </a:cxn>
                  <a:cxn ang="0">
                    <a:pos x="12" y="0"/>
                  </a:cxn>
                  <a:cxn ang="0">
                    <a:pos x="14" y="2"/>
                  </a:cxn>
                  <a:cxn ang="0">
                    <a:pos x="18" y="4"/>
                  </a:cxn>
                  <a:cxn ang="0">
                    <a:pos x="18" y="4"/>
                  </a:cxn>
                  <a:cxn ang="0">
                    <a:pos x="14" y="8"/>
                  </a:cxn>
                  <a:cxn ang="0">
                    <a:pos x="12" y="10"/>
                  </a:cxn>
                  <a:cxn ang="0">
                    <a:pos x="14" y="12"/>
                  </a:cxn>
                  <a:cxn ang="0">
                    <a:pos x="14" y="12"/>
                  </a:cxn>
                  <a:cxn ang="0">
                    <a:pos x="8" y="16"/>
                  </a:cxn>
                  <a:cxn ang="0">
                    <a:pos x="0" y="16"/>
                  </a:cxn>
                  <a:cxn ang="0">
                    <a:pos x="0" y="16"/>
                  </a:cxn>
                  <a:cxn ang="0">
                    <a:pos x="2" y="12"/>
                  </a:cxn>
                  <a:cxn ang="0">
                    <a:pos x="2" y="10"/>
                  </a:cxn>
                  <a:cxn ang="0">
                    <a:pos x="6" y="8"/>
                  </a:cxn>
                  <a:cxn ang="0">
                    <a:pos x="10" y="6"/>
                  </a:cxn>
                  <a:cxn ang="0">
                    <a:pos x="12" y="4"/>
                  </a:cxn>
                  <a:cxn ang="0">
                    <a:pos x="12" y="0"/>
                  </a:cxn>
                  <a:cxn ang="0">
                    <a:pos x="12" y="0"/>
                  </a:cxn>
                </a:cxnLst>
                <a:rect l="0" t="0" r="r" b="b"/>
                <a:pathLst>
                  <a:path w="18" h="16">
                    <a:moveTo>
                      <a:pt x="12" y="0"/>
                    </a:moveTo>
                    <a:lnTo>
                      <a:pt x="12" y="0"/>
                    </a:lnTo>
                    <a:lnTo>
                      <a:pt x="14" y="2"/>
                    </a:lnTo>
                    <a:lnTo>
                      <a:pt x="18" y="4"/>
                    </a:lnTo>
                    <a:lnTo>
                      <a:pt x="18" y="4"/>
                    </a:lnTo>
                    <a:lnTo>
                      <a:pt x="14" y="8"/>
                    </a:lnTo>
                    <a:lnTo>
                      <a:pt x="12" y="10"/>
                    </a:lnTo>
                    <a:lnTo>
                      <a:pt x="14" y="12"/>
                    </a:lnTo>
                    <a:lnTo>
                      <a:pt x="14" y="12"/>
                    </a:lnTo>
                    <a:lnTo>
                      <a:pt x="8" y="16"/>
                    </a:lnTo>
                    <a:lnTo>
                      <a:pt x="0" y="16"/>
                    </a:lnTo>
                    <a:lnTo>
                      <a:pt x="0" y="16"/>
                    </a:lnTo>
                    <a:lnTo>
                      <a:pt x="2" y="12"/>
                    </a:lnTo>
                    <a:lnTo>
                      <a:pt x="2" y="10"/>
                    </a:lnTo>
                    <a:lnTo>
                      <a:pt x="6" y="8"/>
                    </a:lnTo>
                    <a:lnTo>
                      <a:pt x="10" y="6"/>
                    </a:lnTo>
                    <a:lnTo>
                      <a:pt x="12" y="4"/>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1" name="Freeform 129"/>
              <p:cNvSpPr>
                <a:spLocks/>
              </p:cNvSpPr>
              <p:nvPr userDrawn="1"/>
            </p:nvSpPr>
            <p:spPr bwMode="auto">
              <a:xfrm>
                <a:off x="4325" y="746"/>
                <a:ext cx="3" cy="10"/>
              </a:xfrm>
              <a:custGeom>
                <a:avLst/>
                <a:gdLst/>
                <a:ahLst/>
                <a:cxnLst>
                  <a:cxn ang="0">
                    <a:pos x="4" y="0"/>
                  </a:cxn>
                  <a:cxn ang="0">
                    <a:pos x="4" y="0"/>
                  </a:cxn>
                  <a:cxn ang="0">
                    <a:pos x="10" y="0"/>
                  </a:cxn>
                  <a:cxn ang="0">
                    <a:pos x="10" y="0"/>
                  </a:cxn>
                  <a:cxn ang="0">
                    <a:pos x="12" y="6"/>
                  </a:cxn>
                  <a:cxn ang="0">
                    <a:pos x="12" y="12"/>
                  </a:cxn>
                  <a:cxn ang="0">
                    <a:pos x="12" y="16"/>
                  </a:cxn>
                  <a:cxn ang="0">
                    <a:pos x="14" y="20"/>
                  </a:cxn>
                  <a:cxn ang="0">
                    <a:pos x="14" y="20"/>
                  </a:cxn>
                  <a:cxn ang="0">
                    <a:pos x="12" y="24"/>
                  </a:cxn>
                  <a:cxn ang="0">
                    <a:pos x="10" y="26"/>
                  </a:cxn>
                  <a:cxn ang="0">
                    <a:pos x="8" y="30"/>
                  </a:cxn>
                  <a:cxn ang="0">
                    <a:pos x="10" y="36"/>
                  </a:cxn>
                  <a:cxn ang="0">
                    <a:pos x="10" y="36"/>
                  </a:cxn>
                  <a:cxn ang="0">
                    <a:pos x="2" y="30"/>
                  </a:cxn>
                  <a:cxn ang="0">
                    <a:pos x="0" y="20"/>
                  </a:cxn>
                  <a:cxn ang="0">
                    <a:pos x="0" y="10"/>
                  </a:cxn>
                  <a:cxn ang="0">
                    <a:pos x="4" y="0"/>
                  </a:cxn>
                  <a:cxn ang="0">
                    <a:pos x="4" y="0"/>
                  </a:cxn>
                </a:cxnLst>
                <a:rect l="0" t="0" r="r" b="b"/>
                <a:pathLst>
                  <a:path w="14" h="36">
                    <a:moveTo>
                      <a:pt x="4" y="0"/>
                    </a:moveTo>
                    <a:lnTo>
                      <a:pt x="4" y="0"/>
                    </a:lnTo>
                    <a:lnTo>
                      <a:pt x="10" y="0"/>
                    </a:lnTo>
                    <a:lnTo>
                      <a:pt x="10" y="0"/>
                    </a:lnTo>
                    <a:lnTo>
                      <a:pt x="12" y="6"/>
                    </a:lnTo>
                    <a:lnTo>
                      <a:pt x="12" y="12"/>
                    </a:lnTo>
                    <a:lnTo>
                      <a:pt x="12" y="16"/>
                    </a:lnTo>
                    <a:lnTo>
                      <a:pt x="14" y="20"/>
                    </a:lnTo>
                    <a:lnTo>
                      <a:pt x="14" y="20"/>
                    </a:lnTo>
                    <a:lnTo>
                      <a:pt x="12" y="24"/>
                    </a:lnTo>
                    <a:lnTo>
                      <a:pt x="10" y="26"/>
                    </a:lnTo>
                    <a:lnTo>
                      <a:pt x="8" y="30"/>
                    </a:lnTo>
                    <a:lnTo>
                      <a:pt x="10" y="36"/>
                    </a:lnTo>
                    <a:lnTo>
                      <a:pt x="10" y="36"/>
                    </a:lnTo>
                    <a:lnTo>
                      <a:pt x="2" y="30"/>
                    </a:lnTo>
                    <a:lnTo>
                      <a:pt x="0" y="20"/>
                    </a:lnTo>
                    <a:lnTo>
                      <a:pt x="0" y="10"/>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2" name="Freeform 130"/>
              <p:cNvSpPr>
                <a:spLocks/>
              </p:cNvSpPr>
              <p:nvPr userDrawn="1"/>
            </p:nvSpPr>
            <p:spPr bwMode="auto">
              <a:xfrm>
                <a:off x="4275" y="758"/>
                <a:ext cx="2" cy="4"/>
              </a:xfrm>
              <a:custGeom>
                <a:avLst/>
                <a:gdLst/>
                <a:ahLst/>
                <a:cxnLst>
                  <a:cxn ang="0">
                    <a:pos x="2" y="0"/>
                  </a:cxn>
                  <a:cxn ang="0">
                    <a:pos x="2" y="0"/>
                  </a:cxn>
                  <a:cxn ang="0">
                    <a:pos x="2" y="2"/>
                  </a:cxn>
                  <a:cxn ang="0">
                    <a:pos x="4" y="2"/>
                  </a:cxn>
                  <a:cxn ang="0">
                    <a:pos x="6" y="4"/>
                  </a:cxn>
                  <a:cxn ang="0">
                    <a:pos x="8" y="4"/>
                  </a:cxn>
                  <a:cxn ang="0">
                    <a:pos x="8" y="4"/>
                  </a:cxn>
                  <a:cxn ang="0">
                    <a:pos x="8" y="8"/>
                  </a:cxn>
                  <a:cxn ang="0">
                    <a:pos x="10" y="10"/>
                  </a:cxn>
                  <a:cxn ang="0">
                    <a:pos x="10" y="16"/>
                  </a:cxn>
                  <a:cxn ang="0">
                    <a:pos x="10" y="16"/>
                  </a:cxn>
                  <a:cxn ang="0">
                    <a:pos x="6" y="14"/>
                  </a:cxn>
                  <a:cxn ang="0">
                    <a:pos x="2" y="10"/>
                  </a:cxn>
                  <a:cxn ang="0">
                    <a:pos x="0" y="4"/>
                  </a:cxn>
                  <a:cxn ang="0">
                    <a:pos x="2" y="0"/>
                  </a:cxn>
                  <a:cxn ang="0">
                    <a:pos x="2" y="0"/>
                  </a:cxn>
                </a:cxnLst>
                <a:rect l="0" t="0" r="r" b="b"/>
                <a:pathLst>
                  <a:path w="10" h="16">
                    <a:moveTo>
                      <a:pt x="2" y="0"/>
                    </a:moveTo>
                    <a:lnTo>
                      <a:pt x="2" y="0"/>
                    </a:lnTo>
                    <a:lnTo>
                      <a:pt x="2" y="2"/>
                    </a:lnTo>
                    <a:lnTo>
                      <a:pt x="4" y="2"/>
                    </a:lnTo>
                    <a:lnTo>
                      <a:pt x="6" y="4"/>
                    </a:lnTo>
                    <a:lnTo>
                      <a:pt x="8" y="4"/>
                    </a:lnTo>
                    <a:lnTo>
                      <a:pt x="8" y="4"/>
                    </a:lnTo>
                    <a:lnTo>
                      <a:pt x="8" y="8"/>
                    </a:lnTo>
                    <a:lnTo>
                      <a:pt x="10" y="10"/>
                    </a:lnTo>
                    <a:lnTo>
                      <a:pt x="10" y="16"/>
                    </a:lnTo>
                    <a:lnTo>
                      <a:pt x="10" y="16"/>
                    </a:lnTo>
                    <a:lnTo>
                      <a:pt x="6" y="14"/>
                    </a:lnTo>
                    <a:lnTo>
                      <a:pt x="2" y="10"/>
                    </a:lnTo>
                    <a:lnTo>
                      <a:pt x="0"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3" name="Freeform 131"/>
              <p:cNvSpPr>
                <a:spLocks/>
              </p:cNvSpPr>
              <p:nvPr userDrawn="1"/>
            </p:nvSpPr>
            <p:spPr bwMode="auto">
              <a:xfrm>
                <a:off x="4321" y="759"/>
                <a:ext cx="3" cy="7"/>
              </a:xfrm>
              <a:custGeom>
                <a:avLst/>
                <a:gdLst/>
                <a:ahLst/>
                <a:cxnLst>
                  <a:cxn ang="0">
                    <a:pos x="0" y="0"/>
                  </a:cxn>
                  <a:cxn ang="0">
                    <a:pos x="0" y="0"/>
                  </a:cxn>
                  <a:cxn ang="0">
                    <a:pos x="4" y="4"/>
                  </a:cxn>
                  <a:cxn ang="0">
                    <a:pos x="8" y="10"/>
                  </a:cxn>
                  <a:cxn ang="0">
                    <a:pos x="10" y="26"/>
                  </a:cxn>
                  <a:cxn ang="0">
                    <a:pos x="10" y="26"/>
                  </a:cxn>
                  <a:cxn ang="0">
                    <a:pos x="6" y="22"/>
                  </a:cxn>
                  <a:cxn ang="0">
                    <a:pos x="4" y="14"/>
                  </a:cxn>
                  <a:cxn ang="0">
                    <a:pos x="0" y="0"/>
                  </a:cxn>
                  <a:cxn ang="0">
                    <a:pos x="0" y="0"/>
                  </a:cxn>
                </a:cxnLst>
                <a:rect l="0" t="0" r="r" b="b"/>
                <a:pathLst>
                  <a:path w="10" h="26">
                    <a:moveTo>
                      <a:pt x="0" y="0"/>
                    </a:moveTo>
                    <a:lnTo>
                      <a:pt x="0" y="0"/>
                    </a:lnTo>
                    <a:lnTo>
                      <a:pt x="4" y="4"/>
                    </a:lnTo>
                    <a:lnTo>
                      <a:pt x="8" y="10"/>
                    </a:lnTo>
                    <a:lnTo>
                      <a:pt x="10" y="26"/>
                    </a:lnTo>
                    <a:lnTo>
                      <a:pt x="10" y="26"/>
                    </a:lnTo>
                    <a:lnTo>
                      <a:pt x="6" y="22"/>
                    </a:lnTo>
                    <a:lnTo>
                      <a:pt x="4" y="1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4" name="Freeform 132"/>
              <p:cNvSpPr>
                <a:spLocks/>
              </p:cNvSpPr>
              <p:nvPr userDrawn="1"/>
            </p:nvSpPr>
            <p:spPr bwMode="auto">
              <a:xfrm>
                <a:off x="4149" y="767"/>
                <a:ext cx="1" cy="1"/>
              </a:xfrm>
              <a:custGeom>
                <a:avLst/>
                <a:gdLst/>
                <a:ahLst/>
                <a:cxnLst>
                  <a:cxn ang="0">
                    <a:pos x="6" y="0"/>
                  </a:cxn>
                  <a:cxn ang="0">
                    <a:pos x="6" y="0"/>
                  </a:cxn>
                  <a:cxn ang="0">
                    <a:pos x="6" y="6"/>
                  </a:cxn>
                  <a:cxn ang="0">
                    <a:pos x="6" y="6"/>
                  </a:cxn>
                  <a:cxn ang="0">
                    <a:pos x="2" y="6"/>
                  </a:cxn>
                  <a:cxn ang="0">
                    <a:pos x="0" y="4"/>
                  </a:cxn>
                  <a:cxn ang="0">
                    <a:pos x="0" y="4"/>
                  </a:cxn>
                  <a:cxn ang="0">
                    <a:pos x="2" y="0"/>
                  </a:cxn>
                  <a:cxn ang="0">
                    <a:pos x="6" y="0"/>
                  </a:cxn>
                  <a:cxn ang="0">
                    <a:pos x="6" y="0"/>
                  </a:cxn>
                </a:cxnLst>
                <a:rect l="0" t="0" r="r" b="b"/>
                <a:pathLst>
                  <a:path w="6" h="6">
                    <a:moveTo>
                      <a:pt x="6" y="0"/>
                    </a:moveTo>
                    <a:lnTo>
                      <a:pt x="6" y="0"/>
                    </a:lnTo>
                    <a:lnTo>
                      <a:pt x="6" y="6"/>
                    </a:lnTo>
                    <a:lnTo>
                      <a:pt x="6" y="6"/>
                    </a:lnTo>
                    <a:lnTo>
                      <a:pt x="2" y="6"/>
                    </a:lnTo>
                    <a:lnTo>
                      <a:pt x="0" y="4"/>
                    </a:lnTo>
                    <a:lnTo>
                      <a:pt x="0" y="4"/>
                    </a:lnTo>
                    <a:lnTo>
                      <a:pt x="2" y="0"/>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5" name="Freeform 133"/>
              <p:cNvSpPr>
                <a:spLocks/>
              </p:cNvSpPr>
              <p:nvPr userDrawn="1"/>
            </p:nvSpPr>
            <p:spPr bwMode="auto">
              <a:xfrm>
                <a:off x="4180" y="779"/>
                <a:ext cx="4" cy="3"/>
              </a:xfrm>
              <a:custGeom>
                <a:avLst/>
                <a:gdLst/>
                <a:ahLst/>
                <a:cxnLst>
                  <a:cxn ang="0">
                    <a:pos x="0" y="0"/>
                  </a:cxn>
                  <a:cxn ang="0">
                    <a:pos x="0" y="0"/>
                  </a:cxn>
                  <a:cxn ang="0">
                    <a:pos x="6" y="0"/>
                  </a:cxn>
                  <a:cxn ang="0">
                    <a:pos x="10" y="4"/>
                  </a:cxn>
                  <a:cxn ang="0">
                    <a:pos x="14" y="10"/>
                  </a:cxn>
                  <a:cxn ang="0">
                    <a:pos x="14" y="10"/>
                  </a:cxn>
                  <a:cxn ang="0">
                    <a:pos x="8" y="12"/>
                  </a:cxn>
                  <a:cxn ang="0">
                    <a:pos x="4" y="10"/>
                  </a:cxn>
                  <a:cxn ang="0">
                    <a:pos x="2" y="6"/>
                  </a:cxn>
                  <a:cxn ang="0">
                    <a:pos x="0" y="0"/>
                  </a:cxn>
                  <a:cxn ang="0">
                    <a:pos x="0" y="0"/>
                  </a:cxn>
                </a:cxnLst>
                <a:rect l="0" t="0" r="r" b="b"/>
                <a:pathLst>
                  <a:path w="14" h="12">
                    <a:moveTo>
                      <a:pt x="0" y="0"/>
                    </a:moveTo>
                    <a:lnTo>
                      <a:pt x="0" y="0"/>
                    </a:lnTo>
                    <a:lnTo>
                      <a:pt x="6" y="0"/>
                    </a:lnTo>
                    <a:lnTo>
                      <a:pt x="10" y="4"/>
                    </a:lnTo>
                    <a:lnTo>
                      <a:pt x="14" y="10"/>
                    </a:lnTo>
                    <a:lnTo>
                      <a:pt x="14" y="10"/>
                    </a:lnTo>
                    <a:lnTo>
                      <a:pt x="8" y="12"/>
                    </a:lnTo>
                    <a:lnTo>
                      <a:pt x="4" y="10"/>
                    </a:lnTo>
                    <a:lnTo>
                      <a:pt x="2"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6" name="Freeform 134"/>
              <p:cNvSpPr>
                <a:spLocks/>
              </p:cNvSpPr>
              <p:nvPr userDrawn="1"/>
            </p:nvSpPr>
            <p:spPr bwMode="auto">
              <a:xfrm>
                <a:off x="3119" y="788"/>
                <a:ext cx="29" cy="58"/>
              </a:xfrm>
              <a:custGeom>
                <a:avLst/>
                <a:gdLst/>
                <a:ahLst/>
                <a:cxnLst>
                  <a:cxn ang="0">
                    <a:pos x="58" y="4"/>
                  </a:cxn>
                  <a:cxn ang="0">
                    <a:pos x="68" y="38"/>
                  </a:cxn>
                  <a:cxn ang="0">
                    <a:pos x="76" y="42"/>
                  </a:cxn>
                  <a:cxn ang="0">
                    <a:pos x="82" y="44"/>
                  </a:cxn>
                  <a:cxn ang="0">
                    <a:pos x="94" y="52"/>
                  </a:cxn>
                  <a:cxn ang="0">
                    <a:pos x="96" y="74"/>
                  </a:cxn>
                  <a:cxn ang="0">
                    <a:pos x="100" y="94"/>
                  </a:cxn>
                  <a:cxn ang="0">
                    <a:pos x="102" y="90"/>
                  </a:cxn>
                  <a:cxn ang="0">
                    <a:pos x="104" y="100"/>
                  </a:cxn>
                  <a:cxn ang="0">
                    <a:pos x="100" y="114"/>
                  </a:cxn>
                  <a:cxn ang="0">
                    <a:pos x="108" y="130"/>
                  </a:cxn>
                  <a:cxn ang="0">
                    <a:pos x="108" y="138"/>
                  </a:cxn>
                  <a:cxn ang="0">
                    <a:pos x="104" y="140"/>
                  </a:cxn>
                  <a:cxn ang="0">
                    <a:pos x="102" y="128"/>
                  </a:cxn>
                  <a:cxn ang="0">
                    <a:pos x="98" y="134"/>
                  </a:cxn>
                  <a:cxn ang="0">
                    <a:pos x="100" y="140"/>
                  </a:cxn>
                  <a:cxn ang="0">
                    <a:pos x="106" y="152"/>
                  </a:cxn>
                  <a:cxn ang="0">
                    <a:pos x="108" y="168"/>
                  </a:cxn>
                  <a:cxn ang="0">
                    <a:pos x="106" y="202"/>
                  </a:cxn>
                  <a:cxn ang="0">
                    <a:pos x="100" y="204"/>
                  </a:cxn>
                  <a:cxn ang="0">
                    <a:pos x="98" y="208"/>
                  </a:cxn>
                  <a:cxn ang="0">
                    <a:pos x="94" y="218"/>
                  </a:cxn>
                  <a:cxn ang="0">
                    <a:pos x="90" y="198"/>
                  </a:cxn>
                  <a:cxn ang="0">
                    <a:pos x="86" y="178"/>
                  </a:cxn>
                  <a:cxn ang="0">
                    <a:pos x="82" y="182"/>
                  </a:cxn>
                  <a:cxn ang="0">
                    <a:pos x="76" y="168"/>
                  </a:cxn>
                  <a:cxn ang="0">
                    <a:pos x="72" y="166"/>
                  </a:cxn>
                  <a:cxn ang="0">
                    <a:pos x="64" y="174"/>
                  </a:cxn>
                  <a:cxn ang="0">
                    <a:pos x="60" y="170"/>
                  </a:cxn>
                  <a:cxn ang="0">
                    <a:pos x="56" y="162"/>
                  </a:cxn>
                  <a:cxn ang="0">
                    <a:pos x="60" y="146"/>
                  </a:cxn>
                  <a:cxn ang="0">
                    <a:pos x="54" y="150"/>
                  </a:cxn>
                  <a:cxn ang="0">
                    <a:pos x="42" y="162"/>
                  </a:cxn>
                  <a:cxn ang="0">
                    <a:pos x="30" y="160"/>
                  </a:cxn>
                  <a:cxn ang="0">
                    <a:pos x="28" y="122"/>
                  </a:cxn>
                  <a:cxn ang="0">
                    <a:pos x="16" y="116"/>
                  </a:cxn>
                  <a:cxn ang="0">
                    <a:pos x="10" y="94"/>
                  </a:cxn>
                  <a:cxn ang="0">
                    <a:pos x="4" y="90"/>
                  </a:cxn>
                  <a:cxn ang="0">
                    <a:pos x="6" y="102"/>
                  </a:cxn>
                  <a:cxn ang="0">
                    <a:pos x="0" y="74"/>
                  </a:cxn>
                  <a:cxn ang="0">
                    <a:pos x="4" y="52"/>
                  </a:cxn>
                  <a:cxn ang="0">
                    <a:pos x="16" y="70"/>
                  </a:cxn>
                  <a:cxn ang="0">
                    <a:pos x="30" y="96"/>
                  </a:cxn>
                  <a:cxn ang="0">
                    <a:pos x="34" y="100"/>
                  </a:cxn>
                  <a:cxn ang="0">
                    <a:pos x="44" y="50"/>
                  </a:cxn>
                  <a:cxn ang="0">
                    <a:pos x="52" y="38"/>
                  </a:cxn>
                  <a:cxn ang="0">
                    <a:pos x="46" y="14"/>
                  </a:cxn>
                  <a:cxn ang="0">
                    <a:pos x="52" y="2"/>
                  </a:cxn>
                </a:cxnLst>
                <a:rect l="0" t="0" r="r" b="b"/>
                <a:pathLst>
                  <a:path w="110" h="218">
                    <a:moveTo>
                      <a:pt x="56" y="0"/>
                    </a:moveTo>
                    <a:lnTo>
                      <a:pt x="56" y="0"/>
                    </a:lnTo>
                    <a:lnTo>
                      <a:pt x="58" y="4"/>
                    </a:lnTo>
                    <a:lnTo>
                      <a:pt x="62" y="10"/>
                    </a:lnTo>
                    <a:lnTo>
                      <a:pt x="66" y="24"/>
                    </a:lnTo>
                    <a:lnTo>
                      <a:pt x="68" y="38"/>
                    </a:lnTo>
                    <a:lnTo>
                      <a:pt x="72" y="48"/>
                    </a:lnTo>
                    <a:lnTo>
                      <a:pt x="72" y="48"/>
                    </a:lnTo>
                    <a:lnTo>
                      <a:pt x="76" y="42"/>
                    </a:lnTo>
                    <a:lnTo>
                      <a:pt x="80" y="38"/>
                    </a:lnTo>
                    <a:lnTo>
                      <a:pt x="80" y="38"/>
                    </a:lnTo>
                    <a:lnTo>
                      <a:pt x="82" y="44"/>
                    </a:lnTo>
                    <a:lnTo>
                      <a:pt x="84" y="50"/>
                    </a:lnTo>
                    <a:lnTo>
                      <a:pt x="88" y="52"/>
                    </a:lnTo>
                    <a:lnTo>
                      <a:pt x="94" y="52"/>
                    </a:lnTo>
                    <a:lnTo>
                      <a:pt x="94" y="52"/>
                    </a:lnTo>
                    <a:lnTo>
                      <a:pt x="94" y="64"/>
                    </a:lnTo>
                    <a:lnTo>
                      <a:pt x="96" y="74"/>
                    </a:lnTo>
                    <a:lnTo>
                      <a:pt x="98" y="82"/>
                    </a:lnTo>
                    <a:lnTo>
                      <a:pt x="100" y="94"/>
                    </a:lnTo>
                    <a:lnTo>
                      <a:pt x="100" y="94"/>
                    </a:lnTo>
                    <a:lnTo>
                      <a:pt x="100" y="92"/>
                    </a:lnTo>
                    <a:lnTo>
                      <a:pt x="102" y="90"/>
                    </a:lnTo>
                    <a:lnTo>
                      <a:pt x="102" y="90"/>
                    </a:lnTo>
                    <a:lnTo>
                      <a:pt x="104" y="92"/>
                    </a:lnTo>
                    <a:lnTo>
                      <a:pt x="104" y="94"/>
                    </a:lnTo>
                    <a:lnTo>
                      <a:pt x="104" y="100"/>
                    </a:lnTo>
                    <a:lnTo>
                      <a:pt x="100" y="108"/>
                    </a:lnTo>
                    <a:lnTo>
                      <a:pt x="100" y="114"/>
                    </a:lnTo>
                    <a:lnTo>
                      <a:pt x="100" y="114"/>
                    </a:lnTo>
                    <a:lnTo>
                      <a:pt x="102" y="120"/>
                    </a:lnTo>
                    <a:lnTo>
                      <a:pt x="104" y="124"/>
                    </a:lnTo>
                    <a:lnTo>
                      <a:pt x="108" y="130"/>
                    </a:lnTo>
                    <a:lnTo>
                      <a:pt x="110" y="136"/>
                    </a:lnTo>
                    <a:lnTo>
                      <a:pt x="110" y="136"/>
                    </a:lnTo>
                    <a:lnTo>
                      <a:pt x="108" y="138"/>
                    </a:lnTo>
                    <a:lnTo>
                      <a:pt x="106" y="142"/>
                    </a:lnTo>
                    <a:lnTo>
                      <a:pt x="106" y="142"/>
                    </a:lnTo>
                    <a:lnTo>
                      <a:pt x="104" y="140"/>
                    </a:lnTo>
                    <a:lnTo>
                      <a:pt x="102" y="136"/>
                    </a:lnTo>
                    <a:lnTo>
                      <a:pt x="102" y="128"/>
                    </a:lnTo>
                    <a:lnTo>
                      <a:pt x="102" y="128"/>
                    </a:lnTo>
                    <a:lnTo>
                      <a:pt x="98" y="128"/>
                    </a:lnTo>
                    <a:lnTo>
                      <a:pt x="98" y="132"/>
                    </a:lnTo>
                    <a:lnTo>
                      <a:pt x="98" y="134"/>
                    </a:lnTo>
                    <a:lnTo>
                      <a:pt x="96" y="136"/>
                    </a:lnTo>
                    <a:lnTo>
                      <a:pt x="96" y="136"/>
                    </a:lnTo>
                    <a:lnTo>
                      <a:pt x="100" y="140"/>
                    </a:lnTo>
                    <a:lnTo>
                      <a:pt x="102" y="146"/>
                    </a:lnTo>
                    <a:lnTo>
                      <a:pt x="104" y="150"/>
                    </a:lnTo>
                    <a:lnTo>
                      <a:pt x="106" y="152"/>
                    </a:lnTo>
                    <a:lnTo>
                      <a:pt x="108" y="152"/>
                    </a:lnTo>
                    <a:lnTo>
                      <a:pt x="108" y="152"/>
                    </a:lnTo>
                    <a:lnTo>
                      <a:pt x="108" y="168"/>
                    </a:lnTo>
                    <a:lnTo>
                      <a:pt x="110" y="184"/>
                    </a:lnTo>
                    <a:lnTo>
                      <a:pt x="108" y="196"/>
                    </a:lnTo>
                    <a:lnTo>
                      <a:pt x="106" y="202"/>
                    </a:lnTo>
                    <a:lnTo>
                      <a:pt x="104" y="206"/>
                    </a:lnTo>
                    <a:lnTo>
                      <a:pt x="104" y="206"/>
                    </a:lnTo>
                    <a:lnTo>
                      <a:pt x="100" y="204"/>
                    </a:lnTo>
                    <a:lnTo>
                      <a:pt x="98" y="202"/>
                    </a:lnTo>
                    <a:lnTo>
                      <a:pt x="98" y="202"/>
                    </a:lnTo>
                    <a:lnTo>
                      <a:pt x="98" y="208"/>
                    </a:lnTo>
                    <a:lnTo>
                      <a:pt x="96" y="210"/>
                    </a:lnTo>
                    <a:lnTo>
                      <a:pt x="94" y="214"/>
                    </a:lnTo>
                    <a:lnTo>
                      <a:pt x="94" y="218"/>
                    </a:lnTo>
                    <a:lnTo>
                      <a:pt x="94" y="218"/>
                    </a:lnTo>
                    <a:lnTo>
                      <a:pt x="90" y="210"/>
                    </a:lnTo>
                    <a:lnTo>
                      <a:pt x="90" y="198"/>
                    </a:lnTo>
                    <a:lnTo>
                      <a:pt x="90" y="188"/>
                    </a:lnTo>
                    <a:lnTo>
                      <a:pt x="86" y="178"/>
                    </a:lnTo>
                    <a:lnTo>
                      <a:pt x="86" y="178"/>
                    </a:lnTo>
                    <a:lnTo>
                      <a:pt x="84" y="180"/>
                    </a:lnTo>
                    <a:lnTo>
                      <a:pt x="82" y="182"/>
                    </a:lnTo>
                    <a:lnTo>
                      <a:pt x="82" y="182"/>
                    </a:lnTo>
                    <a:lnTo>
                      <a:pt x="80" y="178"/>
                    </a:lnTo>
                    <a:lnTo>
                      <a:pt x="78" y="172"/>
                    </a:lnTo>
                    <a:lnTo>
                      <a:pt x="76" y="168"/>
                    </a:lnTo>
                    <a:lnTo>
                      <a:pt x="74" y="164"/>
                    </a:lnTo>
                    <a:lnTo>
                      <a:pt x="74" y="164"/>
                    </a:lnTo>
                    <a:lnTo>
                      <a:pt x="72" y="166"/>
                    </a:lnTo>
                    <a:lnTo>
                      <a:pt x="70" y="168"/>
                    </a:lnTo>
                    <a:lnTo>
                      <a:pt x="64" y="174"/>
                    </a:lnTo>
                    <a:lnTo>
                      <a:pt x="64" y="174"/>
                    </a:lnTo>
                    <a:lnTo>
                      <a:pt x="62" y="172"/>
                    </a:lnTo>
                    <a:lnTo>
                      <a:pt x="60" y="170"/>
                    </a:lnTo>
                    <a:lnTo>
                      <a:pt x="60" y="170"/>
                    </a:lnTo>
                    <a:lnTo>
                      <a:pt x="56" y="168"/>
                    </a:lnTo>
                    <a:lnTo>
                      <a:pt x="56" y="168"/>
                    </a:lnTo>
                    <a:lnTo>
                      <a:pt x="56" y="162"/>
                    </a:lnTo>
                    <a:lnTo>
                      <a:pt x="58" y="156"/>
                    </a:lnTo>
                    <a:lnTo>
                      <a:pt x="60" y="152"/>
                    </a:lnTo>
                    <a:lnTo>
                      <a:pt x="60" y="146"/>
                    </a:lnTo>
                    <a:lnTo>
                      <a:pt x="60" y="146"/>
                    </a:lnTo>
                    <a:lnTo>
                      <a:pt x="56" y="150"/>
                    </a:lnTo>
                    <a:lnTo>
                      <a:pt x="54" y="150"/>
                    </a:lnTo>
                    <a:lnTo>
                      <a:pt x="52" y="148"/>
                    </a:lnTo>
                    <a:lnTo>
                      <a:pt x="52" y="148"/>
                    </a:lnTo>
                    <a:lnTo>
                      <a:pt x="42" y="162"/>
                    </a:lnTo>
                    <a:lnTo>
                      <a:pt x="30" y="176"/>
                    </a:lnTo>
                    <a:lnTo>
                      <a:pt x="30" y="176"/>
                    </a:lnTo>
                    <a:lnTo>
                      <a:pt x="30" y="160"/>
                    </a:lnTo>
                    <a:lnTo>
                      <a:pt x="32" y="138"/>
                    </a:lnTo>
                    <a:lnTo>
                      <a:pt x="30" y="130"/>
                    </a:lnTo>
                    <a:lnTo>
                      <a:pt x="28" y="122"/>
                    </a:lnTo>
                    <a:lnTo>
                      <a:pt x="24" y="118"/>
                    </a:lnTo>
                    <a:lnTo>
                      <a:pt x="16" y="116"/>
                    </a:lnTo>
                    <a:lnTo>
                      <a:pt x="16" y="116"/>
                    </a:lnTo>
                    <a:lnTo>
                      <a:pt x="16" y="108"/>
                    </a:lnTo>
                    <a:lnTo>
                      <a:pt x="14" y="100"/>
                    </a:lnTo>
                    <a:lnTo>
                      <a:pt x="10" y="94"/>
                    </a:lnTo>
                    <a:lnTo>
                      <a:pt x="8" y="88"/>
                    </a:lnTo>
                    <a:lnTo>
                      <a:pt x="8" y="88"/>
                    </a:lnTo>
                    <a:lnTo>
                      <a:pt x="4" y="90"/>
                    </a:lnTo>
                    <a:lnTo>
                      <a:pt x="4" y="94"/>
                    </a:lnTo>
                    <a:lnTo>
                      <a:pt x="4" y="98"/>
                    </a:lnTo>
                    <a:lnTo>
                      <a:pt x="6" y="102"/>
                    </a:lnTo>
                    <a:lnTo>
                      <a:pt x="6" y="102"/>
                    </a:lnTo>
                    <a:lnTo>
                      <a:pt x="0" y="90"/>
                    </a:lnTo>
                    <a:lnTo>
                      <a:pt x="0" y="74"/>
                    </a:lnTo>
                    <a:lnTo>
                      <a:pt x="0" y="64"/>
                    </a:lnTo>
                    <a:lnTo>
                      <a:pt x="2" y="58"/>
                    </a:lnTo>
                    <a:lnTo>
                      <a:pt x="4" y="52"/>
                    </a:lnTo>
                    <a:lnTo>
                      <a:pt x="8" y="48"/>
                    </a:lnTo>
                    <a:lnTo>
                      <a:pt x="8" y="48"/>
                    </a:lnTo>
                    <a:lnTo>
                      <a:pt x="16" y="70"/>
                    </a:lnTo>
                    <a:lnTo>
                      <a:pt x="24" y="96"/>
                    </a:lnTo>
                    <a:lnTo>
                      <a:pt x="24" y="96"/>
                    </a:lnTo>
                    <a:lnTo>
                      <a:pt x="30" y="96"/>
                    </a:lnTo>
                    <a:lnTo>
                      <a:pt x="32" y="98"/>
                    </a:lnTo>
                    <a:lnTo>
                      <a:pt x="34" y="100"/>
                    </a:lnTo>
                    <a:lnTo>
                      <a:pt x="34" y="100"/>
                    </a:lnTo>
                    <a:lnTo>
                      <a:pt x="38" y="84"/>
                    </a:lnTo>
                    <a:lnTo>
                      <a:pt x="40" y="66"/>
                    </a:lnTo>
                    <a:lnTo>
                      <a:pt x="44" y="50"/>
                    </a:lnTo>
                    <a:lnTo>
                      <a:pt x="46" y="44"/>
                    </a:lnTo>
                    <a:lnTo>
                      <a:pt x="52" y="38"/>
                    </a:lnTo>
                    <a:lnTo>
                      <a:pt x="52" y="38"/>
                    </a:lnTo>
                    <a:lnTo>
                      <a:pt x="50" y="22"/>
                    </a:lnTo>
                    <a:lnTo>
                      <a:pt x="48" y="18"/>
                    </a:lnTo>
                    <a:lnTo>
                      <a:pt x="46" y="14"/>
                    </a:lnTo>
                    <a:lnTo>
                      <a:pt x="46" y="14"/>
                    </a:lnTo>
                    <a:lnTo>
                      <a:pt x="48" y="4"/>
                    </a:lnTo>
                    <a:lnTo>
                      <a:pt x="52" y="2"/>
                    </a:lnTo>
                    <a:lnTo>
                      <a:pt x="56" y="0"/>
                    </a:lnTo>
                    <a:lnTo>
                      <a:pt x="5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7" name="Freeform 135"/>
              <p:cNvSpPr>
                <a:spLocks/>
              </p:cNvSpPr>
              <p:nvPr userDrawn="1"/>
            </p:nvSpPr>
            <p:spPr bwMode="auto">
              <a:xfrm>
                <a:off x="3127" y="803"/>
                <a:ext cx="1" cy="6"/>
              </a:xfrm>
              <a:custGeom>
                <a:avLst/>
                <a:gdLst/>
                <a:ahLst/>
                <a:cxnLst>
                  <a:cxn ang="0">
                    <a:pos x="2" y="0"/>
                  </a:cxn>
                  <a:cxn ang="0">
                    <a:pos x="2" y="0"/>
                  </a:cxn>
                  <a:cxn ang="0">
                    <a:pos x="6" y="10"/>
                  </a:cxn>
                  <a:cxn ang="0">
                    <a:pos x="6" y="24"/>
                  </a:cxn>
                  <a:cxn ang="0">
                    <a:pos x="6" y="24"/>
                  </a:cxn>
                  <a:cxn ang="0">
                    <a:pos x="4" y="22"/>
                  </a:cxn>
                  <a:cxn ang="0">
                    <a:pos x="2" y="20"/>
                  </a:cxn>
                  <a:cxn ang="0">
                    <a:pos x="0" y="14"/>
                  </a:cxn>
                  <a:cxn ang="0">
                    <a:pos x="2" y="0"/>
                  </a:cxn>
                  <a:cxn ang="0">
                    <a:pos x="2" y="0"/>
                  </a:cxn>
                </a:cxnLst>
                <a:rect l="0" t="0" r="r" b="b"/>
                <a:pathLst>
                  <a:path w="6" h="24">
                    <a:moveTo>
                      <a:pt x="2" y="0"/>
                    </a:moveTo>
                    <a:lnTo>
                      <a:pt x="2" y="0"/>
                    </a:lnTo>
                    <a:lnTo>
                      <a:pt x="6" y="10"/>
                    </a:lnTo>
                    <a:lnTo>
                      <a:pt x="6" y="24"/>
                    </a:lnTo>
                    <a:lnTo>
                      <a:pt x="6" y="24"/>
                    </a:lnTo>
                    <a:lnTo>
                      <a:pt x="4" y="22"/>
                    </a:lnTo>
                    <a:lnTo>
                      <a:pt x="2" y="20"/>
                    </a:lnTo>
                    <a:lnTo>
                      <a:pt x="0" y="1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8" name="Freeform 136"/>
              <p:cNvSpPr>
                <a:spLocks/>
              </p:cNvSpPr>
              <p:nvPr userDrawn="1"/>
            </p:nvSpPr>
            <p:spPr bwMode="auto">
              <a:xfrm>
                <a:off x="4632" y="809"/>
                <a:ext cx="2" cy="6"/>
              </a:xfrm>
              <a:custGeom>
                <a:avLst/>
                <a:gdLst/>
                <a:ahLst/>
                <a:cxnLst>
                  <a:cxn ang="0">
                    <a:pos x="0" y="0"/>
                  </a:cxn>
                  <a:cxn ang="0">
                    <a:pos x="0" y="0"/>
                  </a:cxn>
                  <a:cxn ang="0">
                    <a:pos x="4" y="4"/>
                  </a:cxn>
                  <a:cxn ang="0">
                    <a:pos x="6" y="10"/>
                  </a:cxn>
                  <a:cxn ang="0">
                    <a:pos x="8" y="18"/>
                  </a:cxn>
                  <a:cxn ang="0">
                    <a:pos x="6" y="22"/>
                  </a:cxn>
                  <a:cxn ang="0">
                    <a:pos x="6" y="22"/>
                  </a:cxn>
                  <a:cxn ang="0">
                    <a:pos x="2" y="12"/>
                  </a:cxn>
                  <a:cxn ang="0">
                    <a:pos x="0" y="0"/>
                  </a:cxn>
                  <a:cxn ang="0">
                    <a:pos x="0" y="0"/>
                  </a:cxn>
                </a:cxnLst>
                <a:rect l="0" t="0" r="r" b="b"/>
                <a:pathLst>
                  <a:path w="8" h="22">
                    <a:moveTo>
                      <a:pt x="0" y="0"/>
                    </a:moveTo>
                    <a:lnTo>
                      <a:pt x="0" y="0"/>
                    </a:lnTo>
                    <a:lnTo>
                      <a:pt x="4" y="4"/>
                    </a:lnTo>
                    <a:lnTo>
                      <a:pt x="6" y="10"/>
                    </a:lnTo>
                    <a:lnTo>
                      <a:pt x="8" y="18"/>
                    </a:lnTo>
                    <a:lnTo>
                      <a:pt x="6" y="22"/>
                    </a:lnTo>
                    <a:lnTo>
                      <a:pt x="6" y="22"/>
                    </a:lnTo>
                    <a:lnTo>
                      <a:pt x="2" y="1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49" name="Freeform 137"/>
              <p:cNvSpPr>
                <a:spLocks/>
              </p:cNvSpPr>
              <p:nvPr userDrawn="1"/>
            </p:nvSpPr>
            <p:spPr bwMode="auto">
              <a:xfrm>
                <a:off x="4576" y="833"/>
                <a:ext cx="4" cy="7"/>
              </a:xfrm>
              <a:custGeom>
                <a:avLst/>
                <a:gdLst/>
                <a:ahLst/>
                <a:cxnLst>
                  <a:cxn ang="0">
                    <a:pos x="2" y="0"/>
                  </a:cxn>
                  <a:cxn ang="0">
                    <a:pos x="2" y="0"/>
                  </a:cxn>
                  <a:cxn ang="0">
                    <a:pos x="8" y="12"/>
                  </a:cxn>
                  <a:cxn ang="0">
                    <a:pos x="14" y="26"/>
                  </a:cxn>
                  <a:cxn ang="0">
                    <a:pos x="14" y="26"/>
                  </a:cxn>
                  <a:cxn ang="0">
                    <a:pos x="8" y="22"/>
                  </a:cxn>
                  <a:cxn ang="0">
                    <a:pos x="2" y="16"/>
                  </a:cxn>
                  <a:cxn ang="0">
                    <a:pos x="0" y="8"/>
                  </a:cxn>
                  <a:cxn ang="0">
                    <a:pos x="2" y="0"/>
                  </a:cxn>
                  <a:cxn ang="0">
                    <a:pos x="2" y="0"/>
                  </a:cxn>
                </a:cxnLst>
                <a:rect l="0" t="0" r="r" b="b"/>
                <a:pathLst>
                  <a:path w="14" h="26">
                    <a:moveTo>
                      <a:pt x="2" y="0"/>
                    </a:moveTo>
                    <a:lnTo>
                      <a:pt x="2" y="0"/>
                    </a:lnTo>
                    <a:lnTo>
                      <a:pt x="8" y="12"/>
                    </a:lnTo>
                    <a:lnTo>
                      <a:pt x="14" y="26"/>
                    </a:lnTo>
                    <a:lnTo>
                      <a:pt x="14" y="26"/>
                    </a:lnTo>
                    <a:lnTo>
                      <a:pt x="8" y="22"/>
                    </a:lnTo>
                    <a:lnTo>
                      <a:pt x="2" y="16"/>
                    </a:lnTo>
                    <a:lnTo>
                      <a:pt x="0" y="8"/>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0" name="Freeform 138"/>
              <p:cNvSpPr>
                <a:spLocks/>
              </p:cNvSpPr>
              <p:nvPr userDrawn="1"/>
            </p:nvSpPr>
            <p:spPr bwMode="auto">
              <a:xfrm>
                <a:off x="3150" y="848"/>
                <a:ext cx="12" cy="17"/>
              </a:xfrm>
              <a:custGeom>
                <a:avLst/>
                <a:gdLst/>
                <a:ahLst/>
                <a:cxnLst>
                  <a:cxn ang="0">
                    <a:pos x="16" y="0"/>
                  </a:cxn>
                  <a:cxn ang="0">
                    <a:pos x="16" y="0"/>
                  </a:cxn>
                  <a:cxn ang="0">
                    <a:pos x="20" y="8"/>
                  </a:cxn>
                  <a:cxn ang="0">
                    <a:pos x="28" y="18"/>
                  </a:cxn>
                  <a:cxn ang="0">
                    <a:pos x="40" y="36"/>
                  </a:cxn>
                  <a:cxn ang="0">
                    <a:pos x="44" y="44"/>
                  </a:cxn>
                  <a:cxn ang="0">
                    <a:pos x="44" y="52"/>
                  </a:cxn>
                  <a:cxn ang="0">
                    <a:pos x="42" y="56"/>
                  </a:cxn>
                  <a:cxn ang="0">
                    <a:pos x="38" y="60"/>
                  </a:cxn>
                  <a:cxn ang="0">
                    <a:pos x="28" y="64"/>
                  </a:cxn>
                  <a:cxn ang="0">
                    <a:pos x="28" y="64"/>
                  </a:cxn>
                  <a:cxn ang="0">
                    <a:pos x="14" y="50"/>
                  </a:cxn>
                  <a:cxn ang="0">
                    <a:pos x="8" y="42"/>
                  </a:cxn>
                  <a:cxn ang="0">
                    <a:pos x="0" y="36"/>
                  </a:cxn>
                  <a:cxn ang="0">
                    <a:pos x="0" y="36"/>
                  </a:cxn>
                  <a:cxn ang="0">
                    <a:pos x="8" y="16"/>
                  </a:cxn>
                  <a:cxn ang="0">
                    <a:pos x="12" y="8"/>
                  </a:cxn>
                  <a:cxn ang="0">
                    <a:pos x="16" y="0"/>
                  </a:cxn>
                  <a:cxn ang="0">
                    <a:pos x="16" y="0"/>
                  </a:cxn>
                </a:cxnLst>
                <a:rect l="0" t="0" r="r" b="b"/>
                <a:pathLst>
                  <a:path w="44" h="64">
                    <a:moveTo>
                      <a:pt x="16" y="0"/>
                    </a:moveTo>
                    <a:lnTo>
                      <a:pt x="16" y="0"/>
                    </a:lnTo>
                    <a:lnTo>
                      <a:pt x="20" y="8"/>
                    </a:lnTo>
                    <a:lnTo>
                      <a:pt x="28" y="18"/>
                    </a:lnTo>
                    <a:lnTo>
                      <a:pt x="40" y="36"/>
                    </a:lnTo>
                    <a:lnTo>
                      <a:pt x="44" y="44"/>
                    </a:lnTo>
                    <a:lnTo>
                      <a:pt x="44" y="52"/>
                    </a:lnTo>
                    <a:lnTo>
                      <a:pt x="42" y="56"/>
                    </a:lnTo>
                    <a:lnTo>
                      <a:pt x="38" y="60"/>
                    </a:lnTo>
                    <a:lnTo>
                      <a:pt x="28" y="64"/>
                    </a:lnTo>
                    <a:lnTo>
                      <a:pt x="28" y="64"/>
                    </a:lnTo>
                    <a:lnTo>
                      <a:pt x="14" y="50"/>
                    </a:lnTo>
                    <a:lnTo>
                      <a:pt x="8" y="42"/>
                    </a:lnTo>
                    <a:lnTo>
                      <a:pt x="0" y="36"/>
                    </a:lnTo>
                    <a:lnTo>
                      <a:pt x="0" y="36"/>
                    </a:lnTo>
                    <a:lnTo>
                      <a:pt x="8" y="16"/>
                    </a:lnTo>
                    <a:lnTo>
                      <a:pt x="12" y="8"/>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1" name="Freeform 139"/>
              <p:cNvSpPr>
                <a:spLocks/>
              </p:cNvSpPr>
              <p:nvPr userDrawn="1"/>
            </p:nvSpPr>
            <p:spPr bwMode="auto">
              <a:xfrm>
                <a:off x="4606" y="850"/>
                <a:ext cx="2" cy="3"/>
              </a:xfrm>
              <a:custGeom>
                <a:avLst/>
                <a:gdLst/>
                <a:ahLst/>
                <a:cxnLst>
                  <a:cxn ang="0">
                    <a:pos x="4" y="10"/>
                  </a:cxn>
                  <a:cxn ang="0">
                    <a:pos x="4" y="10"/>
                  </a:cxn>
                  <a:cxn ang="0">
                    <a:pos x="2" y="10"/>
                  </a:cxn>
                  <a:cxn ang="0">
                    <a:pos x="2" y="10"/>
                  </a:cxn>
                  <a:cxn ang="0">
                    <a:pos x="0" y="6"/>
                  </a:cxn>
                  <a:cxn ang="0">
                    <a:pos x="2" y="0"/>
                  </a:cxn>
                  <a:cxn ang="0">
                    <a:pos x="2" y="0"/>
                  </a:cxn>
                  <a:cxn ang="0">
                    <a:pos x="6" y="0"/>
                  </a:cxn>
                  <a:cxn ang="0">
                    <a:pos x="6" y="4"/>
                  </a:cxn>
                  <a:cxn ang="0">
                    <a:pos x="6" y="6"/>
                  </a:cxn>
                  <a:cxn ang="0">
                    <a:pos x="4" y="10"/>
                  </a:cxn>
                  <a:cxn ang="0">
                    <a:pos x="4" y="10"/>
                  </a:cxn>
                </a:cxnLst>
                <a:rect l="0" t="0" r="r" b="b"/>
                <a:pathLst>
                  <a:path w="6" h="10">
                    <a:moveTo>
                      <a:pt x="4" y="10"/>
                    </a:moveTo>
                    <a:lnTo>
                      <a:pt x="4" y="10"/>
                    </a:lnTo>
                    <a:lnTo>
                      <a:pt x="2" y="10"/>
                    </a:lnTo>
                    <a:lnTo>
                      <a:pt x="2" y="10"/>
                    </a:lnTo>
                    <a:lnTo>
                      <a:pt x="0" y="6"/>
                    </a:lnTo>
                    <a:lnTo>
                      <a:pt x="2" y="0"/>
                    </a:lnTo>
                    <a:lnTo>
                      <a:pt x="2" y="0"/>
                    </a:lnTo>
                    <a:lnTo>
                      <a:pt x="6" y="0"/>
                    </a:lnTo>
                    <a:lnTo>
                      <a:pt x="6" y="4"/>
                    </a:lnTo>
                    <a:lnTo>
                      <a:pt x="6" y="6"/>
                    </a:lnTo>
                    <a:lnTo>
                      <a:pt x="4" y="10"/>
                    </a:lnTo>
                    <a:lnTo>
                      <a:pt x="4"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2" name="Freeform 140"/>
              <p:cNvSpPr>
                <a:spLocks/>
              </p:cNvSpPr>
              <p:nvPr userDrawn="1"/>
            </p:nvSpPr>
            <p:spPr bwMode="auto">
              <a:xfrm>
                <a:off x="3163" y="875"/>
                <a:ext cx="3" cy="2"/>
              </a:xfrm>
              <a:custGeom>
                <a:avLst/>
                <a:gdLst/>
                <a:ahLst/>
                <a:cxnLst>
                  <a:cxn ang="0">
                    <a:pos x="0" y="0"/>
                  </a:cxn>
                  <a:cxn ang="0">
                    <a:pos x="0" y="0"/>
                  </a:cxn>
                  <a:cxn ang="0">
                    <a:pos x="4" y="0"/>
                  </a:cxn>
                  <a:cxn ang="0">
                    <a:pos x="8" y="2"/>
                  </a:cxn>
                  <a:cxn ang="0">
                    <a:pos x="10" y="4"/>
                  </a:cxn>
                  <a:cxn ang="0">
                    <a:pos x="8" y="6"/>
                  </a:cxn>
                  <a:cxn ang="0">
                    <a:pos x="8" y="6"/>
                  </a:cxn>
                  <a:cxn ang="0">
                    <a:pos x="2" y="4"/>
                  </a:cxn>
                  <a:cxn ang="0">
                    <a:pos x="0" y="0"/>
                  </a:cxn>
                  <a:cxn ang="0">
                    <a:pos x="0" y="0"/>
                  </a:cxn>
                </a:cxnLst>
                <a:rect l="0" t="0" r="r" b="b"/>
                <a:pathLst>
                  <a:path w="10" h="6">
                    <a:moveTo>
                      <a:pt x="0" y="0"/>
                    </a:moveTo>
                    <a:lnTo>
                      <a:pt x="0" y="0"/>
                    </a:lnTo>
                    <a:lnTo>
                      <a:pt x="4" y="0"/>
                    </a:lnTo>
                    <a:lnTo>
                      <a:pt x="8" y="2"/>
                    </a:lnTo>
                    <a:lnTo>
                      <a:pt x="10" y="4"/>
                    </a:lnTo>
                    <a:lnTo>
                      <a:pt x="8" y="6"/>
                    </a:lnTo>
                    <a:lnTo>
                      <a:pt x="8" y="6"/>
                    </a:lnTo>
                    <a:lnTo>
                      <a:pt x="2"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3" name="Freeform 141"/>
              <p:cNvSpPr>
                <a:spLocks/>
              </p:cNvSpPr>
              <p:nvPr userDrawn="1"/>
            </p:nvSpPr>
            <p:spPr bwMode="auto">
              <a:xfrm>
                <a:off x="3750" y="891"/>
                <a:ext cx="5" cy="8"/>
              </a:xfrm>
              <a:custGeom>
                <a:avLst/>
                <a:gdLst/>
                <a:ahLst/>
                <a:cxnLst>
                  <a:cxn ang="0">
                    <a:pos x="12" y="0"/>
                  </a:cxn>
                  <a:cxn ang="0">
                    <a:pos x="12" y="0"/>
                  </a:cxn>
                  <a:cxn ang="0">
                    <a:pos x="12" y="4"/>
                  </a:cxn>
                  <a:cxn ang="0">
                    <a:pos x="14" y="6"/>
                  </a:cxn>
                  <a:cxn ang="0">
                    <a:pos x="16" y="6"/>
                  </a:cxn>
                  <a:cxn ang="0">
                    <a:pos x="16" y="6"/>
                  </a:cxn>
                  <a:cxn ang="0">
                    <a:pos x="10" y="20"/>
                  </a:cxn>
                  <a:cxn ang="0">
                    <a:pos x="6" y="24"/>
                  </a:cxn>
                  <a:cxn ang="0">
                    <a:pos x="2" y="30"/>
                  </a:cxn>
                  <a:cxn ang="0">
                    <a:pos x="2" y="30"/>
                  </a:cxn>
                  <a:cxn ang="0">
                    <a:pos x="0" y="18"/>
                  </a:cxn>
                  <a:cxn ang="0">
                    <a:pos x="0" y="10"/>
                  </a:cxn>
                  <a:cxn ang="0">
                    <a:pos x="0" y="6"/>
                  </a:cxn>
                  <a:cxn ang="0">
                    <a:pos x="2" y="4"/>
                  </a:cxn>
                  <a:cxn ang="0">
                    <a:pos x="6" y="2"/>
                  </a:cxn>
                  <a:cxn ang="0">
                    <a:pos x="12" y="0"/>
                  </a:cxn>
                  <a:cxn ang="0">
                    <a:pos x="12" y="0"/>
                  </a:cxn>
                </a:cxnLst>
                <a:rect l="0" t="0" r="r" b="b"/>
                <a:pathLst>
                  <a:path w="16" h="30">
                    <a:moveTo>
                      <a:pt x="12" y="0"/>
                    </a:moveTo>
                    <a:lnTo>
                      <a:pt x="12" y="0"/>
                    </a:lnTo>
                    <a:lnTo>
                      <a:pt x="12" y="4"/>
                    </a:lnTo>
                    <a:lnTo>
                      <a:pt x="14" y="6"/>
                    </a:lnTo>
                    <a:lnTo>
                      <a:pt x="16" y="6"/>
                    </a:lnTo>
                    <a:lnTo>
                      <a:pt x="16" y="6"/>
                    </a:lnTo>
                    <a:lnTo>
                      <a:pt x="10" y="20"/>
                    </a:lnTo>
                    <a:lnTo>
                      <a:pt x="6" y="24"/>
                    </a:lnTo>
                    <a:lnTo>
                      <a:pt x="2" y="30"/>
                    </a:lnTo>
                    <a:lnTo>
                      <a:pt x="2" y="30"/>
                    </a:lnTo>
                    <a:lnTo>
                      <a:pt x="0" y="18"/>
                    </a:lnTo>
                    <a:lnTo>
                      <a:pt x="0" y="10"/>
                    </a:lnTo>
                    <a:lnTo>
                      <a:pt x="0" y="6"/>
                    </a:lnTo>
                    <a:lnTo>
                      <a:pt x="2" y="4"/>
                    </a:lnTo>
                    <a:lnTo>
                      <a:pt x="6" y="2"/>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4" name="Freeform 142"/>
              <p:cNvSpPr>
                <a:spLocks/>
              </p:cNvSpPr>
              <p:nvPr userDrawn="1"/>
            </p:nvSpPr>
            <p:spPr bwMode="auto">
              <a:xfrm>
                <a:off x="3807" y="893"/>
                <a:ext cx="7" cy="6"/>
              </a:xfrm>
              <a:custGeom>
                <a:avLst/>
                <a:gdLst/>
                <a:ahLst/>
                <a:cxnLst>
                  <a:cxn ang="0">
                    <a:pos x="22" y="0"/>
                  </a:cxn>
                  <a:cxn ang="0">
                    <a:pos x="22" y="0"/>
                  </a:cxn>
                  <a:cxn ang="0">
                    <a:pos x="26" y="4"/>
                  </a:cxn>
                  <a:cxn ang="0">
                    <a:pos x="26" y="8"/>
                  </a:cxn>
                  <a:cxn ang="0">
                    <a:pos x="24" y="12"/>
                  </a:cxn>
                  <a:cxn ang="0">
                    <a:pos x="20" y="16"/>
                  </a:cxn>
                  <a:cxn ang="0">
                    <a:pos x="12" y="20"/>
                  </a:cxn>
                  <a:cxn ang="0">
                    <a:pos x="0" y="22"/>
                  </a:cxn>
                  <a:cxn ang="0">
                    <a:pos x="0" y="22"/>
                  </a:cxn>
                  <a:cxn ang="0">
                    <a:pos x="2" y="16"/>
                  </a:cxn>
                  <a:cxn ang="0">
                    <a:pos x="4" y="14"/>
                  </a:cxn>
                  <a:cxn ang="0">
                    <a:pos x="2" y="10"/>
                  </a:cxn>
                  <a:cxn ang="0">
                    <a:pos x="2" y="10"/>
                  </a:cxn>
                  <a:cxn ang="0">
                    <a:pos x="14" y="6"/>
                  </a:cxn>
                  <a:cxn ang="0">
                    <a:pos x="20" y="4"/>
                  </a:cxn>
                  <a:cxn ang="0">
                    <a:pos x="22" y="0"/>
                  </a:cxn>
                  <a:cxn ang="0">
                    <a:pos x="22" y="0"/>
                  </a:cxn>
                </a:cxnLst>
                <a:rect l="0" t="0" r="r" b="b"/>
                <a:pathLst>
                  <a:path w="26" h="22">
                    <a:moveTo>
                      <a:pt x="22" y="0"/>
                    </a:moveTo>
                    <a:lnTo>
                      <a:pt x="22" y="0"/>
                    </a:lnTo>
                    <a:lnTo>
                      <a:pt x="26" y="4"/>
                    </a:lnTo>
                    <a:lnTo>
                      <a:pt x="26" y="8"/>
                    </a:lnTo>
                    <a:lnTo>
                      <a:pt x="24" y="12"/>
                    </a:lnTo>
                    <a:lnTo>
                      <a:pt x="20" y="16"/>
                    </a:lnTo>
                    <a:lnTo>
                      <a:pt x="12" y="20"/>
                    </a:lnTo>
                    <a:lnTo>
                      <a:pt x="0" y="22"/>
                    </a:lnTo>
                    <a:lnTo>
                      <a:pt x="0" y="22"/>
                    </a:lnTo>
                    <a:lnTo>
                      <a:pt x="2" y="16"/>
                    </a:lnTo>
                    <a:lnTo>
                      <a:pt x="4" y="14"/>
                    </a:lnTo>
                    <a:lnTo>
                      <a:pt x="2" y="10"/>
                    </a:lnTo>
                    <a:lnTo>
                      <a:pt x="2" y="10"/>
                    </a:lnTo>
                    <a:lnTo>
                      <a:pt x="14" y="6"/>
                    </a:lnTo>
                    <a:lnTo>
                      <a:pt x="20" y="4"/>
                    </a:lnTo>
                    <a:lnTo>
                      <a:pt x="22" y="0"/>
                    </a:lnTo>
                    <a:lnTo>
                      <a:pt x="2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5" name="Freeform 143"/>
              <p:cNvSpPr>
                <a:spLocks/>
              </p:cNvSpPr>
              <p:nvPr userDrawn="1"/>
            </p:nvSpPr>
            <p:spPr bwMode="auto">
              <a:xfrm>
                <a:off x="3764" y="900"/>
                <a:ext cx="11" cy="9"/>
              </a:xfrm>
              <a:custGeom>
                <a:avLst/>
                <a:gdLst/>
                <a:ahLst/>
                <a:cxnLst>
                  <a:cxn ang="0">
                    <a:pos x="44" y="2"/>
                  </a:cxn>
                  <a:cxn ang="0">
                    <a:pos x="44" y="2"/>
                  </a:cxn>
                  <a:cxn ang="0">
                    <a:pos x="42" y="6"/>
                  </a:cxn>
                  <a:cxn ang="0">
                    <a:pos x="38" y="8"/>
                  </a:cxn>
                  <a:cxn ang="0">
                    <a:pos x="32" y="8"/>
                  </a:cxn>
                  <a:cxn ang="0">
                    <a:pos x="28" y="10"/>
                  </a:cxn>
                  <a:cxn ang="0">
                    <a:pos x="28" y="10"/>
                  </a:cxn>
                  <a:cxn ang="0">
                    <a:pos x="26" y="20"/>
                  </a:cxn>
                  <a:cxn ang="0">
                    <a:pos x="22" y="28"/>
                  </a:cxn>
                  <a:cxn ang="0">
                    <a:pos x="14" y="34"/>
                  </a:cxn>
                  <a:cxn ang="0">
                    <a:pos x="6" y="36"/>
                  </a:cxn>
                  <a:cxn ang="0">
                    <a:pos x="6" y="36"/>
                  </a:cxn>
                  <a:cxn ang="0">
                    <a:pos x="4" y="24"/>
                  </a:cxn>
                  <a:cxn ang="0">
                    <a:pos x="0" y="12"/>
                  </a:cxn>
                  <a:cxn ang="0">
                    <a:pos x="0" y="12"/>
                  </a:cxn>
                  <a:cxn ang="0">
                    <a:pos x="6" y="14"/>
                  </a:cxn>
                  <a:cxn ang="0">
                    <a:pos x="12" y="12"/>
                  </a:cxn>
                  <a:cxn ang="0">
                    <a:pos x="24" y="6"/>
                  </a:cxn>
                  <a:cxn ang="0">
                    <a:pos x="34" y="0"/>
                  </a:cxn>
                  <a:cxn ang="0">
                    <a:pos x="38" y="0"/>
                  </a:cxn>
                  <a:cxn ang="0">
                    <a:pos x="44" y="2"/>
                  </a:cxn>
                  <a:cxn ang="0">
                    <a:pos x="44" y="2"/>
                  </a:cxn>
                </a:cxnLst>
                <a:rect l="0" t="0" r="r" b="b"/>
                <a:pathLst>
                  <a:path w="44" h="36">
                    <a:moveTo>
                      <a:pt x="44" y="2"/>
                    </a:moveTo>
                    <a:lnTo>
                      <a:pt x="44" y="2"/>
                    </a:lnTo>
                    <a:lnTo>
                      <a:pt x="42" y="6"/>
                    </a:lnTo>
                    <a:lnTo>
                      <a:pt x="38" y="8"/>
                    </a:lnTo>
                    <a:lnTo>
                      <a:pt x="32" y="8"/>
                    </a:lnTo>
                    <a:lnTo>
                      <a:pt x="28" y="10"/>
                    </a:lnTo>
                    <a:lnTo>
                      <a:pt x="28" y="10"/>
                    </a:lnTo>
                    <a:lnTo>
                      <a:pt x="26" y="20"/>
                    </a:lnTo>
                    <a:lnTo>
                      <a:pt x="22" y="28"/>
                    </a:lnTo>
                    <a:lnTo>
                      <a:pt x="14" y="34"/>
                    </a:lnTo>
                    <a:lnTo>
                      <a:pt x="6" y="36"/>
                    </a:lnTo>
                    <a:lnTo>
                      <a:pt x="6" y="36"/>
                    </a:lnTo>
                    <a:lnTo>
                      <a:pt x="4" y="24"/>
                    </a:lnTo>
                    <a:lnTo>
                      <a:pt x="0" y="12"/>
                    </a:lnTo>
                    <a:lnTo>
                      <a:pt x="0" y="12"/>
                    </a:lnTo>
                    <a:lnTo>
                      <a:pt x="6" y="14"/>
                    </a:lnTo>
                    <a:lnTo>
                      <a:pt x="12" y="12"/>
                    </a:lnTo>
                    <a:lnTo>
                      <a:pt x="24" y="6"/>
                    </a:lnTo>
                    <a:lnTo>
                      <a:pt x="34" y="0"/>
                    </a:lnTo>
                    <a:lnTo>
                      <a:pt x="38" y="0"/>
                    </a:lnTo>
                    <a:lnTo>
                      <a:pt x="44" y="2"/>
                    </a:lnTo>
                    <a:lnTo>
                      <a:pt x="44"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6" name="Freeform 144"/>
              <p:cNvSpPr>
                <a:spLocks/>
              </p:cNvSpPr>
              <p:nvPr userDrawn="1"/>
            </p:nvSpPr>
            <p:spPr bwMode="auto">
              <a:xfrm>
                <a:off x="3181" y="903"/>
                <a:ext cx="2" cy="4"/>
              </a:xfrm>
              <a:custGeom>
                <a:avLst/>
                <a:gdLst/>
                <a:ahLst/>
                <a:cxnLst>
                  <a:cxn ang="0">
                    <a:pos x="4" y="0"/>
                  </a:cxn>
                  <a:cxn ang="0">
                    <a:pos x="4" y="0"/>
                  </a:cxn>
                  <a:cxn ang="0">
                    <a:pos x="6" y="2"/>
                  </a:cxn>
                  <a:cxn ang="0">
                    <a:pos x="10" y="2"/>
                  </a:cxn>
                  <a:cxn ang="0">
                    <a:pos x="10" y="2"/>
                  </a:cxn>
                  <a:cxn ang="0">
                    <a:pos x="8" y="8"/>
                  </a:cxn>
                  <a:cxn ang="0">
                    <a:pos x="8" y="14"/>
                  </a:cxn>
                  <a:cxn ang="0">
                    <a:pos x="8" y="14"/>
                  </a:cxn>
                  <a:cxn ang="0">
                    <a:pos x="4" y="14"/>
                  </a:cxn>
                  <a:cxn ang="0">
                    <a:pos x="0" y="12"/>
                  </a:cxn>
                  <a:cxn ang="0">
                    <a:pos x="0" y="12"/>
                  </a:cxn>
                  <a:cxn ang="0">
                    <a:pos x="2" y="6"/>
                  </a:cxn>
                  <a:cxn ang="0">
                    <a:pos x="4" y="0"/>
                  </a:cxn>
                  <a:cxn ang="0">
                    <a:pos x="4" y="0"/>
                  </a:cxn>
                </a:cxnLst>
                <a:rect l="0" t="0" r="r" b="b"/>
                <a:pathLst>
                  <a:path w="10" h="14">
                    <a:moveTo>
                      <a:pt x="4" y="0"/>
                    </a:moveTo>
                    <a:lnTo>
                      <a:pt x="4" y="0"/>
                    </a:lnTo>
                    <a:lnTo>
                      <a:pt x="6" y="2"/>
                    </a:lnTo>
                    <a:lnTo>
                      <a:pt x="10" y="2"/>
                    </a:lnTo>
                    <a:lnTo>
                      <a:pt x="10" y="2"/>
                    </a:lnTo>
                    <a:lnTo>
                      <a:pt x="8" y="8"/>
                    </a:lnTo>
                    <a:lnTo>
                      <a:pt x="8" y="14"/>
                    </a:lnTo>
                    <a:lnTo>
                      <a:pt x="8" y="14"/>
                    </a:lnTo>
                    <a:lnTo>
                      <a:pt x="4" y="14"/>
                    </a:lnTo>
                    <a:lnTo>
                      <a:pt x="0" y="12"/>
                    </a:lnTo>
                    <a:lnTo>
                      <a:pt x="0" y="12"/>
                    </a:lnTo>
                    <a:lnTo>
                      <a:pt x="2" y="6"/>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7" name="Freeform 145"/>
              <p:cNvSpPr>
                <a:spLocks/>
              </p:cNvSpPr>
              <p:nvPr userDrawn="1"/>
            </p:nvSpPr>
            <p:spPr bwMode="auto">
              <a:xfrm>
                <a:off x="3757" y="905"/>
                <a:ext cx="3" cy="3"/>
              </a:xfrm>
              <a:custGeom>
                <a:avLst/>
                <a:gdLst/>
                <a:ahLst/>
                <a:cxnLst>
                  <a:cxn ang="0">
                    <a:pos x="12" y="0"/>
                  </a:cxn>
                  <a:cxn ang="0">
                    <a:pos x="12" y="0"/>
                  </a:cxn>
                  <a:cxn ang="0">
                    <a:pos x="12" y="6"/>
                  </a:cxn>
                  <a:cxn ang="0">
                    <a:pos x="10" y="10"/>
                  </a:cxn>
                  <a:cxn ang="0">
                    <a:pos x="8" y="12"/>
                  </a:cxn>
                  <a:cxn ang="0">
                    <a:pos x="2" y="12"/>
                  </a:cxn>
                  <a:cxn ang="0">
                    <a:pos x="2" y="12"/>
                  </a:cxn>
                  <a:cxn ang="0">
                    <a:pos x="0" y="8"/>
                  </a:cxn>
                  <a:cxn ang="0">
                    <a:pos x="2" y="2"/>
                  </a:cxn>
                  <a:cxn ang="0">
                    <a:pos x="6" y="0"/>
                  </a:cxn>
                  <a:cxn ang="0">
                    <a:pos x="12" y="0"/>
                  </a:cxn>
                  <a:cxn ang="0">
                    <a:pos x="12" y="0"/>
                  </a:cxn>
                </a:cxnLst>
                <a:rect l="0" t="0" r="r" b="b"/>
                <a:pathLst>
                  <a:path w="12" h="12">
                    <a:moveTo>
                      <a:pt x="12" y="0"/>
                    </a:moveTo>
                    <a:lnTo>
                      <a:pt x="12" y="0"/>
                    </a:lnTo>
                    <a:lnTo>
                      <a:pt x="12" y="6"/>
                    </a:lnTo>
                    <a:lnTo>
                      <a:pt x="10" y="10"/>
                    </a:lnTo>
                    <a:lnTo>
                      <a:pt x="8" y="12"/>
                    </a:lnTo>
                    <a:lnTo>
                      <a:pt x="2" y="12"/>
                    </a:lnTo>
                    <a:lnTo>
                      <a:pt x="2" y="12"/>
                    </a:lnTo>
                    <a:lnTo>
                      <a:pt x="0" y="8"/>
                    </a:lnTo>
                    <a:lnTo>
                      <a:pt x="2" y="2"/>
                    </a:lnTo>
                    <a:lnTo>
                      <a:pt x="6"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8" name="Freeform 146"/>
              <p:cNvSpPr>
                <a:spLocks/>
              </p:cNvSpPr>
              <p:nvPr userDrawn="1"/>
            </p:nvSpPr>
            <p:spPr bwMode="auto">
              <a:xfrm>
                <a:off x="3777" y="907"/>
                <a:ext cx="6" cy="8"/>
              </a:xfrm>
              <a:custGeom>
                <a:avLst/>
                <a:gdLst/>
                <a:ahLst/>
                <a:cxnLst>
                  <a:cxn ang="0">
                    <a:pos x="10" y="0"/>
                  </a:cxn>
                  <a:cxn ang="0">
                    <a:pos x="10" y="0"/>
                  </a:cxn>
                  <a:cxn ang="0">
                    <a:pos x="16" y="2"/>
                  </a:cxn>
                  <a:cxn ang="0">
                    <a:pos x="24" y="4"/>
                  </a:cxn>
                  <a:cxn ang="0">
                    <a:pos x="24" y="4"/>
                  </a:cxn>
                  <a:cxn ang="0">
                    <a:pos x="22" y="16"/>
                  </a:cxn>
                  <a:cxn ang="0">
                    <a:pos x="20" y="28"/>
                  </a:cxn>
                  <a:cxn ang="0">
                    <a:pos x="20" y="28"/>
                  </a:cxn>
                  <a:cxn ang="0">
                    <a:pos x="14" y="30"/>
                  </a:cxn>
                  <a:cxn ang="0">
                    <a:pos x="8" y="30"/>
                  </a:cxn>
                  <a:cxn ang="0">
                    <a:pos x="8" y="30"/>
                  </a:cxn>
                  <a:cxn ang="0">
                    <a:pos x="6" y="28"/>
                  </a:cxn>
                  <a:cxn ang="0">
                    <a:pos x="6" y="26"/>
                  </a:cxn>
                  <a:cxn ang="0">
                    <a:pos x="4" y="22"/>
                  </a:cxn>
                  <a:cxn ang="0">
                    <a:pos x="0" y="24"/>
                  </a:cxn>
                  <a:cxn ang="0">
                    <a:pos x="0" y="24"/>
                  </a:cxn>
                  <a:cxn ang="0">
                    <a:pos x="2" y="16"/>
                  </a:cxn>
                  <a:cxn ang="0">
                    <a:pos x="4" y="12"/>
                  </a:cxn>
                  <a:cxn ang="0">
                    <a:pos x="8" y="6"/>
                  </a:cxn>
                  <a:cxn ang="0">
                    <a:pos x="10" y="0"/>
                  </a:cxn>
                  <a:cxn ang="0">
                    <a:pos x="10" y="0"/>
                  </a:cxn>
                </a:cxnLst>
                <a:rect l="0" t="0" r="r" b="b"/>
                <a:pathLst>
                  <a:path w="24" h="30">
                    <a:moveTo>
                      <a:pt x="10" y="0"/>
                    </a:moveTo>
                    <a:lnTo>
                      <a:pt x="10" y="0"/>
                    </a:lnTo>
                    <a:lnTo>
                      <a:pt x="16" y="2"/>
                    </a:lnTo>
                    <a:lnTo>
                      <a:pt x="24" y="4"/>
                    </a:lnTo>
                    <a:lnTo>
                      <a:pt x="24" y="4"/>
                    </a:lnTo>
                    <a:lnTo>
                      <a:pt x="22" y="16"/>
                    </a:lnTo>
                    <a:lnTo>
                      <a:pt x="20" y="28"/>
                    </a:lnTo>
                    <a:lnTo>
                      <a:pt x="20" y="28"/>
                    </a:lnTo>
                    <a:lnTo>
                      <a:pt x="14" y="30"/>
                    </a:lnTo>
                    <a:lnTo>
                      <a:pt x="8" y="30"/>
                    </a:lnTo>
                    <a:lnTo>
                      <a:pt x="8" y="30"/>
                    </a:lnTo>
                    <a:lnTo>
                      <a:pt x="6" y="28"/>
                    </a:lnTo>
                    <a:lnTo>
                      <a:pt x="6" y="26"/>
                    </a:lnTo>
                    <a:lnTo>
                      <a:pt x="4" y="22"/>
                    </a:lnTo>
                    <a:lnTo>
                      <a:pt x="0" y="24"/>
                    </a:lnTo>
                    <a:lnTo>
                      <a:pt x="0" y="24"/>
                    </a:lnTo>
                    <a:lnTo>
                      <a:pt x="2" y="16"/>
                    </a:lnTo>
                    <a:lnTo>
                      <a:pt x="4" y="12"/>
                    </a:lnTo>
                    <a:lnTo>
                      <a:pt x="8" y="6"/>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59" name="Freeform 147"/>
              <p:cNvSpPr>
                <a:spLocks/>
              </p:cNvSpPr>
              <p:nvPr userDrawn="1"/>
            </p:nvSpPr>
            <p:spPr bwMode="auto">
              <a:xfrm>
                <a:off x="3744" y="908"/>
                <a:ext cx="4" cy="4"/>
              </a:xfrm>
              <a:custGeom>
                <a:avLst/>
                <a:gdLst/>
                <a:ahLst/>
                <a:cxnLst>
                  <a:cxn ang="0">
                    <a:pos x="10" y="0"/>
                  </a:cxn>
                  <a:cxn ang="0">
                    <a:pos x="10" y="0"/>
                  </a:cxn>
                  <a:cxn ang="0">
                    <a:pos x="14" y="2"/>
                  </a:cxn>
                  <a:cxn ang="0">
                    <a:pos x="14" y="6"/>
                  </a:cxn>
                  <a:cxn ang="0">
                    <a:pos x="14" y="8"/>
                  </a:cxn>
                  <a:cxn ang="0">
                    <a:pos x="12" y="12"/>
                  </a:cxn>
                  <a:cxn ang="0">
                    <a:pos x="8" y="12"/>
                  </a:cxn>
                  <a:cxn ang="0">
                    <a:pos x="6" y="14"/>
                  </a:cxn>
                  <a:cxn ang="0">
                    <a:pos x="2" y="12"/>
                  </a:cxn>
                  <a:cxn ang="0">
                    <a:pos x="0" y="8"/>
                  </a:cxn>
                  <a:cxn ang="0">
                    <a:pos x="0" y="8"/>
                  </a:cxn>
                  <a:cxn ang="0">
                    <a:pos x="6" y="8"/>
                  </a:cxn>
                  <a:cxn ang="0">
                    <a:pos x="8" y="6"/>
                  </a:cxn>
                  <a:cxn ang="0">
                    <a:pos x="10" y="0"/>
                  </a:cxn>
                  <a:cxn ang="0">
                    <a:pos x="10" y="0"/>
                  </a:cxn>
                </a:cxnLst>
                <a:rect l="0" t="0" r="r" b="b"/>
                <a:pathLst>
                  <a:path w="14" h="14">
                    <a:moveTo>
                      <a:pt x="10" y="0"/>
                    </a:moveTo>
                    <a:lnTo>
                      <a:pt x="10" y="0"/>
                    </a:lnTo>
                    <a:lnTo>
                      <a:pt x="14" y="2"/>
                    </a:lnTo>
                    <a:lnTo>
                      <a:pt x="14" y="6"/>
                    </a:lnTo>
                    <a:lnTo>
                      <a:pt x="14" y="8"/>
                    </a:lnTo>
                    <a:lnTo>
                      <a:pt x="12" y="12"/>
                    </a:lnTo>
                    <a:lnTo>
                      <a:pt x="8" y="12"/>
                    </a:lnTo>
                    <a:lnTo>
                      <a:pt x="6" y="14"/>
                    </a:lnTo>
                    <a:lnTo>
                      <a:pt x="2" y="12"/>
                    </a:lnTo>
                    <a:lnTo>
                      <a:pt x="0" y="8"/>
                    </a:lnTo>
                    <a:lnTo>
                      <a:pt x="0" y="8"/>
                    </a:lnTo>
                    <a:lnTo>
                      <a:pt x="6" y="8"/>
                    </a:lnTo>
                    <a:lnTo>
                      <a:pt x="8" y="6"/>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0" name="Freeform 148"/>
              <p:cNvSpPr>
                <a:spLocks/>
              </p:cNvSpPr>
              <p:nvPr userDrawn="1"/>
            </p:nvSpPr>
            <p:spPr bwMode="auto">
              <a:xfrm>
                <a:off x="3176" y="916"/>
                <a:ext cx="6" cy="8"/>
              </a:xfrm>
              <a:custGeom>
                <a:avLst/>
                <a:gdLst/>
                <a:ahLst/>
                <a:cxnLst>
                  <a:cxn ang="0">
                    <a:pos x="4" y="0"/>
                  </a:cxn>
                  <a:cxn ang="0">
                    <a:pos x="4" y="0"/>
                  </a:cxn>
                  <a:cxn ang="0">
                    <a:pos x="8" y="0"/>
                  </a:cxn>
                  <a:cxn ang="0">
                    <a:pos x="8" y="4"/>
                  </a:cxn>
                  <a:cxn ang="0">
                    <a:pos x="8" y="10"/>
                  </a:cxn>
                  <a:cxn ang="0">
                    <a:pos x="8" y="10"/>
                  </a:cxn>
                  <a:cxn ang="0">
                    <a:pos x="10" y="10"/>
                  </a:cxn>
                  <a:cxn ang="0">
                    <a:pos x="12" y="10"/>
                  </a:cxn>
                  <a:cxn ang="0">
                    <a:pos x="14" y="6"/>
                  </a:cxn>
                  <a:cxn ang="0">
                    <a:pos x="14" y="2"/>
                  </a:cxn>
                  <a:cxn ang="0">
                    <a:pos x="16" y="0"/>
                  </a:cxn>
                  <a:cxn ang="0">
                    <a:pos x="18" y="0"/>
                  </a:cxn>
                  <a:cxn ang="0">
                    <a:pos x="18" y="0"/>
                  </a:cxn>
                  <a:cxn ang="0">
                    <a:pos x="16" y="8"/>
                  </a:cxn>
                  <a:cxn ang="0">
                    <a:pos x="18" y="12"/>
                  </a:cxn>
                  <a:cxn ang="0">
                    <a:pos x="20" y="26"/>
                  </a:cxn>
                  <a:cxn ang="0">
                    <a:pos x="20" y="26"/>
                  </a:cxn>
                  <a:cxn ang="0">
                    <a:pos x="14" y="20"/>
                  </a:cxn>
                  <a:cxn ang="0">
                    <a:pos x="12" y="18"/>
                  </a:cxn>
                  <a:cxn ang="0">
                    <a:pos x="12" y="12"/>
                  </a:cxn>
                  <a:cxn ang="0">
                    <a:pos x="12" y="12"/>
                  </a:cxn>
                  <a:cxn ang="0">
                    <a:pos x="10" y="14"/>
                  </a:cxn>
                  <a:cxn ang="0">
                    <a:pos x="8" y="16"/>
                  </a:cxn>
                  <a:cxn ang="0">
                    <a:pos x="6" y="20"/>
                  </a:cxn>
                  <a:cxn ang="0">
                    <a:pos x="6" y="26"/>
                  </a:cxn>
                  <a:cxn ang="0">
                    <a:pos x="4" y="28"/>
                  </a:cxn>
                  <a:cxn ang="0">
                    <a:pos x="0" y="28"/>
                  </a:cxn>
                  <a:cxn ang="0">
                    <a:pos x="0" y="28"/>
                  </a:cxn>
                  <a:cxn ang="0">
                    <a:pos x="0" y="20"/>
                  </a:cxn>
                  <a:cxn ang="0">
                    <a:pos x="2" y="14"/>
                  </a:cxn>
                  <a:cxn ang="0">
                    <a:pos x="4" y="0"/>
                  </a:cxn>
                  <a:cxn ang="0">
                    <a:pos x="4" y="0"/>
                  </a:cxn>
                </a:cxnLst>
                <a:rect l="0" t="0" r="r" b="b"/>
                <a:pathLst>
                  <a:path w="20" h="28">
                    <a:moveTo>
                      <a:pt x="4" y="0"/>
                    </a:moveTo>
                    <a:lnTo>
                      <a:pt x="4" y="0"/>
                    </a:lnTo>
                    <a:lnTo>
                      <a:pt x="8" y="0"/>
                    </a:lnTo>
                    <a:lnTo>
                      <a:pt x="8" y="4"/>
                    </a:lnTo>
                    <a:lnTo>
                      <a:pt x="8" y="10"/>
                    </a:lnTo>
                    <a:lnTo>
                      <a:pt x="8" y="10"/>
                    </a:lnTo>
                    <a:lnTo>
                      <a:pt x="10" y="10"/>
                    </a:lnTo>
                    <a:lnTo>
                      <a:pt x="12" y="10"/>
                    </a:lnTo>
                    <a:lnTo>
                      <a:pt x="14" y="6"/>
                    </a:lnTo>
                    <a:lnTo>
                      <a:pt x="14" y="2"/>
                    </a:lnTo>
                    <a:lnTo>
                      <a:pt x="16" y="0"/>
                    </a:lnTo>
                    <a:lnTo>
                      <a:pt x="18" y="0"/>
                    </a:lnTo>
                    <a:lnTo>
                      <a:pt x="18" y="0"/>
                    </a:lnTo>
                    <a:lnTo>
                      <a:pt x="16" y="8"/>
                    </a:lnTo>
                    <a:lnTo>
                      <a:pt x="18" y="12"/>
                    </a:lnTo>
                    <a:lnTo>
                      <a:pt x="20" y="26"/>
                    </a:lnTo>
                    <a:lnTo>
                      <a:pt x="20" y="26"/>
                    </a:lnTo>
                    <a:lnTo>
                      <a:pt x="14" y="20"/>
                    </a:lnTo>
                    <a:lnTo>
                      <a:pt x="12" y="18"/>
                    </a:lnTo>
                    <a:lnTo>
                      <a:pt x="12" y="12"/>
                    </a:lnTo>
                    <a:lnTo>
                      <a:pt x="12" y="12"/>
                    </a:lnTo>
                    <a:lnTo>
                      <a:pt x="10" y="14"/>
                    </a:lnTo>
                    <a:lnTo>
                      <a:pt x="8" y="16"/>
                    </a:lnTo>
                    <a:lnTo>
                      <a:pt x="6" y="20"/>
                    </a:lnTo>
                    <a:lnTo>
                      <a:pt x="6" y="26"/>
                    </a:lnTo>
                    <a:lnTo>
                      <a:pt x="4" y="28"/>
                    </a:lnTo>
                    <a:lnTo>
                      <a:pt x="0" y="28"/>
                    </a:lnTo>
                    <a:lnTo>
                      <a:pt x="0" y="28"/>
                    </a:lnTo>
                    <a:lnTo>
                      <a:pt x="0" y="20"/>
                    </a:lnTo>
                    <a:lnTo>
                      <a:pt x="2" y="14"/>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1" name="Freeform 149"/>
              <p:cNvSpPr>
                <a:spLocks/>
              </p:cNvSpPr>
              <p:nvPr userDrawn="1"/>
            </p:nvSpPr>
            <p:spPr bwMode="auto">
              <a:xfrm>
                <a:off x="3178" y="926"/>
                <a:ext cx="2" cy="2"/>
              </a:xfrm>
              <a:custGeom>
                <a:avLst/>
                <a:gdLst/>
                <a:ahLst/>
                <a:cxnLst>
                  <a:cxn ang="0">
                    <a:pos x="0" y="0"/>
                  </a:cxn>
                  <a:cxn ang="0">
                    <a:pos x="0" y="0"/>
                  </a:cxn>
                  <a:cxn ang="0">
                    <a:pos x="4" y="0"/>
                  </a:cxn>
                  <a:cxn ang="0">
                    <a:pos x="6" y="2"/>
                  </a:cxn>
                  <a:cxn ang="0">
                    <a:pos x="6" y="8"/>
                  </a:cxn>
                  <a:cxn ang="0">
                    <a:pos x="6" y="8"/>
                  </a:cxn>
                  <a:cxn ang="0">
                    <a:pos x="2" y="8"/>
                  </a:cxn>
                  <a:cxn ang="0">
                    <a:pos x="0" y="6"/>
                  </a:cxn>
                  <a:cxn ang="0">
                    <a:pos x="0" y="0"/>
                  </a:cxn>
                  <a:cxn ang="0">
                    <a:pos x="0" y="0"/>
                  </a:cxn>
                </a:cxnLst>
                <a:rect l="0" t="0" r="r" b="b"/>
                <a:pathLst>
                  <a:path w="6" h="8">
                    <a:moveTo>
                      <a:pt x="0" y="0"/>
                    </a:moveTo>
                    <a:lnTo>
                      <a:pt x="0" y="0"/>
                    </a:lnTo>
                    <a:lnTo>
                      <a:pt x="4" y="0"/>
                    </a:lnTo>
                    <a:lnTo>
                      <a:pt x="6" y="2"/>
                    </a:lnTo>
                    <a:lnTo>
                      <a:pt x="6" y="8"/>
                    </a:lnTo>
                    <a:lnTo>
                      <a:pt x="6" y="8"/>
                    </a:lnTo>
                    <a:lnTo>
                      <a:pt x="2" y="8"/>
                    </a:lnTo>
                    <a:lnTo>
                      <a:pt x="0"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2" name="Freeform 150"/>
              <p:cNvSpPr>
                <a:spLocks/>
              </p:cNvSpPr>
              <p:nvPr userDrawn="1"/>
            </p:nvSpPr>
            <p:spPr bwMode="auto">
              <a:xfrm>
                <a:off x="3103" y="932"/>
                <a:ext cx="4" cy="10"/>
              </a:xfrm>
              <a:custGeom>
                <a:avLst/>
                <a:gdLst/>
                <a:ahLst/>
                <a:cxnLst>
                  <a:cxn ang="0">
                    <a:pos x="8" y="0"/>
                  </a:cxn>
                  <a:cxn ang="0">
                    <a:pos x="8" y="0"/>
                  </a:cxn>
                  <a:cxn ang="0">
                    <a:pos x="10" y="0"/>
                  </a:cxn>
                  <a:cxn ang="0">
                    <a:pos x="14" y="2"/>
                  </a:cxn>
                  <a:cxn ang="0">
                    <a:pos x="14" y="2"/>
                  </a:cxn>
                  <a:cxn ang="0">
                    <a:pos x="12" y="22"/>
                  </a:cxn>
                  <a:cxn ang="0">
                    <a:pos x="12" y="30"/>
                  </a:cxn>
                  <a:cxn ang="0">
                    <a:pos x="8" y="38"/>
                  </a:cxn>
                  <a:cxn ang="0">
                    <a:pos x="8" y="38"/>
                  </a:cxn>
                  <a:cxn ang="0">
                    <a:pos x="4" y="36"/>
                  </a:cxn>
                  <a:cxn ang="0">
                    <a:pos x="2" y="32"/>
                  </a:cxn>
                  <a:cxn ang="0">
                    <a:pos x="0" y="28"/>
                  </a:cxn>
                  <a:cxn ang="0">
                    <a:pos x="0" y="22"/>
                  </a:cxn>
                  <a:cxn ang="0">
                    <a:pos x="4" y="10"/>
                  </a:cxn>
                  <a:cxn ang="0">
                    <a:pos x="8" y="0"/>
                  </a:cxn>
                  <a:cxn ang="0">
                    <a:pos x="8" y="0"/>
                  </a:cxn>
                </a:cxnLst>
                <a:rect l="0" t="0" r="r" b="b"/>
                <a:pathLst>
                  <a:path w="14" h="38">
                    <a:moveTo>
                      <a:pt x="8" y="0"/>
                    </a:moveTo>
                    <a:lnTo>
                      <a:pt x="8" y="0"/>
                    </a:lnTo>
                    <a:lnTo>
                      <a:pt x="10" y="0"/>
                    </a:lnTo>
                    <a:lnTo>
                      <a:pt x="14" y="2"/>
                    </a:lnTo>
                    <a:lnTo>
                      <a:pt x="14" y="2"/>
                    </a:lnTo>
                    <a:lnTo>
                      <a:pt x="12" y="22"/>
                    </a:lnTo>
                    <a:lnTo>
                      <a:pt x="12" y="30"/>
                    </a:lnTo>
                    <a:lnTo>
                      <a:pt x="8" y="38"/>
                    </a:lnTo>
                    <a:lnTo>
                      <a:pt x="8" y="38"/>
                    </a:lnTo>
                    <a:lnTo>
                      <a:pt x="4" y="36"/>
                    </a:lnTo>
                    <a:lnTo>
                      <a:pt x="2" y="32"/>
                    </a:lnTo>
                    <a:lnTo>
                      <a:pt x="0" y="28"/>
                    </a:lnTo>
                    <a:lnTo>
                      <a:pt x="0" y="22"/>
                    </a:lnTo>
                    <a:lnTo>
                      <a:pt x="4" y="10"/>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3" name="Freeform 151"/>
              <p:cNvSpPr>
                <a:spLocks/>
              </p:cNvSpPr>
              <p:nvPr userDrawn="1"/>
            </p:nvSpPr>
            <p:spPr bwMode="auto">
              <a:xfrm>
                <a:off x="3111" y="938"/>
                <a:ext cx="1" cy="5"/>
              </a:xfrm>
              <a:custGeom>
                <a:avLst/>
                <a:gdLst/>
                <a:ahLst/>
                <a:cxnLst>
                  <a:cxn ang="0">
                    <a:pos x="0" y="0"/>
                  </a:cxn>
                  <a:cxn ang="0">
                    <a:pos x="0" y="0"/>
                  </a:cxn>
                  <a:cxn ang="0">
                    <a:pos x="4" y="2"/>
                  </a:cxn>
                  <a:cxn ang="0">
                    <a:pos x="4" y="6"/>
                  </a:cxn>
                  <a:cxn ang="0">
                    <a:pos x="4" y="16"/>
                  </a:cxn>
                  <a:cxn ang="0">
                    <a:pos x="4" y="16"/>
                  </a:cxn>
                  <a:cxn ang="0">
                    <a:pos x="2" y="8"/>
                  </a:cxn>
                  <a:cxn ang="0">
                    <a:pos x="0" y="0"/>
                  </a:cxn>
                  <a:cxn ang="0">
                    <a:pos x="0" y="0"/>
                  </a:cxn>
                </a:cxnLst>
                <a:rect l="0" t="0" r="r" b="b"/>
                <a:pathLst>
                  <a:path w="4" h="16">
                    <a:moveTo>
                      <a:pt x="0" y="0"/>
                    </a:moveTo>
                    <a:lnTo>
                      <a:pt x="0" y="0"/>
                    </a:lnTo>
                    <a:lnTo>
                      <a:pt x="4" y="2"/>
                    </a:lnTo>
                    <a:lnTo>
                      <a:pt x="4" y="6"/>
                    </a:lnTo>
                    <a:lnTo>
                      <a:pt x="4" y="16"/>
                    </a:lnTo>
                    <a:lnTo>
                      <a:pt x="4" y="16"/>
                    </a:lnTo>
                    <a:lnTo>
                      <a:pt x="2" y="8"/>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4" name="Freeform 152"/>
              <p:cNvSpPr>
                <a:spLocks/>
              </p:cNvSpPr>
              <p:nvPr userDrawn="1"/>
            </p:nvSpPr>
            <p:spPr bwMode="auto">
              <a:xfrm>
                <a:off x="3174" y="945"/>
                <a:ext cx="2" cy="10"/>
              </a:xfrm>
              <a:custGeom>
                <a:avLst/>
                <a:gdLst/>
                <a:ahLst/>
                <a:cxnLst>
                  <a:cxn ang="0">
                    <a:pos x="2" y="0"/>
                  </a:cxn>
                  <a:cxn ang="0">
                    <a:pos x="2" y="0"/>
                  </a:cxn>
                  <a:cxn ang="0">
                    <a:pos x="6" y="2"/>
                  </a:cxn>
                  <a:cxn ang="0">
                    <a:pos x="8" y="6"/>
                  </a:cxn>
                  <a:cxn ang="0">
                    <a:pos x="8" y="16"/>
                  </a:cxn>
                  <a:cxn ang="0">
                    <a:pos x="6" y="28"/>
                  </a:cxn>
                  <a:cxn ang="0">
                    <a:pos x="6" y="38"/>
                  </a:cxn>
                  <a:cxn ang="0">
                    <a:pos x="6" y="38"/>
                  </a:cxn>
                  <a:cxn ang="0">
                    <a:pos x="4" y="36"/>
                  </a:cxn>
                  <a:cxn ang="0">
                    <a:pos x="2" y="34"/>
                  </a:cxn>
                  <a:cxn ang="0">
                    <a:pos x="0" y="24"/>
                  </a:cxn>
                  <a:cxn ang="0">
                    <a:pos x="0" y="12"/>
                  </a:cxn>
                  <a:cxn ang="0">
                    <a:pos x="2" y="0"/>
                  </a:cxn>
                  <a:cxn ang="0">
                    <a:pos x="2" y="0"/>
                  </a:cxn>
                </a:cxnLst>
                <a:rect l="0" t="0" r="r" b="b"/>
                <a:pathLst>
                  <a:path w="8" h="38">
                    <a:moveTo>
                      <a:pt x="2" y="0"/>
                    </a:moveTo>
                    <a:lnTo>
                      <a:pt x="2" y="0"/>
                    </a:lnTo>
                    <a:lnTo>
                      <a:pt x="6" y="2"/>
                    </a:lnTo>
                    <a:lnTo>
                      <a:pt x="8" y="6"/>
                    </a:lnTo>
                    <a:lnTo>
                      <a:pt x="8" y="16"/>
                    </a:lnTo>
                    <a:lnTo>
                      <a:pt x="6" y="28"/>
                    </a:lnTo>
                    <a:lnTo>
                      <a:pt x="6" y="38"/>
                    </a:lnTo>
                    <a:lnTo>
                      <a:pt x="6" y="38"/>
                    </a:lnTo>
                    <a:lnTo>
                      <a:pt x="4" y="36"/>
                    </a:lnTo>
                    <a:lnTo>
                      <a:pt x="2" y="34"/>
                    </a:lnTo>
                    <a:lnTo>
                      <a:pt x="0" y="24"/>
                    </a:lnTo>
                    <a:lnTo>
                      <a:pt x="0" y="12"/>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5" name="Freeform 153"/>
              <p:cNvSpPr>
                <a:spLocks/>
              </p:cNvSpPr>
              <p:nvPr userDrawn="1"/>
            </p:nvSpPr>
            <p:spPr bwMode="auto">
              <a:xfrm>
                <a:off x="3171" y="959"/>
                <a:ext cx="2" cy="7"/>
              </a:xfrm>
              <a:custGeom>
                <a:avLst/>
                <a:gdLst/>
                <a:ahLst/>
                <a:cxnLst>
                  <a:cxn ang="0">
                    <a:pos x="6" y="0"/>
                  </a:cxn>
                  <a:cxn ang="0">
                    <a:pos x="6" y="0"/>
                  </a:cxn>
                  <a:cxn ang="0">
                    <a:pos x="10" y="6"/>
                  </a:cxn>
                  <a:cxn ang="0">
                    <a:pos x="8" y="14"/>
                  </a:cxn>
                  <a:cxn ang="0">
                    <a:pos x="4" y="26"/>
                  </a:cxn>
                  <a:cxn ang="0">
                    <a:pos x="4" y="26"/>
                  </a:cxn>
                  <a:cxn ang="0">
                    <a:pos x="0" y="24"/>
                  </a:cxn>
                  <a:cxn ang="0">
                    <a:pos x="0" y="20"/>
                  </a:cxn>
                  <a:cxn ang="0">
                    <a:pos x="0" y="14"/>
                  </a:cxn>
                  <a:cxn ang="0">
                    <a:pos x="6" y="0"/>
                  </a:cxn>
                  <a:cxn ang="0">
                    <a:pos x="6" y="0"/>
                  </a:cxn>
                </a:cxnLst>
                <a:rect l="0" t="0" r="r" b="b"/>
                <a:pathLst>
                  <a:path w="10" h="26">
                    <a:moveTo>
                      <a:pt x="6" y="0"/>
                    </a:moveTo>
                    <a:lnTo>
                      <a:pt x="6" y="0"/>
                    </a:lnTo>
                    <a:lnTo>
                      <a:pt x="10" y="6"/>
                    </a:lnTo>
                    <a:lnTo>
                      <a:pt x="8" y="14"/>
                    </a:lnTo>
                    <a:lnTo>
                      <a:pt x="4" y="26"/>
                    </a:lnTo>
                    <a:lnTo>
                      <a:pt x="4" y="26"/>
                    </a:lnTo>
                    <a:lnTo>
                      <a:pt x="0" y="24"/>
                    </a:lnTo>
                    <a:lnTo>
                      <a:pt x="0" y="20"/>
                    </a:lnTo>
                    <a:lnTo>
                      <a:pt x="0" y="1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6" name="Freeform 154"/>
              <p:cNvSpPr>
                <a:spLocks/>
              </p:cNvSpPr>
              <p:nvPr userDrawn="1"/>
            </p:nvSpPr>
            <p:spPr bwMode="auto">
              <a:xfrm>
                <a:off x="3166" y="970"/>
                <a:ext cx="2" cy="5"/>
              </a:xfrm>
              <a:custGeom>
                <a:avLst/>
                <a:gdLst/>
                <a:ahLst/>
                <a:cxnLst>
                  <a:cxn ang="0">
                    <a:pos x="6" y="0"/>
                  </a:cxn>
                  <a:cxn ang="0">
                    <a:pos x="6" y="0"/>
                  </a:cxn>
                  <a:cxn ang="0">
                    <a:pos x="8" y="4"/>
                  </a:cxn>
                  <a:cxn ang="0">
                    <a:pos x="8" y="8"/>
                  </a:cxn>
                  <a:cxn ang="0">
                    <a:pos x="4" y="18"/>
                  </a:cxn>
                  <a:cxn ang="0">
                    <a:pos x="4" y="18"/>
                  </a:cxn>
                  <a:cxn ang="0">
                    <a:pos x="0" y="14"/>
                  </a:cxn>
                  <a:cxn ang="0">
                    <a:pos x="2" y="8"/>
                  </a:cxn>
                  <a:cxn ang="0">
                    <a:pos x="6" y="0"/>
                  </a:cxn>
                  <a:cxn ang="0">
                    <a:pos x="6" y="0"/>
                  </a:cxn>
                </a:cxnLst>
                <a:rect l="0" t="0" r="r" b="b"/>
                <a:pathLst>
                  <a:path w="8" h="18">
                    <a:moveTo>
                      <a:pt x="6" y="0"/>
                    </a:moveTo>
                    <a:lnTo>
                      <a:pt x="6" y="0"/>
                    </a:lnTo>
                    <a:lnTo>
                      <a:pt x="8" y="4"/>
                    </a:lnTo>
                    <a:lnTo>
                      <a:pt x="8" y="8"/>
                    </a:lnTo>
                    <a:lnTo>
                      <a:pt x="4" y="18"/>
                    </a:lnTo>
                    <a:lnTo>
                      <a:pt x="4" y="18"/>
                    </a:lnTo>
                    <a:lnTo>
                      <a:pt x="0" y="14"/>
                    </a:lnTo>
                    <a:lnTo>
                      <a:pt x="2" y="8"/>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7" name="Freeform 155"/>
              <p:cNvSpPr>
                <a:spLocks/>
              </p:cNvSpPr>
              <p:nvPr userDrawn="1"/>
            </p:nvSpPr>
            <p:spPr bwMode="auto">
              <a:xfrm>
                <a:off x="3179" y="980"/>
                <a:ext cx="2" cy="6"/>
              </a:xfrm>
              <a:custGeom>
                <a:avLst/>
                <a:gdLst/>
                <a:ahLst/>
                <a:cxnLst>
                  <a:cxn ang="0">
                    <a:pos x="2" y="0"/>
                  </a:cxn>
                  <a:cxn ang="0">
                    <a:pos x="2" y="0"/>
                  </a:cxn>
                  <a:cxn ang="0">
                    <a:pos x="4" y="2"/>
                  </a:cxn>
                  <a:cxn ang="0">
                    <a:pos x="6" y="4"/>
                  </a:cxn>
                  <a:cxn ang="0">
                    <a:pos x="6" y="8"/>
                  </a:cxn>
                  <a:cxn ang="0">
                    <a:pos x="4" y="14"/>
                  </a:cxn>
                  <a:cxn ang="0">
                    <a:pos x="6" y="20"/>
                  </a:cxn>
                  <a:cxn ang="0">
                    <a:pos x="6" y="20"/>
                  </a:cxn>
                  <a:cxn ang="0">
                    <a:pos x="2" y="16"/>
                  </a:cxn>
                  <a:cxn ang="0">
                    <a:pos x="0" y="12"/>
                  </a:cxn>
                  <a:cxn ang="0">
                    <a:pos x="2" y="0"/>
                  </a:cxn>
                  <a:cxn ang="0">
                    <a:pos x="2" y="0"/>
                  </a:cxn>
                </a:cxnLst>
                <a:rect l="0" t="0" r="r" b="b"/>
                <a:pathLst>
                  <a:path w="6" h="20">
                    <a:moveTo>
                      <a:pt x="2" y="0"/>
                    </a:moveTo>
                    <a:lnTo>
                      <a:pt x="2" y="0"/>
                    </a:lnTo>
                    <a:lnTo>
                      <a:pt x="4" y="2"/>
                    </a:lnTo>
                    <a:lnTo>
                      <a:pt x="6" y="4"/>
                    </a:lnTo>
                    <a:lnTo>
                      <a:pt x="6" y="8"/>
                    </a:lnTo>
                    <a:lnTo>
                      <a:pt x="4" y="14"/>
                    </a:lnTo>
                    <a:lnTo>
                      <a:pt x="6" y="20"/>
                    </a:lnTo>
                    <a:lnTo>
                      <a:pt x="6" y="20"/>
                    </a:lnTo>
                    <a:lnTo>
                      <a:pt x="2" y="16"/>
                    </a:lnTo>
                    <a:lnTo>
                      <a:pt x="0" y="12"/>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8" name="Freeform 156"/>
              <p:cNvSpPr>
                <a:spLocks/>
              </p:cNvSpPr>
              <p:nvPr userDrawn="1"/>
            </p:nvSpPr>
            <p:spPr bwMode="auto">
              <a:xfrm>
                <a:off x="3157" y="987"/>
                <a:ext cx="2" cy="3"/>
              </a:xfrm>
              <a:custGeom>
                <a:avLst/>
                <a:gdLst/>
                <a:ahLst/>
                <a:cxnLst>
                  <a:cxn ang="0">
                    <a:pos x="6" y="0"/>
                  </a:cxn>
                  <a:cxn ang="0">
                    <a:pos x="6" y="0"/>
                  </a:cxn>
                  <a:cxn ang="0">
                    <a:pos x="8" y="0"/>
                  </a:cxn>
                  <a:cxn ang="0">
                    <a:pos x="8" y="2"/>
                  </a:cxn>
                  <a:cxn ang="0">
                    <a:pos x="8" y="6"/>
                  </a:cxn>
                  <a:cxn ang="0">
                    <a:pos x="6" y="10"/>
                  </a:cxn>
                  <a:cxn ang="0">
                    <a:pos x="4" y="12"/>
                  </a:cxn>
                  <a:cxn ang="0">
                    <a:pos x="4" y="12"/>
                  </a:cxn>
                  <a:cxn ang="0">
                    <a:pos x="0" y="10"/>
                  </a:cxn>
                  <a:cxn ang="0">
                    <a:pos x="2" y="6"/>
                  </a:cxn>
                  <a:cxn ang="0">
                    <a:pos x="4" y="4"/>
                  </a:cxn>
                  <a:cxn ang="0">
                    <a:pos x="6" y="0"/>
                  </a:cxn>
                  <a:cxn ang="0">
                    <a:pos x="6" y="0"/>
                  </a:cxn>
                </a:cxnLst>
                <a:rect l="0" t="0" r="r" b="b"/>
                <a:pathLst>
                  <a:path w="8" h="12">
                    <a:moveTo>
                      <a:pt x="6" y="0"/>
                    </a:moveTo>
                    <a:lnTo>
                      <a:pt x="6" y="0"/>
                    </a:lnTo>
                    <a:lnTo>
                      <a:pt x="8" y="0"/>
                    </a:lnTo>
                    <a:lnTo>
                      <a:pt x="8" y="2"/>
                    </a:lnTo>
                    <a:lnTo>
                      <a:pt x="8" y="6"/>
                    </a:lnTo>
                    <a:lnTo>
                      <a:pt x="6" y="10"/>
                    </a:lnTo>
                    <a:lnTo>
                      <a:pt x="4" y="12"/>
                    </a:lnTo>
                    <a:lnTo>
                      <a:pt x="4" y="12"/>
                    </a:lnTo>
                    <a:lnTo>
                      <a:pt x="0" y="10"/>
                    </a:lnTo>
                    <a:lnTo>
                      <a:pt x="2" y="6"/>
                    </a:lnTo>
                    <a:lnTo>
                      <a:pt x="4" y="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69" name="Freeform 157"/>
              <p:cNvSpPr>
                <a:spLocks/>
              </p:cNvSpPr>
              <p:nvPr userDrawn="1"/>
            </p:nvSpPr>
            <p:spPr bwMode="auto">
              <a:xfrm>
                <a:off x="3135" y="988"/>
                <a:ext cx="5" cy="6"/>
              </a:xfrm>
              <a:custGeom>
                <a:avLst/>
                <a:gdLst/>
                <a:ahLst/>
                <a:cxnLst>
                  <a:cxn ang="0">
                    <a:pos x="0" y="0"/>
                  </a:cxn>
                  <a:cxn ang="0">
                    <a:pos x="0" y="0"/>
                  </a:cxn>
                  <a:cxn ang="0">
                    <a:pos x="4" y="2"/>
                  </a:cxn>
                  <a:cxn ang="0">
                    <a:pos x="6" y="4"/>
                  </a:cxn>
                  <a:cxn ang="0">
                    <a:pos x="8" y="12"/>
                  </a:cxn>
                  <a:cxn ang="0">
                    <a:pos x="8" y="12"/>
                  </a:cxn>
                  <a:cxn ang="0">
                    <a:pos x="12" y="12"/>
                  </a:cxn>
                  <a:cxn ang="0">
                    <a:pos x="14" y="12"/>
                  </a:cxn>
                  <a:cxn ang="0">
                    <a:pos x="16" y="8"/>
                  </a:cxn>
                  <a:cxn ang="0">
                    <a:pos x="16" y="8"/>
                  </a:cxn>
                  <a:cxn ang="0">
                    <a:pos x="18" y="10"/>
                  </a:cxn>
                  <a:cxn ang="0">
                    <a:pos x="18" y="14"/>
                  </a:cxn>
                  <a:cxn ang="0">
                    <a:pos x="16" y="20"/>
                  </a:cxn>
                  <a:cxn ang="0">
                    <a:pos x="16" y="24"/>
                  </a:cxn>
                  <a:cxn ang="0">
                    <a:pos x="16" y="24"/>
                  </a:cxn>
                  <a:cxn ang="0">
                    <a:pos x="14" y="22"/>
                  </a:cxn>
                  <a:cxn ang="0">
                    <a:pos x="12" y="22"/>
                  </a:cxn>
                  <a:cxn ang="0">
                    <a:pos x="6" y="24"/>
                  </a:cxn>
                  <a:cxn ang="0">
                    <a:pos x="6" y="24"/>
                  </a:cxn>
                  <a:cxn ang="0">
                    <a:pos x="6" y="18"/>
                  </a:cxn>
                  <a:cxn ang="0">
                    <a:pos x="2" y="12"/>
                  </a:cxn>
                  <a:cxn ang="0">
                    <a:pos x="0" y="8"/>
                  </a:cxn>
                  <a:cxn ang="0">
                    <a:pos x="0" y="0"/>
                  </a:cxn>
                  <a:cxn ang="0">
                    <a:pos x="0" y="0"/>
                  </a:cxn>
                </a:cxnLst>
                <a:rect l="0" t="0" r="r" b="b"/>
                <a:pathLst>
                  <a:path w="18" h="24">
                    <a:moveTo>
                      <a:pt x="0" y="0"/>
                    </a:moveTo>
                    <a:lnTo>
                      <a:pt x="0" y="0"/>
                    </a:lnTo>
                    <a:lnTo>
                      <a:pt x="4" y="2"/>
                    </a:lnTo>
                    <a:lnTo>
                      <a:pt x="6" y="4"/>
                    </a:lnTo>
                    <a:lnTo>
                      <a:pt x="8" y="12"/>
                    </a:lnTo>
                    <a:lnTo>
                      <a:pt x="8" y="12"/>
                    </a:lnTo>
                    <a:lnTo>
                      <a:pt x="12" y="12"/>
                    </a:lnTo>
                    <a:lnTo>
                      <a:pt x="14" y="12"/>
                    </a:lnTo>
                    <a:lnTo>
                      <a:pt x="16" y="8"/>
                    </a:lnTo>
                    <a:lnTo>
                      <a:pt x="16" y="8"/>
                    </a:lnTo>
                    <a:lnTo>
                      <a:pt x="18" y="10"/>
                    </a:lnTo>
                    <a:lnTo>
                      <a:pt x="18" y="14"/>
                    </a:lnTo>
                    <a:lnTo>
                      <a:pt x="16" y="20"/>
                    </a:lnTo>
                    <a:lnTo>
                      <a:pt x="16" y="24"/>
                    </a:lnTo>
                    <a:lnTo>
                      <a:pt x="16" y="24"/>
                    </a:lnTo>
                    <a:lnTo>
                      <a:pt x="14" y="22"/>
                    </a:lnTo>
                    <a:lnTo>
                      <a:pt x="12" y="22"/>
                    </a:lnTo>
                    <a:lnTo>
                      <a:pt x="6" y="24"/>
                    </a:lnTo>
                    <a:lnTo>
                      <a:pt x="6" y="24"/>
                    </a:lnTo>
                    <a:lnTo>
                      <a:pt x="6" y="18"/>
                    </a:lnTo>
                    <a:lnTo>
                      <a:pt x="2" y="12"/>
                    </a:lnTo>
                    <a:lnTo>
                      <a:pt x="0" y="8"/>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0" name="Freeform 158"/>
              <p:cNvSpPr>
                <a:spLocks/>
              </p:cNvSpPr>
              <p:nvPr userDrawn="1"/>
            </p:nvSpPr>
            <p:spPr bwMode="auto">
              <a:xfrm>
                <a:off x="3162" y="1008"/>
                <a:ext cx="3" cy="2"/>
              </a:xfrm>
              <a:custGeom>
                <a:avLst/>
                <a:gdLst/>
                <a:ahLst/>
                <a:cxnLst>
                  <a:cxn ang="0">
                    <a:pos x="8" y="0"/>
                  </a:cxn>
                  <a:cxn ang="0">
                    <a:pos x="8" y="0"/>
                  </a:cxn>
                  <a:cxn ang="0">
                    <a:pos x="10" y="2"/>
                  </a:cxn>
                  <a:cxn ang="0">
                    <a:pos x="10" y="6"/>
                  </a:cxn>
                  <a:cxn ang="0">
                    <a:pos x="10" y="6"/>
                  </a:cxn>
                  <a:cxn ang="0">
                    <a:pos x="6" y="8"/>
                  </a:cxn>
                  <a:cxn ang="0">
                    <a:pos x="0" y="6"/>
                  </a:cxn>
                  <a:cxn ang="0">
                    <a:pos x="0" y="6"/>
                  </a:cxn>
                  <a:cxn ang="0">
                    <a:pos x="2" y="4"/>
                  </a:cxn>
                  <a:cxn ang="0">
                    <a:pos x="4" y="4"/>
                  </a:cxn>
                  <a:cxn ang="0">
                    <a:pos x="8" y="2"/>
                  </a:cxn>
                  <a:cxn ang="0">
                    <a:pos x="8" y="0"/>
                  </a:cxn>
                  <a:cxn ang="0">
                    <a:pos x="8" y="0"/>
                  </a:cxn>
                </a:cxnLst>
                <a:rect l="0" t="0" r="r" b="b"/>
                <a:pathLst>
                  <a:path w="10" h="8">
                    <a:moveTo>
                      <a:pt x="8" y="0"/>
                    </a:moveTo>
                    <a:lnTo>
                      <a:pt x="8" y="0"/>
                    </a:lnTo>
                    <a:lnTo>
                      <a:pt x="10" y="2"/>
                    </a:lnTo>
                    <a:lnTo>
                      <a:pt x="10" y="6"/>
                    </a:lnTo>
                    <a:lnTo>
                      <a:pt x="10" y="6"/>
                    </a:lnTo>
                    <a:lnTo>
                      <a:pt x="6" y="8"/>
                    </a:lnTo>
                    <a:lnTo>
                      <a:pt x="0" y="6"/>
                    </a:lnTo>
                    <a:lnTo>
                      <a:pt x="0" y="6"/>
                    </a:lnTo>
                    <a:lnTo>
                      <a:pt x="2" y="4"/>
                    </a:lnTo>
                    <a:lnTo>
                      <a:pt x="4" y="4"/>
                    </a:lnTo>
                    <a:lnTo>
                      <a:pt x="8"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1" name="Freeform 159"/>
              <p:cNvSpPr>
                <a:spLocks/>
              </p:cNvSpPr>
              <p:nvPr userDrawn="1"/>
            </p:nvSpPr>
            <p:spPr bwMode="auto">
              <a:xfrm>
                <a:off x="3150" y="1012"/>
                <a:ext cx="10" cy="14"/>
              </a:xfrm>
              <a:custGeom>
                <a:avLst/>
                <a:gdLst/>
                <a:ahLst/>
                <a:cxnLst>
                  <a:cxn ang="0">
                    <a:pos x="14" y="0"/>
                  </a:cxn>
                  <a:cxn ang="0">
                    <a:pos x="14" y="0"/>
                  </a:cxn>
                  <a:cxn ang="0">
                    <a:pos x="20" y="0"/>
                  </a:cxn>
                  <a:cxn ang="0">
                    <a:pos x="26" y="2"/>
                  </a:cxn>
                  <a:cxn ang="0">
                    <a:pos x="36" y="10"/>
                  </a:cxn>
                  <a:cxn ang="0">
                    <a:pos x="36" y="10"/>
                  </a:cxn>
                  <a:cxn ang="0">
                    <a:pos x="32" y="18"/>
                  </a:cxn>
                  <a:cxn ang="0">
                    <a:pos x="30" y="30"/>
                  </a:cxn>
                  <a:cxn ang="0">
                    <a:pos x="28" y="54"/>
                  </a:cxn>
                  <a:cxn ang="0">
                    <a:pos x="28" y="54"/>
                  </a:cxn>
                  <a:cxn ang="0">
                    <a:pos x="18" y="52"/>
                  </a:cxn>
                  <a:cxn ang="0">
                    <a:pos x="10" y="46"/>
                  </a:cxn>
                  <a:cxn ang="0">
                    <a:pos x="4" y="40"/>
                  </a:cxn>
                  <a:cxn ang="0">
                    <a:pos x="0" y="32"/>
                  </a:cxn>
                  <a:cxn ang="0">
                    <a:pos x="0" y="32"/>
                  </a:cxn>
                  <a:cxn ang="0">
                    <a:pos x="4" y="34"/>
                  </a:cxn>
                  <a:cxn ang="0">
                    <a:pos x="8" y="32"/>
                  </a:cxn>
                  <a:cxn ang="0">
                    <a:pos x="10" y="32"/>
                  </a:cxn>
                  <a:cxn ang="0">
                    <a:pos x="14" y="34"/>
                  </a:cxn>
                  <a:cxn ang="0">
                    <a:pos x="14" y="34"/>
                  </a:cxn>
                  <a:cxn ang="0">
                    <a:pos x="16" y="26"/>
                  </a:cxn>
                  <a:cxn ang="0">
                    <a:pos x="16" y="16"/>
                  </a:cxn>
                  <a:cxn ang="0">
                    <a:pos x="16" y="8"/>
                  </a:cxn>
                  <a:cxn ang="0">
                    <a:pos x="14" y="0"/>
                  </a:cxn>
                  <a:cxn ang="0">
                    <a:pos x="14" y="0"/>
                  </a:cxn>
                </a:cxnLst>
                <a:rect l="0" t="0" r="r" b="b"/>
                <a:pathLst>
                  <a:path w="36" h="54">
                    <a:moveTo>
                      <a:pt x="14" y="0"/>
                    </a:moveTo>
                    <a:lnTo>
                      <a:pt x="14" y="0"/>
                    </a:lnTo>
                    <a:lnTo>
                      <a:pt x="20" y="0"/>
                    </a:lnTo>
                    <a:lnTo>
                      <a:pt x="26" y="2"/>
                    </a:lnTo>
                    <a:lnTo>
                      <a:pt x="36" y="10"/>
                    </a:lnTo>
                    <a:lnTo>
                      <a:pt x="36" y="10"/>
                    </a:lnTo>
                    <a:lnTo>
                      <a:pt x="32" y="18"/>
                    </a:lnTo>
                    <a:lnTo>
                      <a:pt x="30" y="30"/>
                    </a:lnTo>
                    <a:lnTo>
                      <a:pt x="28" y="54"/>
                    </a:lnTo>
                    <a:lnTo>
                      <a:pt x="28" y="54"/>
                    </a:lnTo>
                    <a:lnTo>
                      <a:pt x="18" y="52"/>
                    </a:lnTo>
                    <a:lnTo>
                      <a:pt x="10" y="46"/>
                    </a:lnTo>
                    <a:lnTo>
                      <a:pt x="4" y="40"/>
                    </a:lnTo>
                    <a:lnTo>
                      <a:pt x="0" y="32"/>
                    </a:lnTo>
                    <a:lnTo>
                      <a:pt x="0" y="32"/>
                    </a:lnTo>
                    <a:lnTo>
                      <a:pt x="4" y="34"/>
                    </a:lnTo>
                    <a:lnTo>
                      <a:pt x="8" y="32"/>
                    </a:lnTo>
                    <a:lnTo>
                      <a:pt x="10" y="32"/>
                    </a:lnTo>
                    <a:lnTo>
                      <a:pt x="14" y="34"/>
                    </a:lnTo>
                    <a:lnTo>
                      <a:pt x="14" y="34"/>
                    </a:lnTo>
                    <a:lnTo>
                      <a:pt x="16" y="26"/>
                    </a:lnTo>
                    <a:lnTo>
                      <a:pt x="16" y="16"/>
                    </a:lnTo>
                    <a:lnTo>
                      <a:pt x="16" y="8"/>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2" name="Freeform 160"/>
              <p:cNvSpPr>
                <a:spLocks/>
              </p:cNvSpPr>
              <p:nvPr userDrawn="1"/>
            </p:nvSpPr>
            <p:spPr bwMode="auto">
              <a:xfrm>
                <a:off x="4552" y="1031"/>
                <a:ext cx="4" cy="4"/>
              </a:xfrm>
              <a:custGeom>
                <a:avLst/>
                <a:gdLst/>
                <a:ahLst/>
                <a:cxnLst>
                  <a:cxn ang="0">
                    <a:pos x="2" y="0"/>
                  </a:cxn>
                  <a:cxn ang="0">
                    <a:pos x="2" y="0"/>
                  </a:cxn>
                  <a:cxn ang="0">
                    <a:pos x="6" y="2"/>
                  </a:cxn>
                  <a:cxn ang="0">
                    <a:pos x="12" y="6"/>
                  </a:cxn>
                  <a:cxn ang="0">
                    <a:pos x="14" y="10"/>
                  </a:cxn>
                  <a:cxn ang="0">
                    <a:pos x="16" y="18"/>
                  </a:cxn>
                  <a:cxn ang="0">
                    <a:pos x="16" y="18"/>
                  </a:cxn>
                  <a:cxn ang="0">
                    <a:pos x="12" y="16"/>
                  </a:cxn>
                  <a:cxn ang="0">
                    <a:pos x="10" y="16"/>
                  </a:cxn>
                  <a:cxn ang="0">
                    <a:pos x="6" y="14"/>
                  </a:cxn>
                  <a:cxn ang="0">
                    <a:pos x="2" y="14"/>
                  </a:cxn>
                  <a:cxn ang="0">
                    <a:pos x="2" y="14"/>
                  </a:cxn>
                  <a:cxn ang="0">
                    <a:pos x="0" y="8"/>
                  </a:cxn>
                  <a:cxn ang="0">
                    <a:pos x="2" y="0"/>
                  </a:cxn>
                  <a:cxn ang="0">
                    <a:pos x="2" y="0"/>
                  </a:cxn>
                </a:cxnLst>
                <a:rect l="0" t="0" r="r" b="b"/>
                <a:pathLst>
                  <a:path w="16" h="18">
                    <a:moveTo>
                      <a:pt x="2" y="0"/>
                    </a:moveTo>
                    <a:lnTo>
                      <a:pt x="2" y="0"/>
                    </a:lnTo>
                    <a:lnTo>
                      <a:pt x="6" y="2"/>
                    </a:lnTo>
                    <a:lnTo>
                      <a:pt x="12" y="6"/>
                    </a:lnTo>
                    <a:lnTo>
                      <a:pt x="14" y="10"/>
                    </a:lnTo>
                    <a:lnTo>
                      <a:pt x="16" y="18"/>
                    </a:lnTo>
                    <a:lnTo>
                      <a:pt x="16" y="18"/>
                    </a:lnTo>
                    <a:lnTo>
                      <a:pt x="12" y="16"/>
                    </a:lnTo>
                    <a:lnTo>
                      <a:pt x="10" y="16"/>
                    </a:lnTo>
                    <a:lnTo>
                      <a:pt x="6" y="14"/>
                    </a:lnTo>
                    <a:lnTo>
                      <a:pt x="2" y="14"/>
                    </a:lnTo>
                    <a:lnTo>
                      <a:pt x="2" y="14"/>
                    </a:lnTo>
                    <a:lnTo>
                      <a:pt x="0" y="8"/>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3" name="Freeform 161"/>
              <p:cNvSpPr>
                <a:spLocks/>
              </p:cNvSpPr>
              <p:nvPr userDrawn="1"/>
            </p:nvSpPr>
            <p:spPr bwMode="auto">
              <a:xfrm>
                <a:off x="3741" y="1053"/>
                <a:ext cx="2" cy="5"/>
              </a:xfrm>
              <a:custGeom>
                <a:avLst/>
                <a:gdLst/>
                <a:ahLst/>
                <a:cxnLst>
                  <a:cxn ang="0">
                    <a:pos x="10" y="0"/>
                  </a:cxn>
                  <a:cxn ang="0">
                    <a:pos x="10" y="0"/>
                  </a:cxn>
                  <a:cxn ang="0">
                    <a:pos x="8" y="6"/>
                  </a:cxn>
                  <a:cxn ang="0">
                    <a:pos x="6" y="12"/>
                  </a:cxn>
                  <a:cxn ang="0">
                    <a:pos x="4" y="16"/>
                  </a:cxn>
                  <a:cxn ang="0">
                    <a:pos x="2" y="18"/>
                  </a:cxn>
                  <a:cxn ang="0">
                    <a:pos x="0" y="18"/>
                  </a:cxn>
                  <a:cxn ang="0">
                    <a:pos x="0" y="18"/>
                  </a:cxn>
                  <a:cxn ang="0">
                    <a:pos x="2" y="6"/>
                  </a:cxn>
                  <a:cxn ang="0">
                    <a:pos x="6" y="2"/>
                  </a:cxn>
                  <a:cxn ang="0">
                    <a:pos x="10" y="0"/>
                  </a:cxn>
                  <a:cxn ang="0">
                    <a:pos x="10" y="0"/>
                  </a:cxn>
                </a:cxnLst>
                <a:rect l="0" t="0" r="r" b="b"/>
                <a:pathLst>
                  <a:path w="10" h="18">
                    <a:moveTo>
                      <a:pt x="10" y="0"/>
                    </a:moveTo>
                    <a:lnTo>
                      <a:pt x="10" y="0"/>
                    </a:lnTo>
                    <a:lnTo>
                      <a:pt x="8" y="6"/>
                    </a:lnTo>
                    <a:lnTo>
                      <a:pt x="6" y="12"/>
                    </a:lnTo>
                    <a:lnTo>
                      <a:pt x="4" y="16"/>
                    </a:lnTo>
                    <a:lnTo>
                      <a:pt x="2" y="18"/>
                    </a:lnTo>
                    <a:lnTo>
                      <a:pt x="0" y="18"/>
                    </a:lnTo>
                    <a:lnTo>
                      <a:pt x="0" y="18"/>
                    </a:lnTo>
                    <a:lnTo>
                      <a:pt x="2" y="6"/>
                    </a:lnTo>
                    <a:lnTo>
                      <a:pt x="6" y="2"/>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4" name="Freeform 162"/>
              <p:cNvSpPr>
                <a:spLocks/>
              </p:cNvSpPr>
              <p:nvPr userDrawn="1"/>
            </p:nvSpPr>
            <p:spPr bwMode="auto">
              <a:xfrm>
                <a:off x="4537" y="1057"/>
                <a:ext cx="5" cy="5"/>
              </a:xfrm>
              <a:custGeom>
                <a:avLst/>
                <a:gdLst/>
                <a:ahLst/>
                <a:cxnLst>
                  <a:cxn ang="0">
                    <a:pos x="2" y="0"/>
                  </a:cxn>
                  <a:cxn ang="0">
                    <a:pos x="2" y="0"/>
                  </a:cxn>
                  <a:cxn ang="0">
                    <a:pos x="4" y="0"/>
                  </a:cxn>
                  <a:cxn ang="0">
                    <a:pos x="4" y="2"/>
                  </a:cxn>
                  <a:cxn ang="0">
                    <a:pos x="4" y="2"/>
                  </a:cxn>
                  <a:cxn ang="0">
                    <a:pos x="4" y="4"/>
                  </a:cxn>
                  <a:cxn ang="0">
                    <a:pos x="6" y="2"/>
                  </a:cxn>
                  <a:cxn ang="0">
                    <a:pos x="6" y="2"/>
                  </a:cxn>
                  <a:cxn ang="0">
                    <a:pos x="8" y="4"/>
                  </a:cxn>
                  <a:cxn ang="0">
                    <a:pos x="8" y="6"/>
                  </a:cxn>
                  <a:cxn ang="0">
                    <a:pos x="6" y="10"/>
                  </a:cxn>
                  <a:cxn ang="0">
                    <a:pos x="6" y="10"/>
                  </a:cxn>
                  <a:cxn ang="0">
                    <a:pos x="12" y="10"/>
                  </a:cxn>
                  <a:cxn ang="0">
                    <a:pos x="14" y="6"/>
                  </a:cxn>
                  <a:cxn ang="0">
                    <a:pos x="14" y="6"/>
                  </a:cxn>
                  <a:cxn ang="0">
                    <a:pos x="16" y="8"/>
                  </a:cxn>
                  <a:cxn ang="0">
                    <a:pos x="16" y="10"/>
                  </a:cxn>
                  <a:cxn ang="0">
                    <a:pos x="18" y="10"/>
                  </a:cxn>
                  <a:cxn ang="0">
                    <a:pos x="18" y="10"/>
                  </a:cxn>
                  <a:cxn ang="0">
                    <a:pos x="12" y="16"/>
                  </a:cxn>
                  <a:cxn ang="0">
                    <a:pos x="2" y="18"/>
                  </a:cxn>
                  <a:cxn ang="0">
                    <a:pos x="2" y="18"/>
                  </a:cxn>
                  <a:cxn ang="0">
                    <a:pos x="2" y="16"/>
                  </a:cxn>
                  <a:cxn ang="0">
                    <a:pos x="2" y="14"/>
                  </a:cxn>
                  <a:cxn ang="0">
                    <a:pos x="6" y="16"/>
                  </a:cxn>
                  <a:cxn ang="0">
                    <a:pos x="6" y="16"/>
                  </a:cxn>
                  <a:cxn ang="0">
                    <a:pos x="4" y="12"/>
                  </a:cxn>
                  <a:cxn ang="0">
                    <a:pos x="0" y="10"/>
                  </a:cxn>
                  <a:cxn ang="0">
                    <a:pos x="0" y="10"/>
                  </a:cxn>
                  <a:cxn ang="0">
                    <a:pos x="0" y="6"/>
                  </a:cxn>
                  <a:cxn ang="0">
                    <a:pos x="0" y="4"/>
                  </a:cxn>
                  <a:cxn ang="0">
                    <a:pos x="2" y="4"/>
                  </a:cxn>
                  <a:cxn ang="0">
                    <a:pos x="2" y="0"/>
                  </a:cxn>
                  <a:cxn ang="0">
                    <a:pos x="2" y="0"/>
                  </a:cxn>
                </a:cxnLst>
                <a:rect l="0" t="0" r="r" b="b"/>
                <a:pathLst>
                  <a:path w="18" h="18">
                    <a:moveTo>
                      <a:pt x="2" y="0"/>
                    </a:moveTo>
                    <a:lnTo>
                      <a:pt x="2" y="0"/>
                    </a:lnTo>
                    <a:lnTo>
                      <a:pt x="4" y="0"/>
                    </a:lnTo>
                    <a:lnTo>
                      <a:pt x="4" y="2"/>
                    </a:lnTo>
                    <a:lnTo>
                      <a:pt x="4" y="2"/>
                    </a:lnTo>
                    <a:lnTo>
                      <a:pt x="4" y="4"/>
                    </a:lnTo>
                    <a:lnTo>
                      <a:pt x="6" y="2"/>
                    </a:lnTo>
                    <a:lnTo>
                      <a:pt x="6" y="2"/>
                    </a:lnTo>
                    <a:lnTo>
                      <a:pt x="8" y="4"/>
                    </a:lnTo>
                    <a:lnTo>
                      <a:pt x="8" y="6"/>
                    </a:lnTo>
                    <a:lnTo>
                      <a:pt x="6" y="10"/>
                    </a:lnTo>
                    <a:lnTo>
                      <a:pt x="6" y="10"/>
                    </a:lnTo>
                    <a:lnTo>
                      <a:pt x="12" y="10"/>
                    </a:lnTo>
                    <a:lnTo>
                      <a:pt x="14" y="6"/>
                    </a:lnTo>
                    <a:lnTo>
                      <a:pt x="14" y="6"/>
                    </a:lnTo>
                    <a:lnTo>
                      <a:pt x="16" y="8"/>
                    </a:lnTo>
                    <a:lnTo>
                      <a:pt x="16" y="10"/>
                    </a:lnTo>
                    <a:lnTo>
                      <a:pt x="18" y="10"/>
                    </a:lnTo>
                    <a:lnTo>
                      <a:pt x="18" y="10"/>
                    </a:lnTo>
                    <a:lnTo>
                      <a:pt x="12" y="16"/>
                    </a:lnTo>
                    <a:lnTo>
                      <a:pt x="2" y="18"/>
                    </a:lnTo>
                    <a:lnTo>
                      <a:pt x="2" y="18"/>
                    </a:lnTo>
                    <a:lnTo>
                      <a:pt x="2" y="16"/>
                    </a:lnTo>
                    <a:lnTo>
                      <a:pt x="2" y="14"/>
                    </a:lnTo>
                    <a:lnTo>
                      <a:pt x="6" y="16"/>
                    </a:lnTo>
                    <a:lnTo>
                      <a:pt x="6" y="16"/>
                    </a:lnTo>
                    <a:lnTo>
                      <a:pt x="4" y="12"/>
                    </a:lnTo>
                    <a:lnTo>
                      <a:pt x="0" y="10"/>
                    </a:lnTo>
                    <a:lnTo>
                      <a:pt x="0" y="10"/>
                    </a:lnTo>
                    <a:lnTo>
                      <a:pt x="0" y="6"/>
                    </a:lnTo>
                    <a:lnTo>
                      <a:pt x="0" y="4"/>
                    </a:lnTo>
                    <a:lnTo>
                      <a:pt x="2"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5" name="Freeform 163"/>
              <p:cNvSpPr>
                <a:spLocks/>
              </p:cNvSpPr>
              <p:nvPr userDrawn="1"/>
            </p:nvSpPr>
            <p:spPr bwMode="auto">
              <a:xfrm>
                <a:off x="3720" y="1202"/>
                <a:ext cx="3" cy="2"/>
              </a:xfrm>
              <a:custGeom>
                <a:avLst/>
                <a:gdLst/>
                <a:ahLst/>
                <a:cxnLst>
                  <a:cxn ang="0">
                    <a:pos x="10" y="0"/>
                  </a:cxn>
                  <a:cxn ang="0">
                    <a:pos x="10" y="0"/>
                  </a:cxn>
                  <a:cxn ang="0">
                    <a:pos x="10" y="2"/>
                  </a:cxn>
                  <a:cxn ang="0">
                    <a:pos x="8" y="4"/>
                  </a:cxn>
                  <a:cxn ang="0">
                    <a:pos x="8" y="4"/>
                  </a:cxn>
                  <a:cxn ang="0">
                    <a:pos x="6" y="8"/>
                  </a:cxn>
                  <a:cxn ang="0">
                    <a:pos x="6" y="8"/>
                  </a:cxn>
                  <a:cxn ang="0">
                    <a:pos x="4" y="4"/>
                  </a:cxn>
                  <a:cxn ang="0">
                    <a:pos x="2" y="4"/>
                  </a:cxn>
                  <a:cxn ang="0">
                    <a:pos x="0" y="4"/>
                  </a:cxn>
                  <a:cxn ang="0">
                    <a:pos x="0" y="4"/>
                  </a:cxn>
                  <a:cxn ang="0">
                    <a:pos x="4" y="0"/>
                  </a:cxn>
                  <a:cxn ang="0">
                    <a:pos x="10" y="0"/>
                  </a:cxn>
                  <a:cxn ang="0">
                    <a:pos x="10" y="0"/>
                  </a:cxn>
                </a:cxnLst>
                <a:rect l="0" t="0" r="r" b="b"/>
                <a:pathLst>
                  <a:path w="10" h="8">
                    <a:moveTo>
                      <a:pt x="10" y="0"/>
                    </a:moveTo>
                    <a:lnTo>
                      <a:pt x="10" y="0"/>
                    </a:lnTo>
                    <a:lnTo>
                      <a:pt x="10" y="2"/>
                    </a:lnTo>
                    <a:lnTo>
                      <a:pt x="8" y="4"/>
                    </a:lnTo>
                    <a:lnTo>
                      <a:pt x="8" y="4"/>
                    </a:lnTo>
                    <a:lnTo>
                      <a:pt x="6" y="8"/>
                    </a:lnTo>
                    <a:lnTo>
                      <a:pt x="6" y="8"/>
                    </a:lnTo>
                    <a:lnTo>
                      <a:pt x="4" y="4"/>
                    </a:lnTo>
                    <a:lnTo>
                      <a:pt x="2" y="4"/>
                    </a:lnTo>
                    <a:lnTo>
                      <a:pt x="0" y="4"/>
                    </a:lnTo>
                    <a:lnTo>
                      <a:pt x="0" y="4"/>
                    </a:lnTo>
                    <a:lnTo>
                      <a:pt x="4" y="0"/>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6" name="Freeform 164"/>
              <p:cNvSpPr>
                <a:spLocks/>
              </p:cNvSpPr>
              <p:nvPr userDrawn="1"/>
            </p:nvSpPr>
            <p:spPr bwMode="auto">
              <a:xfrm>
                <a:off x="3726" y="1202"/>
                <a:ext cx="4" cy="2"/>
              </a:xfrm>
              <a:custGeom>
                <a:avLst/>
                <a:gdLst/>
                <a:ahLst/>
                <a:cxnLst>
                  <a:cxn ang="0">
                    <a:pos x="8" y="0"/>
                  </a:cxn>
                  <a:cxn ang="0">
                    <a:pos x="8" y="0"/>
                  </a:cxn>
                  <a:cxn ang="0">
                    <a:pos x="14" y="0"/>
                  </a:cxn>
                  <a:cxn ang="0">
                    <a:pos x="14" y="0"/>
                  </a:cxn>
                  <a:cxn ang="0">
                    <a:pos x="12" y="4"/>
                  </a:cxn>
                  <a:cxn ang="0">
                    <a:pos x="12" y="6"/>
                  </a:cxn>
                  <a:cxn ang="0">
                    <a:pos x="10" y="8"/>
                  </a:cxn>
                  <a:cxn ang="0">
                    <a:pos x="12" y="10"/>
                  </a:cxn>
                  <a:cxn ang="0">
                    <a:pos x="12" y="10"/>
                  </a:cxn>
                  <a:cxn ang="0">
                    <a:pos x="4" y="10"/>
                  </a:cxn>
                  <a:cxn ang="0">
                    <a:pos x="0" y="8"/>
                  </a:cxn>
                  <a:cxn ang="0">
                    <a:pos x="0" y="8"/>
                  </a:cxn>
                  <a:cxn ang="0">
                    <a:pos x="0" y="6"/>
                  </a:cxn>
                  <a:cxn ang="0">
                    <a:pos x="0" y="6"/>
                  </a:cxn>
                  <a:cxn ang="0">
                    <a:pos x="4" y="4"/>
                  </a:cxn>
                  <a:cxn ang="0">
                    <a:pos x="6" y="2"/>
                  </a:cxn>
                  <a:cxn ang="0">
                    <a:pos x="8" y="2"/>
                  </a:cxn>
                  <a:cxn ang="0">
                    <a:pos x="8" y="0"/>
                  </a:cxn>
                  <a:cxn ang="0">
                    <a:pos x="8" y="0"/>
                  </a:cxn>
                </a:cxnLst>
                <a:rect l="0" t="0" r="r" b="b"/>
                <a:pathLst>
                  <a:path w="14" h="10">
                    <a:moveTo>
                      <a:pt x="8" y="0"/>
                    </a:moveTo>
                    <a:lnTo>
                      <a:pt x="8" y="0"/>
                    </a:lnTo>
                    <a:lnTo>
                      <a:pt x="14" y="0"/>
                    </a:lnTo>
                    <a:lnTo>
                      <a:pt x="14" y="0"/>
                    </a:lnTo>
                    <a:lnTo>
                      <a:pt x="12" y="4"/>
                    </a:lnTo>
                    <a:lnTo>
                      <a:pt x="12" y="6"/>
                    </a:lnTo>
                    <a:lnTo>
                      <a:pt x="10" y="8"/>
                    </a:lnTo>
                    <a:lnTo>
                      <a:pt x="12" y="10"/>
                    </a:lnTo>
                    <a:lnTo>
                      <a:pt x="12" y="10"/>
                    </a:lnTo>
                    <a:lnTo>
                      <a:pt x="4" y="10"/>
                    </a:lnTo>
                    <a:lnTo>
                      <a:pt x="0" y="8"/>
                    </a:lnTo>
                    <a:lnTo>
                      <a:pt x="0" y="8"/>
                    </a:lnTo>
                    <a:lnTo>
                      <a:pt x="0" y="6"/>
                    </a:lnTo>
                    <a:lnTo>
                      <a:pt x="0" y="6"/>
                    </a:lnTo>
                    <a:lnTo>
                      <a:pt x="4" y="4"/>
                    </a:lnTo>
                    <a:lnTo>
                      <a:pt x="6" y="2"/>
                    </a:lnTo>
                    <a:lnTo>
                      <a:pt x="8"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7" name="Freeform 165"/>
              <p:cNvSpPr>
                <a:spLocks/>
              </p:cNvSpPr>
              <p:nvPr userDrawn="1"/>
            </p:nvSpPr>
            <p:spPr bwMode="auto">
              <a:xfrm>
                <a:off x="3722" y="1206"/>
                <a:ext cx="2" cy="3"/>
              </a:xfrm>
              <a:custGeom>
                <a:avLst/>
                <a:gdLst/>
                <a:ahLst/>
                <a:cxnLst>
                  <a:cxn ang="0">
                    <a:pos x="2" y="0"/>
                  </a:cxn>
                  <a:cxn ang="0">
                    <a:pos x="2" y="0"/>
                  </a:cxn>
                  <a:cxn ang="0">
                    <a:pos x="8" y="2"/>
                  </a:cxn>
                  <a:cxn ang="0">
                    <a:pos x="10" y="6"/>
                  </a:cxn>
                  <a:cxn ang="0">
                    <a:pos x="8" y="8"/>
                  </a:cxn>
                  <a:cxn ang="0">
                    <a:pos x="2" y="10"/>
                  </a:cxn>
                  <a:cxn ang="0">
                    <a:pos x="2" y="10"/>
                  </a:cxn>
                  <a:cxn ang="0">
                    <a:pos x="0" y="6"/>
                  </a:cxn>
                  <a:cxn ang="0">
                    <a:pos x="2" y="0"/>
                  </a:cxn>
                  <a:cxn ang="0">
                    <a:pos x="2" y="0"/>
                  </a:cxn>
                </a:cxnLst>
                <a:rect l="0" t="0" r="r" b="b"/>
                <a:pathLst>
                  <a:path w="10" h="10">
                    <a:moveTo>
                      <a:pt x="2" y="0"/>
                    </a:moveTo>
                    <a:lnTo>
                      <a:pt x="2" y="0"/>
                    </a:lnTo>
                    <a:lnTo>
                      <a:pt x="8" y="2"/>
                    </a:lnTo>
                    <a:lnTo>
                      <a:pt x="10" y="6"/>
                    </a:lnTo>
                    <a:lnTo>
                      <a:pt x="8" y="8"/>
                    </a:lnTo>
                    <a:lnTo>
                      <a:pt x="2" y="10"/>
                    </a:lnTo>
                    <a:lnTo>
                      <a:pt x="2" y="10"/>
                    </a:lnTo>
                    <a:lnTo>
                      <a:pt x="0" y="6"/>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8" name="Freeform 166"/>
              <p:cNvSpPr>
                <a:spLocks/>
              </p:cNvSpPr>
              <p:nvPr userDrawn="1"/>
            </p:nvSpPr>
            <p:spPr bwMode="auto">
              <a:xfrm>
                <a:off x="3722" y="1209"/>
                <a:ext cx="6" cy="3"/>
              </a:xfrm>
              <a:custGeom>
                <a:avLst/>
                <a:gdLst/>
                <a:ahLst/>
                <a:cxnLst>
                  <a:cxn ang="0">
                    <a:pos x="6" y="0"/>
                  </a:cxn>
                  <a:cxn ang="0">
                    <a:pos x="6" y="0"/>
                  </a:cxn>
                  <a:cxn ang="0">
                    <a:pos x="10" y="2"/>
                  </a:cxn>
                  <a:cxn ang="0">
                    <a:pos x="12" y="4"/>
                  </a:cxn>
                  <a:cxn ang="0">
                    <a:pos x="14" y="6"/>
                  </a:cxn>
                  <a:cxn ang="0">
                    <a:pos x="18" y="2"/>
                  </a:cxn>
                  <a:cxn ang="0">
                    <a:pos x="18" y="2"/>
                  </a:cxn>
                  <a:cxn ang="0">
                    <a:pos x="20" y="4"/>
                  </a:cxn>
                  <a:cxn ang="0">
                    <a:pos x="22" y="6"/>
                  </a:cxn>
                  <a:cxn ang="0">
                    <a:pos x="22" y="14"/>
                  </a:cxn>
                  <a:cxn ang="0">
                    <a:pos x="22" y="14"/>
                  </a:cxn>
                  <a:cxn ang="0">
                    <a:pos x="18" y="14"/>
                  </a:cxn>
                  <a:cxn ang="0">
                    <a:pos x="18" y="12"/>
                  </a:cxn>
                  <a:cxn ang="0">
                    <a:pos x="18" y="6"/>
                  </a:cxn>
                  <a:cxn ang="0">
                    <a:pos x="18" y="6"/>
                  </a:cxn>
                  <a:cxn ang="0">
                    <a:pos x="8" y="10"/>
                  </a:cxn>
                  <a:cxn ang="0">
                    <a:pos x="4" y="10"/>
                  </a:cxn>
                  <a:cxn ang="0">
                    <a:pos x="0" y="8"/>
                  </a:cxn>
                  <a:cxn ang="0">
                    <a:pos x="0" y="8"/>
                  </a:cxn>
                  <a:cxn ang="0">
                    <a:pos x="2" y="6"/>
                  </a:cxn>
                  <a:cxn ang="0">
                    <a:pos x="4" y="6"/>
                  </a:cxn>
                  <a:cxn ang="0">
                    <a:pos x="6" y="4"/>
                  </a:cxn>
                  <a:cxn ang="0">
                    <a:pos x="6" y="0"/>
                  </a:cxn>
                  <a:cxn ang="0">
                    <a:pos x="6" y="0"/>
                  </a:cxn>
                </a:cxnLst>
                <a:rect l="0" t="0" r="r" b="b"/>
                <a:pathLst>
                  <a:path w="22" h="14">
                    <a:moveTo>
                      <a:pt x="6" y="0"/>
                    </a:moveTo>
                    <a:lnTo>
                      <a:pt x="6" y="0"/>
                    </a:lnTo>
                    <a:lnTo>
                      <a:pt x="10" y="2"/>
                    </a:lnTo>
                    <a:lnTo>
                      <a:pt x="12" y="4"/>
                    </a:lnTo>
                    <a:lnTo>
                      <a:pt x="14" y="6"/>
                    </a:lnTo>
                    <a:lnTo>
                      <a:pt x="18" y="2"/>
                    </a:lnTo>
                    <a:lnTo>
                      <a:pt x="18" y="2"/>
                    </a:lnTo>
                    <a:lnTo>
                      <a:pt x="20" y="4"/>
                    </a:lnTo>
                    <a:lnTo>
                      <a:pt x="22" y="6"/>
                    </a:lnTo>
                    <a:lnTo>
                      <a:pt x="22" y="14"/>
                    </a:lnTo>
                    <a:lnTo>
                      <a:pt x="22" y="14"/>
                    </a:lnTo>
                    <a:lnTo>
                      <a:pt x="18" y="14"/>
                    </a:lnTo>
                    <a:lnTo>
                      <a:pt x="18" y="12"/>
                    </a:lnTo>
                    <a:lnTo>
                      <a:pt x="18" y="6"/>
                    </a:lnTo>
                    <a:lnTo>
                      <a:pt x="18" y="6"/>
                    </a:lnTo>
                    <a:lnTo>
                      <a:pt x="8" y="10"/>
                    </a:lnTo>
                    <a:lnTo>
                      <a:pt x="4" y="10"/>
                    </a:lnTo>
                    <a:lnTo>
                      <a:pt x="0" y="8"/>
                    </a:lnTo>
                    <a:lnTo>
                      <a:pt x="0" y="8"/>
                    </a:lnTo>
                    <a:lnTo>
                      <a:pt x="2" y="6"/>
                    </a:lnTo>
                    <a:lnTo>
                      <a:pt x="4" y="6"/>
                    </a:lnTo>
                    <a:lnTo>
                      <a:pt x="6" y="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79" name="Freeform 167"/>
              <p:cNvSpPr>
                <a:spLocks/>
              </p:cNvSpPr>
              <p:nvPr userDrawn="1"/>
            </p:nvSpPr>
            <p:spPr bwMode="auto">
              <a:xfrm>
                <a:off x="3741" y="1216"/>
                <a:ext cx="1" cy="3"/>
              </a:xfrm>
              <a:custGeom>
                <a:avLst/>
                <a:gdLst/>
                <a:ahLst/>
                <a:cxnLst>
                  <a:cxn ang="0">
                    <a:pos x="0" y="0"/>
                  </a:cxn>
                  <a:cxn ang="0">
                    <a:pos x="0" y="0"/>
                  </a:cxn>
                  <a:cxn ang="0">
                    <a:pos x="4" y="0"/>
                  </a:cxn>
                  <a:cxn ang="0">
                    <a:pos x="6" y="2"/>
                  </a:cxn>
                  <a:cxn ang="0">
                    <a:pos x="6" y="12"/>
                  </a:cxn>
                  <a:cxn ang="0">
                    <a:pos x="6" y="12"/>
                  </a:cxn>
                  <a:cxn ang="0">
                    <a:pos x="2" y="12"/>
                  </a:cxn>
                  <a:cxn ang="0">
                    <a:pos x="0" y="8"/>
                  </a:cxn>
                  <a:cxn ang="0">
                    <a:pos x="0" y="0"/>
                  </a:cxn>
                  <a:cxn ang="0">
                    <a:pos x="0" y="0"/>
                  </a:cxn>
                </a:cxnLst>
                <a:rect l="0" t="0" r="r" b="b"/>
                <a:pathLst>
                  <a:path w="6" h="12">
                    <a:moveTo>
                      <a:pt x="0" y="0"/>
                    </a:moveTo>
                    <a:lnTo>
                      <a:pt x="0" y="0"/>
                    </a:lnTo>
                    <a:lnTo>
                      <a:pt x="4" y="0"/>
                    </a:lnTo>
                    <a:lnTo>
                      <a:pt x="6" y="2"/>
                    </a:lnTo>
                    <a:lnTo>
                      <a:pt x="6" y="12"/>
                    </a:lnTo>
                    <a:lnTo>
                      <a:pt x="6" y="12"/>
                    </a:lnTo>
                    <a:lnTo>
                      <a:pt x="2" y="12"/>
                    </a:lnTo>
                    <a:lnTo>
                      <a:pt x="0" y="8"/>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0" name="Freeform 168"/>
              <p:cNvSpPr>
                <a:spLocks/>
              </p:cNvSpPr>
              <p:nvPr userDrawn="1"/>
            </p:nvSpPr>
            <p:spPr bwMode="auto">
              <a:xfrm>
                <a:off x="3251" y="1264"/>
                <a:ext cx="6" cy="4"/>
              </a:xfrm>
              <a:custGeom>
                <a:avLst/>
                <a:gdLst/>
                <a:ahLst/>
                <a:cxnLst>
                  <a:cxn ang="0">
                    <a:pos x="16" y="18"/>
                  </a:cxn>
                  <a:cxn ang="0">
                    <a:pos x="16" y="18"/>
                  </a:cxn>
                  <a:cxn ang="0">
                    <a:pos x="10" y="16"/>
                  </a:cxn>
                  <a:cxn ang="0">
                    <a:pos x="6" y="12"/>
                  </a:cxn>
                  <a:cxn ang="0">
                    <a:pos x="2" y="8"/>
                  </a:cxn>
                  <a:cxn ang="0">
                    <a:pos x="0" y="2"/>
                  </a:cxn>
                  <a:cxn ang="0">
                    <a:pos x="0" y="2"/>
                  </a:cxn>
                  <a:cxn ang="0">
                    <a:pos x="4" y="0"/>
                  </a:cxn>
                  <a:cxn ang="0">
                    <a:pos x="10" y="0"/>
                  </a:cxn>
                  <a:cxn ang="0">
                    <a:pos x="12" y="2"/>
                  </a:cxn>
                  <a:cxn ang="0">
                    <a:pos x="16" y="4"/>
                  </a:cxn>
                  <a:cxn ang="0">
                    <a:pos x="18" y="8"/>
                  </a:cxn>
                  <a:cxn ang="0">
                    <a:pos x="20" y="12"/>
                  </a:cxn>
                  <a:cxn ang="0">
                    <a:pos x="18" y="16"/>
                  </a:cxn>
                  <a:cxn ang="0">
                    <a:pos x="16" y="18"/>
                  </a:cxn>
                  <a:cxn ang="0">
                    <a:pos x="16" y="18"/>
                  </a:cxn>
                </a:cxnLst>
                <a:rect l="0" t="0" r="r" b="b"/>
                <a:pathLst>
                  <a:path w="20" h="18">
                    <a:moveTo>
                      <a:pt x="16" y="18"/>
                    </a:moveTo>
                    <a:lnTo>
                      <a:pt x="16" y="18"/>
                    </a:lnTo>
                    <a:lnTo>
                      <a:pt x="10" y="16"/>
                    </a:lnTo>
                    <a:lnTo>
                      <a:pt x="6" y="12"/>
                    </a:lnTo>
                    <a:lnTo>
                      <a:pt x="2" y="8"/>
                    </a:lnTo>
                    <a:lnTo>
                      <a:pt x="0" y="2"/>
                    </a:lnTo>
                    <a:lnTo>
                      <a:pt x="0" y="2"/>
                    </a:lnTo>
                    <a:lnTo>
                      <a:pt x="4" y="0"/>
                    </a:lnTo>
                    <a:lnTo>
                      <a:pt x="10" y="0"/>
                    </a:lnTo>
                    <a:lnTo>
                      <a:pt x="12" y="2"/>
                    </a:lnTo>
                    <a:lnTo>
                      <a:pt x="16" y="4"/>
                    </a:lnTo>
                    <a:lnTo>
                      <a:pt x="18" y="8"/>
                    </a:lnTo>
                    <a:lnTo>
                      <a:pt x="20" y="12"/>
                    </a:lnTo>
                    <a:lnTo>
                      <a:pt x="18" y="16"/>
                    </a:lnTo>
                    <a:lnTo>
                      <a:pt x="16" y="18"/>
                    </a:lnTo>
                    <a:lnTo>
                      <a:pt x="16" y="1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1" name="Freeform 169"/>
              <p:cNvSpPr>
                <a:spLocks/>
              </p:cNvSpPr>
              <p:nvPr userDrawn="1"/>
            </p:nvSpPr>
            <p:spPr bwMode="auto">
              <a:xfrm>
                <a:off x="3239" y="1267"/>
                <a:ext cx="2" cy="5"/>
              </a:xfrm>
              <a:custGeom>
                <a:avLst/>
                <a:gdLst/>
                <a:ahLst/>
                <a:cxnLst>
                  <a:cxn ang="0">
                    <a:pos x="10" y="0"/>
                  </a:cxn>
                  <a:cxn ang="0">
                    <a:pos x="10" y="0"/>
                  </a:cxn>
                  <a:cxn ang="0">
                    <a:pos x="10" y="8"/>
                  </a:cxn>
                  <a:cxn ang="0">
                    <a:pos x="8" y="12"/>
                  </a:cxn>
                  <a:cxn ang="0">
                    <a:pos x="4" y="20"/>
                  </a:cxn>
                  <a:cxn ang="0">
                    <a:pos x="4" y="20"/>
                  </a:cxn>
                  <a:cxn ang="0">
                    <a:pos x="2" y="18"/>
                  </a:cxn>
                  <a:cxn ang="0">
                    <a:pos x="0" y="16"/>
                  </a:cxn>
                  <a:cxn ang="0">
                    <a:pos x="0" y="8"/>
                  </a:cxn>
                  <a:cxn ang="0">
                    <a:pos x="4" y="2"/>
                  </a:cxn>
                  <a:cxn ang="0">
                    <a:pos x="6" y="2"/>
                  </a:cxn>
                  <a:cxn ang="0">
                    <a:pos x="10" y="0"/>
                  </a:cxn>
                  <a:cxn ang="0">
                    <a:pos x="10" y="0"/>
                  </a:cxn>
                </a:cxnLst>
                <a:rect l="0" t="0" r="r" b="b"/>
                <a:pathLst>
                  <a:path w="10" h="20">
                    <a:moveTo>
                      <a:pt x="10" y="0"/>
                    </a:moveTo>
                    <a:lnTo>
                      <a:pt x="10" y="0"/>
                    </a:lnTo>
                    <a:lnTo>
                      <a:pt x="10" y="8"/>
                    </a:lnTo>
                    <a:lnTo>
                      <a:pt x="8" y="12"/>
                    </a:lnTo>
                    <a:lnTo>
                      <a:pt x="4" y="20"/>
                    </a:lnTo>
                    <a:lnTo>
                      <a:pt x="4" y="20"/>
                    </a:lnTo>
                    <a:lnTo>
                      <a:pt x="2" y="18"/>
                    </a:lnTo>
                    <a:lnTo>
                      <a:pt x="0" y="16"/>
                    </a:lnTo>
                    <a:lnTo>
                      <a:pt x="0" y="8"/>
                    </a:lnTo>
                    <a:lnTo>
                      <a:pt x="4" y="2"/>
                    </a:lnTo>
                    <a:lnTo>
                      <a:pt x="6" y="2"/>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2" name="Freeform 170"/>
              <p:cNvSpPr>
                <a:spLocks/>
              </p:cNvSpPr>
              <p:nvPr userDrawn="1"/>
            </p:nvSpPr>
            <p:spPr bwMode="auto">
              <a:xfrm>
                <a:off x="3242" y="1275"/>
                <a:ext cx="4" cy="13"/>
              </a:xfrm>
              <a:custGeom>
                <a:avLst/>
                <a:gdLst/>
                <a:ahLst/>
                <a:cxnLst>
                  <a:cxn ang="0">
                    <a:pos x="0" y="0"/>
                  </a:cxn>
                  <a:cxn ang="0">
                    <a:pos x="0" y="0"/>
                  </a:cxn>
                  <a:cxn ang="0">
                    <a:pos x="2" y="2"/>
                  </a:cxn>
                  <a:cxn ang="0">
                    <a:pos x="6" y="4"/>
                  </a:cxn>
                  <a:cxn ang="0">
                    <a:pos x="10" y="6"/>
                  </a:cxn>
                  <a:cxn ang="0">
                    <a:pos x="12" y="12"/>
                  </a:cxn>
                  <a:cxn ang="0">
                    <a:pos x="12" y="12"/>
                  </a:cxn>
                  <a:cxn ang="0">
                    <a:pos x="6" y="12"/>
                  </a:cxn>
                  <a:cxn ang="0">
                    <a:pos x="4" y="16"/>
                  </a:cxn>
                  <a:cxn ang="0">
                    <a:pos x="4" y="22"/>
                  </a:cxn>
                  <a:cxn ang="0">
                    <a:pos x="6" y="28"/>
                  </a:cxn>
                  <a:cxn ang="0">
                    <a:pos x="10" y="42"/>
                  </a:cxn>
                  <a:cxn ang="0">
                    <a:pos x="14" y="52"/>
                  </a:cxn>
                  <a:cxn ang="0">
                    <a:pos x="14" y="52"/>
                  </a:cxn>
                  <a:cxn ang="0">
                    <a:pos x="6" y="42"/>
                  </a:cxn>
                  <a:cxn ang="0">
                    <a:pos x="2" y="30"/>
                  </a:cxn>
                  <a:cxn ang="0">
                    <a:pos x="0" y="16"/>
                  </a:cxn>
                  <a:cxn ang="0">
                    <a:pos x="0" y="0"/>
                  </a:cxn>
                  <a:cxn ang="0">
                    <a:pos x="0" y="0"/>
                  </a:cxn>
                </a:cxnLst>
                <a:rect l="0" t="0" r="r" b="b"/>
                <a:pathLst>
                  <a:path w="14" h="52">
                    <a:moveTo>
                      <a:pt x="0" y="0"/>
                    </a:moveTo>
                    <a:lnTo>
                      <a:pt x="0" y="0"/>
                    </a:lnTo>
                    <a:lnTo>
                      <a:pt x="2" y="2"/>
                    </a:lnTo>
                    <a:lnTo>
                      <a:pt x="6" y="4"/>
                    </a:lnTo>
                    <a:lnTo>
                      <a:pt x="10" y="6"/>
                    </a:lnTo>
                    <a:lnTo>
                      <a:pt x="12" y="12"/>
                    </a:lnTo>
                    <a:lnTo>
                      <a:pt x="12" y="12"/>
                    </a:lnTo>
                    <a:lnTo>
                      <a:pt x="6" y="12"/>
                    </a:lnTo>
                    <a:lnTo>
                      <a:pt x="4" y="16"/>
                    </a:lnTo>
                    <a:lnTo>
                      <a:pt x="4" y="22"/>
                    </a:lnTo>
                    <a:lnTo>
                      <a:pt x="6" y="28"/>
                    </a:lnTo>
                    <a:lnTo>
                      <a:pt x="10" y="42"/>
                    </a:lnTo>
                    <a:lnTo>
                      <a:pt x="14" y="52"/>
                    </a:lnTo>
                    <a:lnTo>
                      <a:pt x="14" y="52"/>
                    </a:lnTo>
                    <a:lnTo>
                      <a:pt x="6" y="42"/>
                    </a:lnTo>
                    <a:lnTo>
                      <a:pt x="2" y="30"/>
                    </a:lnTo>
                    <a:lnTo>
                      <a:pt x="0" y="1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3" name="Freeform 171"/>
              <p:cNvSpPr>
                <a:spLocks/>
              </p:cNvSpPr>
              <p:nvPr userDrawn="1"/>
            </p:nvSpPr>
            <p:spPr bwMode="auto">
              <a:xfrm>
                <a:off x="4113" y="1356"/>
                <a:ext cx="9" cy="9"/>
              </a:xfrm>
              <a:custGeom>
                <a:avLst/>
                <a:gdLst/>
                <a:ahLst/>
                <a:cxnLst>
                  <a:cxn ang="0">
                    <a:pos x="34" y="0"/>
                  </a:cxn>
                  <a:cxn ang="0">
                    <a:pos x="34" y="0"/>
                  </a:cxn>
                  <a:cxn ang="0">
                    <a:pos x="34" y="6"/>
                  </a:cxn>
                  <a:cxn ang="0">
                    <a:pos x="32" y="10"/>
                  </a:cxn>
                  <a:cxn ang="0">
                    <a:pos x="28" y="20"/>
                  </a:cxn>
                  <a:cxn ang="0">
                    <a:pos x="22" y="28"/>
                  </a:cxn>
                  <a:cxn ang="0">
                    <a:pos x="14" y="36"/>
                  </a:cxn>
                  <a:cxn ang="0">
                    <a:pos x="14" y="36"/>
                  </a:cxn>
                  <a:cxn ang="0">
                    <a:pos x="6" y="34"/>
                  </a:cxn>
                  <a:cxn ang="0">
                    <a:pos x="0" y="32"/>
                  </a:cxn>
                  <a:cxn ang="0">
                    <a:pos x="0" y="32"/>
                  </a:cxn>
                  <a:cxn ang="0">
                    <a:pos x="0" y="20"/>
                  </a:cxn>
                  <a:cxn ang="0">
                    <a:pos x="0" y="20"/>
                  </a:cxn>
                  <a:cxn ang="0">
                    <a:pos x="12" y="20"/>
                  </a:cxn>
                  <a:cxn ang="0">
                    <a:pos x="12" y="20"/>
                  </a:cxn>
                  <a:cxn ang="0">
                    <a:pos x="14" y="10"/>
                  </a:cxn>
                  <a:cxn ang="0">
                    <a:pos x="18" y="4"/>
                  </a:cxn>
                  <a:cxn ang="0">
                    <a:pos x="24" y="2"/>
                  </a:cxn>
                  <a:cxn ang="0">
                    <a:pos x="34" y="0"/>
                  </a:cxn>
                  <a:cxn ang="0">
                    <a:pos x="34" y="0"/>
                  </a:cxn>
                </a:cxnLst>
                <a:rect l="0" t="0" r="r" b="b"/>
                <a:pathLst>
                  <a:path w="34" h="36">
                    <a:moveTo>
                      <a:pt x="34" y="0"/>
                    </a:moveTo>
                    <a:lnTo>
                      <a:pt x="34" y="0"/>
                    </a:lnTo>
                    <a:lnTo>
                      <a:pt x="34" y="6"/>
                    </a:lnTo>
                    <a:lnTo>
                      <a:pt x="32" y="10"/>
                    </a:lnTo>
                    <a:lnTo>
                      <a:pt x="28" y="20"/>
                    </a:lnTo>
                    <a:lnTo>
                      <a:pt x="22" y="28"/>
                    </a:lnTo>
                    <a:lnTo>
                      <a:pt x="14" y="36"/>
                    </a:lnTo>
                    <a:lnTo>
                      <a:pt x="14" y="36"/>
                    </a:lnTo>
                    <a:lnTo>
                      <a:pt x="6" y="34"/>
                    </a:lnTo>
                    <a:lnTo>
                      <a:pt x="0" y="32"/>
                    </a:lnTo>
                    <a:lnTo>
                      <a:pt x="0" y="32"/>
                    </a:lnTo>
                    <a:lnTo>
                      <a:pt x="0" y="20"/>
                    </a:lnTo>
                    <a:lnTo>
                      <a:pt x="0" y="20"/>
                    </a:lnTo>
                    <a:lnTo>
                      <a:pt x="12" y="20"/>
                    </a:lnTo>
                    <a:lnTo>
                      <a:pt x="12" y="20"/>
                    </a:lnTo>
                    <a:lnTo>
                      <a:pt x="14" y="10"/>
                    </a:lnTo>
                    <a:lnTo>
                      <a:pt x="18" y="4"/>
                    </a:lnTo>
                    <a:lnTo>
                      <a:pt x="24" y="2"/>
                    </a:lnTo>
                    <a:lnTo>
                      <a:pt x="34" y="0"/>
                    </a:lnTo>
                    <a:lnTo>
                      <a:pt x="3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4" name="Freeform 172"/>
              <p:cNvSpPr>
                <a:spLocks/>
              </p:cNvSpPr>
              <p:nvPr userDrawn="1"/>
            </p:nvSpPr>
            <p:spPr bwMode="auto">
              <a:xfrm>
                <a:off x="3467" y="1405"/>
                <a:ext cx="3" cy="2"/>
              </a:xfrm>
              <a:custGeom>
                <a:avLst/>
                <a:gdLst/>
                <a:ahLst/>
                <a:cxnLst>
                  <a:cxn ang="0">
                    <a:pos x="0" y="0"/>
                  </a:cxn>
                  <a:cxn ang="0">
                    <a:pos x="0" y="0"/>
                  </a:cxn>
                  <a:cxn ang="0">
                    <a:pos x="4" y="0"/>
                  </a:cxn>
                  <a:cxn ang="0">
                    <a:pos x="6" y="2"/>
                  </a:cxn>
                  <a:cxn ang="0">
                    <a:pos x="8" y="2"/>
                  </a:cxn>
                  <a:cxn ang="0">
                    <a:pos x="10" y="2"/>
                  </a:cxn>
                  <a:cxn ang="0">
                    <a:pos x="10" y="2"/>
                  </a:cxn>
                  <a:cxn ang="0">
                    <a:pos x="8" y="6"/>
                  </a:cxn>
                  <a:cxn ang="0">
                    <a:pos x="4" y="6"/>
                  </a:cxn>
                  <a:cxn ang="0">
                    <a:pos x="2" y="6"/>
                  </a:cxn>
                  <a:cxn ang="0">
                    <a:pos x="0" y="0"/>
                  </a:cxn>
                  <a:cxn ang="0">
                    <a:pos x="0" y="0"/>
                  </a:cxn>
                </a:cxnLst>
                <a:rect l="0" t="0" r="r" b="b"/>
                <a:pathLst>
                  <a:path w="10" h="6">
                    <a:moveTo>
                      <a:pt x="0" y="0"/>
                    </a:moveTo>
                    <a:lnTo>
                      <a:pt x="0" y="0"/>
                    </a:lnTo>
                    <a:lnTo>
                      <a:pt x="4" y="0"/>
                    </a:lnTo>
                    <a:lnTo>
                      <a:pt x="6" y="2"/>
                    </a:lnTo>
                    <a:lnTo>
                      <a:pt x="8" y="2"/>
                    </a:lnTo>
                    <a:lnTo>
                      <a:pt x="10" y="2"/>
                    </a:lnTo>
                    <a:lnTo>
                      <a:pt x="10" y="2"/>
                    </a:lnTo>
                    <a:lnTo>
                      <a:pt x="8" y="6"/>
                    </a:lnTo>
                    <a:lnTo>
                      <a:pt x="4" y="6"/>
                    </a:lnTo>
                    <a:lnTo>
                      <a:pt x="2"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5" name="Freeform 173"/>
              <p:cNvSpPr>
                <a:spLocks noEditPoints="1"/>
              </p:cNvSpPr>
              <p:nvPr userDrawn="1"/>
            </p:nvSpPr>
            <p:spPr bwMode="auto">
              <a:xfrm>
                <a:off x="3711" y="168"/>
                <a:ext cx="976" cy="1592"/>
              </a:xfrm>
              <a:custGeom>
                <a:avLst/>
                <a:gdLst/>
                <a:ahLst/>
                <a:cxnLst>
                  <a:cxn ang="0">
                    <a:pos x="1474" y="5592"/>
                  </a:cxn>
                  <a:cxn ang="0">
                    <a:pos x="1544" y="4890"/>
                  </a:cxn>
                  <a:cxn ang="0">
                    <a:pos x="1608" y="4554"/>
                  </a:cxn>
                  <a:cxn ang="0">
                    <a:pos x="1352" y="4486"/>
                  </a:cxn>
                  <a:cxn ang="0">
                    <a:pos x="566" y="4474"/>
                  </a:cxn>
                  <a:cxn ang="0">
                    <a:pos x="208" y="4160"/>
                  </a:cxn>
                  <a:cxn ang="0">
                    <a:pos x="94" y="3948"/>
                  </a:cxn>
                  <a:cxn ang="0">
                    <a:pos x="40" y="3786"/>
                  </a:cxn>
                  <a:cxn ang="0">
                    <a:pos x="196" y="3120"/>
                  </a:cxn>
                  <a:cxn ang="0">
                    <a:pos x="834" y="2364"/>
                  </a:cxn>
                  <a:cxn ang="0">
                    <a:pos x="1252" y="2310"/>
                  </a:cxn>
                  <a:cxn ang="0">
                    <a:pos x="1620" y="2284"/>
                  </a:cxn>
                  <a:cxn ang="0">
                    <a:pos x="1840" y="2562"/>
                  </a:cxn>
                  <a:cxn ang="0">
                    <a:pos x="2328" y="2548"/>
                  </a:cxn>
                  <a:cxn ang="0">
                    <a:pos x="2648" y="2486"/>
                  </a:cxn>
                  <a:cxn ang="0">
                    <a:pos x="2394" y="2208"/>
                  </a:cxn>
                  <a:cxn ang="0">
                    <a:pos x="2212" y="2084"/>
                  </a:cxn>
                  <a:cxn ang="0">
                    <a:pos x="2080" y="1990"/>
                  </a:cxn>
                  <a:cxn ang="0">
                    <a:pos x="2110" y="2114"/>
                  </a:cxn>
                  <a:cxn ang="0">
                    <a:pos x="2102" y="2178"/>
                  </a:cxn>
                  <a:cxn ang="0">
                    <a:pos x="1980" y="2090"/>
                  </a:cxn>
                  <a:cxn ang="0">
                    <a:pos x="1660" y="1772"/>
                  </a:cxn>
                  <a:cxn ang="0">
                    <a:pos x="1716" y="1946"/>
                  </a:cxn>
                  <a:cxn ang="0">
                    <a:pos x="1788" y="2232"/>
                  </a:cxn>
                  <a:cxn ang="0">
                    <a:pos x="1750" y="2062"/>
                  </a:cxn>
                  <a:cxn ang="0">
                    <a:pos x="1370" y="1888"/>
                  </a:cxn>
                  <a:cxn ang="0">
                    <a:pos x="1100" y="2118"/>
                  </a:cxn>
                  <a:cxn ang="0">
                    <a:pos x="812" y="2300"/>
                  </a:cxn>
                  <a:cxn ang="0">
                    <a:pos x="744" y="1918"/>
                  </a:cxn>
                  <a:cxn ang="0">
                    <a:pos x="1068" y="1762"/>
                  </a:cxn>
                  <a:cxn ang="0">
                    <a:pos x="934" y="1586"/>
                  </a:cxn>
                  <a:cxn ang="0">
                    <a:pos x="1208" y="1412"/>
                  </a:cxn>
                  <a:cxn ang="0">
                    <a:pos x="1282" y="1194"/>
                  </a:cxn>
                  <a:cxn ang="0">
                    <a:pos x="1374" y="1258"/>
                  </a:cxn>
                  <a:cxn ang="0">
                    <a:pos x="1598" y="1182"/>
                  </a:cxn>
                  <a:cxn ang="0">
                    <a:pos x="1580" y="956"/>
                  </a:cxn>
                  <a:cxn ang="0">
                    <a:pos x="1456" y="924"/>
                  </a:cxn>
                  <a:cxn ang="0">
                    <a:pos x="1360" y="888"/>
                  </a:cxn>
                  <a:cxn ang="0">
                    <a:pos x="1398" y="1180"/>
                  </a:cxn>
                  <a:cxn ang="0">
                    <a:pos x="1182" y="1026"/>
                  </a:cxn>
                  <a:cxn ang="0">
                    <a:pos x="1136" y="894"/>
                  </a:cxn>
                  <a:cxn ang="0">
                    <a:pos x="1194" y="746"/>
                  </a:cxn>
                  <a:cxn ang="0">
                    <a:pos x="1156" y="628"/>
                  </a:cxn>
                  <a:cxn ang="0">
                    <a:pos x="1190" y="562"/>
                  </a:cxn>
                  <a:cxn ang="0">
                    <a:pos x="1274" y="556"/>
                  </a:cxn>
                  <a:cxn ang="0">
                    <a:pos x="1516" y="692"/>
                  </a:cxn>
                  <a:cxn ang="0">
                    <a:pos x="1520" y="532"/>
                  </a:cxn>
                  <a:cxn ang="0">
                    <a:pos x="1688" y="512"/>
                  </a:cxn>
                  <a:cxn ang="0">
                    <a:pos x="1404" y="374"/>
                  </a:cxn>
                  <a:cxn ang="0">
                    <a:pos x="1348" y="244"/>
                  </a:cxn>
                  <a:cxn ang="0">
                    <a:pos x="1182" y="78"/>
                  </a:cxn>
                  <a:cxn ang="0">
                    <a:pos x="2138" y="372"/>
                  </a:cxn>
                  <a:cxn ang="0">
                    <a:pos x="3550" y="2310"/>
                  </a:cxn>
                  <a:cxn ang="0">
                    <a:pos x="3352" y="2450"/>
                  </a:cxn>
                  <a:cxn ang="0">
                    <a:pos x="3298" y="2584"/>
                  </a:cxn>
                  <a:cxn ang="0">
                    <a:pos x="3518" y="2594"/>
                  </a:cxn>
                  <a:cxn ang="0">
                    <a:pos x="3346" y="3440"/>
                  </a:cxn>
                  <a:cxn ang="0">
                    <a:pos x="3046" y="3068"/>
                  </a:cxn>
                  <a:cxn ang="0">
                    <a:pos x="2674" y="2642"/>
                  </a:cxn>
                  <a:cxn ang="0">
                    <a:pos x="3124" y="3446"/>
                  </a:cxn>
                  <a:cxn ang="0">
                    <a:pos x="3418" y="3540"/>
                  </a:cxn>
                  <a:cxn ang="0">
                    <a:pos x="2910" y="4860"/>
                  </a:cxn>
                  <a:cxn ang="0">
                    <a:pos x="2208" y="5694"/>
                  </a:cxn>
                </a:cxnLst>
                <a:rect l="0" t="0" r="r" b="b"/>
                <a:pathLst>
                  <a:path w="3692" h="6070">
                    <a:moveTo>
                      <a:pt x="1374" y="6070"/>
                    </a:moveTo>
                    <a:lnTo>
                      <a:pt x="1374" y="6070"/>
                    </a:lnTo>
                    <a:lnTo>
                      <a:pt x="1374" y="6068"/>
                    </a:lnTo>
                    <a:lnTo>
                      <a:pt x="1374" y="6066"/>
                    </a:lnTo>
                    <a:lnTo>
                      <a:pt x="1370" y="6066"/>
                    </a:lnTo>
                    <a:lnTo>
                      <a:pt x="1366" y="6066"/>
                    </a:lnTo>
                    <a:lnTo>
                      <a:pt x="1368" y="6062"/>
                    </a:lnTo>
                    <a:lnTo>
                      <a:pt x="1368" y="6062"/>
                    </a:lnTo>
                    <a:lnTo>
                      <a:pt x="1364" y="6062"/>
                    </a:lnTo>
                    <a:lnTo>
                      <a:pt x="1362" y="6064"/>
                    </a:lnTo>
                    <a:lnTo>
                      <a:pt x="1360" y="6064"/>
                    </a:lnTo>
                    <a:lnTo>
                      <a:pt x="1356" y="6064"/>
                    </a:lnTo>
                    <a:lnTo>
                      <a:pt x="1356" y="6064"/>
                    </a:lnTo>
                    <a:lnTo>
                      <a:pt x="1358" y="6064"/>
                    </a:lnTo>
                    <a:lnTo>
                      <a:pt x="1366" y="6060"/>
                    </a:lnTo>
                    <a:lnTo>
                      <a:pt x="1372" y="6052"/>
                    </a:lnTo>
                    <a:lnTo>
                      <a:pt x="1374" y="6050"/>
                    </a:lnTo>
                    <a:lnTo>
                      <a:pt x="1372" y="6046"/>
                    </a:lnTo>
                    <a:lnTo>
                      <a:pt x="1372" y="6046"/>
                    </a:lnTo>
                    <a:lnTo>
                      <a:pt x="1388" y="6042"/>
                    </a:lnTo>
                    <a:lnTo>
                      <a:pt x="1402" y="6034"/>
                    </a:lnTo>
                    <a:lnTo>
                      <a:pt x="1412" y="6024"/>
                    </a:lnTo>
                    <a:lnTo>
                      <a:pt x="1420" y="6014"/>
                    </a:lnTo>
                    <a:lnTo>
                      <a:pt x="1428" y="6000"/>
                    </a:lnTo>
                    <a:lnTo>
                      <a:pt x="1434" y="5986"/>
                    </a:lnTo>
                    <a:lnTo>
                      <a:pt x="1442" y="5956"/>
                    </a:lnTo>
                    <a:lnTo>
                      <a:pt x="1442" y="5956"/>
                    </a:lnTo>
                    <a:lnTo>
                      <a:pt x="1436" y="5952"/>
                    </a:lnTo>
                    <a:lnTo>
                      <a:pt x="1430" y="5946"/>
                    </a:lnTo>
                    <a:lnTo>
                      <a:pt x="1428" y="5940"/>
                    </a:lnTo>
                    <a:lnTo>
                      <a:pt x="1426" y="5934"/>
                    </a:lnTo>
                    <a:lnTo>
                      <a:pt x="1426" y="5926"/>
                    </a:lnTo>
                    <a:lnTo>
                      <a:pt x="1428" y="5918"/>
                    </a:lnTo>
                    <a:lnTo>
                      <a:pt x="1432" y="5912"/>
                    </a:lnTo>
                    <a:lnTo>
                      <a:pt x="1438" y="5908"/>
                    </a:lnTo>
                    <a:lnTo>
                      <a:pt x="1438" y="5908"/>
                    </a:lnTo>
                    <a:lnTo>
                      <a:pt x="1438" y="5902"/>
                    </a:lnTo>
                    <a:lnTo>
                      <a:pt x="1438" y="5896"/>
                    </a:lnTo>
                    <a:lnTo>
                      <a:pt x="1444" y="5884"/>
                    </a:lnTo>
                    <a:lnTo>
                      <a:pt x="1462" y="5862"/>
                    </a:lnTo>
                    <a:lnTo>
                      <a:pt x="1462" y="5862"/>
                    </a:lnTo>
                    <a:lnTo>
                      <a:pt x="1462" y="5846"/>
                    </a:lnTo>
                    <a:lnTo>
                      <a:pt x="1466" y="5834"/>
                    </a:lnTo>
                    <a:lnTo>
                      <a:pt x="1466" y="5834"/>
                    </a:lnTo>
                    <a:lnTo>
                      <a:pt x="1470" y="5832"/>
                    </a:lnTo>
                    <a:lnTo>
                      <a:pt x="1472" y="5830"/>
                    </a:lnTo>
                    <a:lnTo>
                      <a:pt x="1476" y="5822"/>
                    </a:lnTo>
                    <a:lnTo>
                      <a:pt x="1478" y="5812"/>
                    </a:lnTo>
                    <a:lnTo>
                      <a:pt x="1484" y="5802"/>
                    </a:lnTo>
                    <a:lnTo>
                      <a:pt x="1484" y="5802"/>
                    </a:lnTo>
                    <a:lnTo>
                      <a:pt x="1490" y="5796"/>
                    </a:lnTo>
                    <a:lnTo>
                      <a:pt x="1494" y="5794"/>
                    </a:lnTo>
                    <a:lnTo>
                      <a:pt x="1498" y="5790"/>
                    </a:lnTo>
                    <a:lnTo>
                      <a:pt x="1500" y="5786"/>
                    </a:lnTo>
                    <a:lnTo>
                      <a:pt x="1500" y="5786"/>
                    </a:lnTo>
                    <a:lnTo>
                      <a:pt x="1500" y="5780"/>
                    </a:lnTo>
                    <a:lnTo>
                      <a:pt x="1496" y="5770"/>
                    </a:lnTo>
                    <a:lnTo>
                      <a:pt x="1494" y="5762"/>
                    </a:lnTo>
                    <a:lnTo>
                      <a:pt x="1492" y="5754"/>
                    </a:lnTo>
                    <a:lnTo>
                      <a:pt x="1492" y="5754"/>
                    </a:lnTo>
                    <a:lnTo>
                      <a:pt x="1490" y="5744"/>
                    </a:lnTo>
                    <a:lnTo>
                      <a:pt x="1484" y="5734"/>
                    </a:lnTo>
                    <a:lnTo>
                      <a:pt x="1482" y="5728"/>
                    </a:lnTo>
                    <a:lnTo>
                      <a:pt x="1482" y="5724"/>
                    </a:lnTo>
                    <a:lnTo>
                      <a:pt x="1484" y="5718"/>
                    </a:lnTo>
                    <a:lnTo>
                      <a:pt x="1486" y="5712"/>
                    </a:lnTo>
                    <a:lnTo>
                      <a:pt x="1486" y="5712"/>
                    </a:lnTo>
                    <a:lnTo>
                      <a:pt x="1482" y="5704"/>
                    </a:lnTo>
                    <a:lnTo>
                      <a:pt x="1480" y="5696"/>
                    </a:lnTo>
                    <a:lnTo>
                      <a:pt x="1478" y="5686"/>
                    </a:lnTo>
                    <a:lnTo>
                      <a:pt x="1478" y="5678"/>
                    </a:lnTo>
                    <a:lnTo>
                      <a:pt x="1478" y="5678"/>
                    </a:lnTo>
                    <a:lnTo>
                      <a:pt x="1470" y="5668"/>
                    </a:lnTo>
                    <a:lnTo>
                      <a:pt x="1464" y="5658"/>
                    </a:lnTo>
                    <a:lnTo>
                      <a:pt x="1460" y="5646"/>
                    </a:lnTo>
                    <a:lnTo>
                      <a:pt x="1456" y="5634"/>
                    </a:lnTo>
                    <a:lnTo>
                      <a:pt x="1456" y="5634"/>
                    </a:lnTo>
                    <a:lnTo>
                      <a:pt x="1464" y="5612"/>
                    </a:lnTo>
                    <a:lnTo>
                      <a:pt x="1474" y="5592"/>
                    </a:lnTo>
                    <a:lnTo>
                      <a:pt x="1484" y="5572"/>
                    </a:lnTo>
                    <a:lnTo>
                      <a:pt x="1492" y="5548"/>
                    </a:lnTo>
                    <a:lnTo>
                      <a:pt x="1492" y="5548"/>
                    </a:lnTo>
                    <a:lnTo>
                      <a:pt x="1500" y="5546"/>
                    </a:lnTo>
                    <a:lnTo>
                      <a:pt x="1508" y="5540"/>
                    </a:lnTo>
                    <a:lnTo>
                      <a:pt x="1508" y="5540"/>
                    </a:lnTo>
                    <a:lnTo>
                      <a:pt x="1512" y="5530"/>
                    </a:lnTo>
                    <a:lnTo>
                      <a:pt x="1518" y="5520"/>
                    </a:lnTo>
                    <a:lnTo>
                      <a:pt x="1532" y="5504"/>
                    </a:lnTo>
                    <a:lnTo>
                      <a:pt x="1546" y="5486"/>
                    </a:lnTo>
                    <a:lnTo>
                      <a:pt x="1552" y="5476"/>
                    </a:lnTo>
                    <a:lnTo>
                      <a:pt x="1556" y="5464"/>
                    </a:lnTo>
                    <a:lnTo>
                      <a:pt x="1556" y="5464"/>
                    </a:lnTo>
                    <a:lnTo>
                      <a:pt x="1576" y="5440"/>
                    </a:lnTo>
                    <a:lnTo>
                      <a:pt x="1588" y="5430"/>
                    </a:lnTo>
                    <a:lnTo>
                      <a:pt x="1596" y="5426"/>
                    </a:lnTo>
                    <a:lnTo>
                      <a:pt x="1604" y="5422"/>
                    </a:lnTo>
                    <a:lnTo>
                      <a:pt x="1604" y="5422"/>
                    </a:lnTo>
                    <a:lnTo>
                      <a:pt x="1604" y="5418"/>
                    </a:lnTo>
                    <a:lnTo>
                      <a:pt x="1604" y="5416"/>
                    </a:lnTo>
                    <a:lnTo>
                      <a:pt x="1606" y="5414"/>
                    </a:lnTo>
                    <a:lnTo>
                      <a:pt x="1606" y="5412"/>
                    </a:lnTo>
                    <a:lnTo>
                      <a:pt x="1606" y="5412"/>
                    </a:lnTo>
                    <a:lnTo>
                      <a:pt x="1650" y="5388"/>
                    </a:lnTo>
                    <a:lnTo>
                      <a:pt x="1650" y="5388"/>
                    </a:lnTo>
                    <a:lnTo>
                      <a:pt x="1654" y="5378"/>
                    </a:lnTo>
                    <a:lnTo>
                      <a:pt x="1660" y="5366"/>
                    </a:lnTo>
                    <a:lnTo>
                      <a:pt x="1674" y="5344"/>
                    </a:lnTo>
                    <a:lnTo>
                      <a:pt x="1678" y="5334"/>
                    </a:lnTo>
                    <a:lnTo>
                      <a:pt x="1680" y="5322"/>
                    </a:lnTo>
                    <a:lnTo>
                      <a:pt x="1680" y="5312"/>
                    </a:lnTo>
                    <a:lnTo>
                      <a:pt x="1678" y="5308"/>
                    </a:lnTo>
                    <a:lnTo>
                      <a:pt x="1674" y="5302"/>
                    </a:lnTo>
                    <a:lnTo>
                      <a:pt x="1674" y="5302"/>
                    </a:lnTo>
                    <a:lnTo>
                      <a:pt x="1672" y="5280"/>
                    </a:lnTo>
                    <a:lnTo>
                      <a:pt x="1668" y="5254"/>
                    </a:lnTo>
                    <a:lnTo>
                      <a:pt x="1668" y="5240"/>
                    </a:lnTo>
                    <a:lnTo>
                      <a:pt x="1672" y="5230"/>
                    </a:lnTo>
                    <a:lnTo>
                      <a:pt x="1674" y="5224"/>
                    </a:lnTo>
                    <a:lnTo>
                      <a:pt x="1678" y="5222"/>
                    </a:lnTo>
                    <a:lnTo>
                      <a:pt x="1684" y="5218"/>
                    </a:lnTo>
                    <a:lnTo>
                      <a:pt x="1690" y="5216"/>
                    </a:lnTo>
                    <a:lnTo>
                      <a:pt x="1690" y="5216"/>
                    </a:lnTo>
                    <a:lnTo>
                      <a:pt x="1690" y="5200"/>
                    </a:lnTo>
                    <a:lnTo>
                      <a:pt x="1690" y="5182"/>
                    </a:lnTo>
                    <a:lnTo>
                      <a:pt x="1688" y="5166"/>
                    </a:lnTo>
                    <a:lnTo>
                      <a:pt x="1684" y="5150"/>
                    </a:lnTo>
                    <a:lnTo>
                      <a:pt x="1676" y="5120"/>
                    </a:lnTo>
                    <a:lnTo>
                      <a:pt x="1666" y="5088"/>
                    </a:lnTo>
                    <a:lnTo>
                      <a:pt x="1666" y="5088"/>
                    </a:lnTo>
                    <a:lnTo>
                      <a:pt x="1676" y="5086"/>
                    </a:lnTo>
                    <a:lnTo>
                      <a:pt x="1684" y="5084"/>
                    </a:lnTo>
                    <a:lnTo>
                      <a:pt x="1684" y="5084"/>
                    </a:lnTo>
                    <a:lnTo>
                      <a:pt x="1678" y="5082"/>
                    </a:lnTo>
                    <a:lnTo>
                      <a:pt x="1672" y="5078"/>
                    </a:lnTo>
                    <a:lnTo>
                      <a:pt x="1662" y="5072"/>
                    </a:lnTo>
                    <a:lnTo>
                      <a:pt x="1662" y="5072"/>
                    </a:lnTo>
                    <a:lnTo>
                      <a:pt x="1664" y="5056"/>
                    </a:lnTo>
                    <a:lnTo>
                      <a:pt x="1662" y="5040"/>
                    </a:lnTo>
                    <a:lnTo>
                      <a:pt x="1662" y="5034"/>
                    </a:lnTo>
                    <a:lnTo>
                      <a:pt x="1660" y="5028"/>
                    </a:lnTo>
                    <a:lnTo>
                      <a:pt x="1656" y="5024"/>
                    </a:lnTo>
                    <a:lnTo>
                      <a:pt x="1650" y="5022"/>
                    </a:lnTo>
                    <a:lnTo>
                      <a:pt x="1650" y="5022"/>
                    </a:lnTo>
                    <a:lnTo>
                      <a:pt x="1650" y="5014"/>
                    </a:lnTo>
                    <a:lnTo>
                      <a:pt x="1648" y="5006"/>
                    </a:lnTo>
                    <a:lnTo>
                      <a:pt x="1644" y="4998"/>
                    </a:lnTo>
                    <a:lnTo>
                      <a:pt x="1638" y="4992"/>
                    </a:lnTo>
                    <a:lnTo>
                      <a:pt x="1626" y="4982"/>
                    </a:lnTo>
                    <a:lnTo>
                      <a:pt x="1612" y="4972"/>
                    </a:lnTo>
                    <a:lnTo>
                      <a:pt x="1612" y="4972"/>
                    </a:lnTo>
                    <a:lnTo>
                      <a:pt x="1612" y="4962"/>
                    </a:lnTo>
                    <a:lnTo>
                      <a:pt x="1612" y="4962"/>
                    </a:lnTo>
                    <a:lnTo>
                      <a:pt x="1596" y="4948"/>
                    </a:lnTo>
                    <a:lnTo>
                      <a:pt x="1580" y="4932"/>
                    </a:lnTo>
                    <a:lnTo>
                      <a:pt x="1564" y="4914"/>
                    </a:lnTo>
                    <a:lnTo>
                      <a:pt x="1546" y="4900"/>
                    </a:lnTo>
                    <a:lnTo>
                      <a:pt x="1546" y="4900"/>
                    </a:lnTo>
                    <a:lnTo>
                      <a:pt x="1544" y="4890"/>
                    </a:lnTo>
                    <a:lnTo>
                      <a:pt x="1540" y="4880"/>
                    </a:lnTo>
                    <a:lnTo>
                      <a:pt x="1534" y="4872"/>
                    </a:lnTo>
                    <a:lnTo>
                      <a:pt x="1526" y="4866"/>
                    </a:lnTo>
                    <a:lnTo>
                      <a:pt x="1526" y="4866"/>
                    </a:lnTo>
                    <a:lnTo>
                      <a:pt x="1524" y="4846"/>
                    </a:lnTo>
                    <a:lnTo>
                      <a:pt x="1520" y="4830"/>
                    </a:lnTo>
                    <a:lnTo>
                      <a:pt x="1508" y="4800"/>
                    </a:lnTo>
                    <a:lnTo>
                      <a:pt x="1508" y="4800"/>
                    </a:lnTo>
                    <a:lnTo>
                      <a:pt x="1512" y="4802"/>
                    </a:lnTo>
                    <a:lnTo>
                      <a:pt x="1516" y="4804"/>
                    </a:lnTo>
                    <a:lnTo>
                      <a:pt x="1518" y="4804"/>
                    </a:lnTo>
                    <a:lnTo>
                      <a:pt x="1520" y="4808"/>
                    </a:lnTo>
                    <a:lnTo>
                      <a:pt x="1520" y="4808"/>
                    </a:lnTo>
                    <a:lnTo>
                      <a:pt x="1528" y="4802"/>
                    </a:lnTo>
                    <a:lnTo>
                      <a:pt x="1534" y="4796"/>
                    </a:lnTo>
                    <a:lnTo>
                      <a:pt x="1540" y="4788"/>
                    </a:lnTo>
                    <a:lnTo>
                      <a:pt x="1544" y="4778"/>
                    </a:lnTo>
                    <a:lnTo>
                      <a:pt x="1550" y="4760"/>
                    </a:lnTo>
                    <a:lnTo>
                      <a:pt x="1556" y="4740"/>
                    </a:lnTo>
                    <a:lnTo>
                      <a:pt x="1556" y="4740"/>
                    </a:lnTo>
                    <a:lnTo>
                      <a:pt x="1558" y="4742"/>
                    </a:lnTo>
                    <a:lnTo>
                      <a:pt x="1556" y="4744"/>
                    </a:lnTo>
                    <a:lnTo>
                      <a:pt x="1552" y="4748"/>
                    </a:lnTo>
                    <a:lnTo>
                      <a:pt x="1552" y="4750"/>
                    </a:lnTo>
                    <a:lnTo>
                      <a:pt x="1552" y="4750"/>
                    </a:lnTo>
                    <a:lnTo>
                      <a:pt x="1556" y="4752"/>
                    </a:lnTo>
                    <a:lnTo>
                      <a:pt x="1560" y="4752"/>
                    </a:lnTo>
                    <a:lnTo>
                      <a:pt x="1566" y="4750"/>
                    </a:lnTo>
                    <a:lnTo>
                      <a:pt x="1572" y="4750"/>
                    </a:lnTo>
                    <a:lnTo>
                      <a:pt x="1574" y="4752"/>
                    </a:lnTo>
                    <a:lnTo>
                      <a:pt x="1578" y="4756"/>
                    </a:lnTo>
                    <a:lnTo>
                      <a:pt x="1578" y="4756"/>
                    </a:lnTo>
                    <a:lnTo>
                      <a:pt x="1580" y="4752"/>
                    </a:lnTo>
                    <a:lnTo>
                      <a:pt x="1580" y="4748"/>
                    </a:lnTo>
                    <a:lnTo>
                      <a:pt x="1576" y="4742"/>
                    </a:lnTo>
                    <a:lnTo>
                      <a:pt x="1570" y="4740"/>
                    </a:lnTo>
                    <a:lnTo>
                      <a:pt x="1566" y="4740"/>
                    </a:lnTo>
                    <a:lnTo>
                      <a:pt x="1564" y="4742"/>
                    </a:lnTo>
                    <a:lnTo>
                      <a:pt x="1564" y="4742"/>
                    </a:lnTo>
                    <a:lnTo>
                      <a:pt x="1560" y="4738"/>
                    </a:lnTo>
                    <a:lnTo>
                      <a:pt x="1560" y="4734"/>
                    </a:lnTo>
                    <a:lnTo>
                      <a:pt x="1558" y="4728"/>
                    </a:lnTo>
                    <a:lnTo>
                      <a:pt x="1554" y="4726"/>
                    </a:lnTo>
                    <a:lnTo>
                      <a:pt x="1554" y="4726"/>
                    </a:lnTo>
                    <a:lnTo>
                      <a:pt x="1554" y="4724"/>
                    </a:lnTo>
                    <a:lnTo>
                      <a:pt x="1554" y="4724"/>
                    </a:lnTo>
                    <a:lnTo>
                      <a:pt x="1558" y="4722"/>
                    </a:lnTo>
                    <a:lnTo>
                      <a:pt x="1564" y="4724"/>
                    </a:lnTo>
                    <a:lnTo>
                      <a:pt x="1568" y="4722"/>
                    </a:lnTo>
                    <a:lnTo>
                      <a:pt x="1568" y="4722"/>
                    </a:lnTo>
                    <a:lnTo>
                      <a:pt x="1572" y="4718"/>
                    </a:lnTo>
                    <a:lnTo>
                      <a:pt x="1574" y="4712"/>
                    </a:lnTo>
                    <a:lnTo>
                      <a:pt x="1574" y="4698"/>
                    </a:lnTo>
                    <a:lnTo>
                      <a:pt x="1574" y="4698"/>
                    </a:lnTo>
                    <a:lnTo>
                      <a:pt x="1572" y="4694"/>
                    </a:lnTo>
                    <a:lnTo>
                      <a:pt x="1568" y="4692"/>
                    </a:lnTo>
                    <a:lnTo>
                      <a:pt x="1560" y="4688"/>
                    </a:lnTo>
                    <a:lnTo>
                      <a:pt x="1560" y="4688"/>
                    </a:lnTo>
                    <a:lnTo>
                      <a:pt x="1562" y="4684"/>
                    </a:lnTo>
                    <a:lnTo>
                      <a:pt x="1566" y="4680"/>
                    </a:lnTo>
                    <a:lnTo>
                      <a:pt x="1574" y="4674"/>
                    </a:lnTo>
                    <a:lnTo>
                      <a:pt x="1576" y="4672"/>
                    </a:lnTo>
                    <a:lnTo>
                      <a:pt x="1580" y="4666"/>
                    </a:lnTo>
                    <a:lnTo>
                      <a:pt x="1580" y="4662"/>
                    </a:lnTo>
                    <a:lnTo>
                      <a:pt x="1580" y="4654"/>
                    </a:lnTo>
                    <a:lnTo>
                      <a:pt x="1580" y="4654"/>
                    </a:lnTo>
                    <a:lnTo>
                      <a:pt x="1586" y="4652"/>
                    </a:lnTo>
                    <a:lnTo>
                      <a:pt x="1588" y="4648"/>
                    </a:lnTo>
                    <a:lnTo>
                      <a:pt x="1592" y="4644"/>
                    </a:lnTo>
                    <a:lnTo>
                      <a:pt x="1596" y="4642"/>
                    </a:lnTo>
                    <a:lnTo>
                      <a:pt x="1596" y="4642"/>
                    </a:lnTo>
                    <a:lnTo>
                      <a:pt x="1594" y="4632"/>
                    </a:lnTo>
                    <a:lnTo>
                      <a:pt x="1596" y="4620"/>
                    </a:lnTo>
                    <a:lnTo>
                      <a:pt x="1602" y="4600"/>
                    </a:lnTo>
                    <a:lnTo>
                      <a:pt x="1610" y="4580"/>
                    </a:lnTo>
                    <a:lnTo>
                      <a:pt x="1612" y="4570"/>
                    </a:lnTo>
                    <a:lnTo>
                      <a:pt x="1612" y="4560"/>
                    </a:lnTo>
                    <a:lnTo>
                      <a:pt x="1612" y="4560"/>
                    </a:lnTo>
                    <a:lnTo>
                      <a:pt x="1608" y="4554"/>
                    </a:lnTo>
                    <a:lnTo>
                      <a:pt x="1604" y="4550"/>
                    </a:lnTo>
                    <a:lnTo>
                      <a:pt x="1598" y="4546"/>
                    </a:lnTo>
                    <a:lnTo>
                      <a:pt x="1596" y="4540"/>
                    </a:lnTo>
                    <a:lnTo>
                      <a:pt x="1596" y="4540"/>
                    </a:lnTo>
                    <a:lnTo>
                      <a:pt x="1596" y="4532"/>
                    </a:lnTo>
                    <a:lnTo>
                      <a:pt x="1598" y="4524"/>
                    </a:lnTo>
                    <a:lnTo>
                      <a:pt x="1602" y="4520"/>
                    </a:lnTo>
                    <a:lnTo>
                      <a:pt x="1610" y="4514"/>
                    </a:lnTo>
                    <a:lnTo>
                      <a:pt x="1610" y="4514"/>
                    </a:lnTo>
                    <a:lnTo>
                      <a:pt x="1604" y="4510"/>
                    </a:lnTo>
                    <a:lnTo>
                      <a:pt x="1600" y="4510"/>
                    </a:lnTo>
                    <a:lnTo>
                      <a:pt x="1590" y="4510"/>
                    </a:lnTo>
                    <a:lnTo>
                      <a:pt x="1580" y="4514"/>
                    </a:lnTo>
                    <a:lnTo>
                      <a:pt x="1574" y="4516"/>
                    </a:lnTo>
                    <a:lnTo>
                      <a:pt x="1566" y="4516"/>
                    </a:lnTo>
                    <a:lnTo>
                      <a:pt x="1566" y="4516"/>
                    </a:lnTo>
                    <a:lnTo>
                      <a:pt x="1564" y="4508"/>
                    </a:lnTo>
                    <a:lnTo>
                      <a:pt x="1560" y="4500"/>
                    </a:lnTo>
                    <a:lnTo>
                      <a:pt x="1558" y="4490"/>
                    </a:lnTo>
                    <a:lnTo>
                      <a:pt x="1560" y="4480"/>
                    </a:lnTo>
                    <a:lnTo>
                      <a:pt x="1560" y="4480"/>
                    </a:lnTo>
                    <a:lnTo>
                      <a:pt x="1556" y="4478"/>
                    </a:lnTo>
                    <a:lnTo>
                      <a:pt x="1554" y="4478"/>
                    </a:lnTo>
                    <a:lnTo>
                      <a:pt x="1548" y="4480"/>
                    </a:lnTo>
                    <a:lnTo>
                      <a:pt x="1542" y="4484"/>
                    </a:lnTo>
                    <a:lnTo>
                      <a:pt x="1538" y="4484"/>
                    </a:lnTo>
                    <a:lnTo>
                      <a:pt x="1534" y="4484"/>
                    </a:lnTo>
                    <a:lnTo>
                      <a:pt x="1534" y="4484"/>
                    </a:lnTo>
                    <a:lnTo>
                      <a:pt x="1536" y="4478"/>
                    </a:lnTo>
                    <a:lnTo>
                      <a:pt x="1538" y="4474"/>
                    </a:lnTo>
                    <a:lnTo>
                      <a:pt x="1540" y="4470"/>
                    </a:lnTo>
                    <a:lnTo>
                      <a:pt x="1542" y="4466"/>
                    </a:lnTo>
                    <a:lnTo>
                      <a:pt x="1542" y="4466"/>
                    </a:lnTo>
                    <a:lnTo>
                      <a:pt x="1538" y="4466"/>
                    </a:lnTo>
                    <a:lnTo>
                      <a:pt x="1532" y="4466"/>
                    </a:lnTo>
                    <a:lnTo>
                      <a:pt x="1518" y="4464"/>
                    </a:lnTo>
                    <a:lnTo>
                      <a:pt x="1518" y="4464"/>
                    </a:lnTo>
                    <a:lnTo>
                      <a:pt x="1524" y="4470"/>
                    </a:lnTo>
                    <a:lnTo>
                      <a:pt x="1524" y="4474"/>
                    </a:lnTo>
                    <a:lnTo>
                      <a:pt x="1522" y="4478"/>
                    </a:lnTo>
                    <a:lnTo>
                      <a:pt x="1522" y="4478"/>
                    </a:lnTo>
                    <a:lnTo>
                      <a:pt x="1514" y="4484"/>
                    </a:lnTo>
                    <a:lnTo>
                      <a:pt x="1506" y="4486"/>
                    </a:lnTo>
                    <a:lnTo>
                      <a:pt x="1496" y="4486"/>
                    </a:lnTo>
                    <a:lnTo>
                      <a:pt x="1486" y="4486"/>
                    </a:lnTo>
                    <a:lnTo>
                      <a:pt x="1466" y="4484"/>
                    </a:lnTo>
                    <a:lnTo>
                      <a:pt x="1458" y="4484"/>
                    </a:lnTo>
                    <a:lnTo>
                      <a:pt x="1450" y="4486"/>
                    </a:lnTo>
                    <a:lnTo>
                      <a:pt x="1450" y="4486"/>
                    </a:lnTo>
                    <a:lnTo>
                      <a:pt x="1448" y="4484"/>
                    </a:lnTo>
                    <a:lnTo>
                      <a:pt x="1446" y="4480"/>
                    </a:lnTo>
                    <a:lnTo>
                      <a:pt x="1444" y="4478"/>
                    </a:lnTo>
                    <a:lnTo>
                      <a:pt x="1440" y="4478"/>
                    </a:lnTo>
                    <a:lnTo>
                      <a:pt x="1440" y="4478"/>
                    </a:lnTo>
                    <a:lnTo>
                      <a:pt x="1438" y="4480"/>
                    </a:lnTo>
                    <a:lnTo>
                      <a:pt x="1438" y="4486"/>
                    </a:lnTo>
                    <a:lnTo>
                      <a:pt x="1440" y="4492"/>
                    </a:lnTo>
                    <a:lnTo>
                      <a:pt x="1440" y="4494"/>
                    </a:lnTo>
                    <a:lnTo>
                      <a:pt x="1442" y="4494"/>
                    </a:lnTo>
                    <a:lnTo>
                      <a:pt x="1442" y="4494"/>
                    </a:lnTo>
                    <a:lnTo>
                      <a:pt x="1440" y="4498"/>
                    </a:lnTo>
                    <a:lnTo>
                      <a:pt x="1434" y="4498"/>
                    </a:lnTo>
                    <a:lnTo>
                      <a:pt x="1424" y="4500"/>
                    </a:lnTo>
                    <a:lnTo>
                      <a:pt x="1424" y="4500"/>
                    </a:lnTo>
                    <a:lnTo>
                      <a:pt x="1424" y="4486"/>
                    </a:lnTo>
                    <a:lnTo>
                      <a:pt x="1424" y="4486"/>
                    </a:lnTo>
                    <a:lnTo>
                      <a:pt x="1418" y="4488"/>
                    </a:lnTo>
                    <a:lnTo>
                      <a:pt x="1414" y="4490"/>
                    </a:lnTo>
                    <a:lnTo>
                      <a:pt x="1412" y="4494"/>
                    </a:lnTo>
                    <a:lnTo>
                      <a:pt x="1412" y="4500"/>
                    </a:lnTo>
                    <a:lnTo>
                      <a:pt x="1412" y="4500"/>
                    </a:lnTo>
                    <a:lnTo>
                      <a:pt x="1396" y="4502"/>
                    </a:lnTo>
                    <a:lnTo>
                      <a:pt x="1388" y="4504"/>
                    </a:lnTo>
                    <a:lnTo>
                      <a:pt x="1384" y="4508"/>
                    </a:lnTo>
                    <a:lnTo>
                      <a:pt x="1384" y="4508"/>
                    </a:lnTo>
                    <a:lnTo>
                      <a:pt x="1378" y="4502"/>
                    </a:lnTo>
                    <a:lnTo>
                      <a:pt x="1368" y="4498"/>
                    </a:lnTo>
                    <a:lnTo>
                      <a:pt x="1360" y="4492"/>
                    </a:lnTo>
                    <a:lnTo>
                      <a:pt x="1352" y="4486"/>
                    </a:lnTo>
                    <a:lnTo>
                      <a:pt x="1352" y="4486"/>
                    </a:lnTo>
                    <a:lnTo>
                      <a:pt x="1350" y="4468"/>
                    </a:lnTo>
                    <a:lnTo>
                      <a:pt x="1346" y="4450"/>
                    </a:lnTo>
                    <a:lnTo>
                      <a:pt x="1340" y="4430"/>
                    </a:lnTo>
                    <a:lnTo>
                      <a:pt x="1334" y="4424"/>
                    </a:lnTo>
                    <a:lnTo>
                      <a:pt x="1328" y="4418"/>
                    </a:lnTo>
                    <a:lnTo>
                      <a:pt x="1328" y="4418"/>
                    </a:lnTo>
                    <a:lnTo>
                      <a:pt x="1330" y="4414"/>
                    </a:lnTo>
                    <a:lnTo>
                      <a:pt x="1334" y="4410"/>
                    </a:lnTo>
                    <a:lnTo>
                      <a:pt x="1336" y="4408"/>
                    </a:lnTo>
                    <a:lnTo>
                      <a:pt x="1338" y="4404"/>
                    </a:lnTo>
                    <a:lnTo>
                      <a:pt x="1338" y="4404"/>
                    </a:lnTo>
                    <a:lnTo>
                      <a:pt x="1332" y="4406"/>
                    </a:lnTo>
                    <a:lnTo>
                      <a:pt x="1324" y="4408"/>
                    </a:lnTo>
                    <a:lnTo>
                      <a:pt x="1324" y="4408"/>
                    </a:lnTo>
                    <a:lnTo>
                      <a:pt x="1318" y="4396"/>
                    </a:lnTo>
                    <a:lnTo>
                      <a:pt x="1310" y="4388"/>
                    </a:lnTo>
                    <a:lnTo>
                      <a:pt x="1300" y="4380"/>
                    </a:lnTo>
                    <a:lnTo>
                      <a:pt x="1288" y="4376"/>
                    </a:lnTo>
                    <a:lnTo>
                      <a:pt x="1260" y="4368"/>
                    </a:lnTo>
                    <a:lnTo>
                      <a:pt x="1232" y="4362"/>
                    </a:lnTo>
                    <a:lnTo>
                      <a:pt x="1232" y="4362"/>
                    </a:lnTo>
                    <a:lnTo>
                      <a:pt x="1230" y="4362"/>
                    </a:lnTo>
                    <a:lnTo>
                      <a:pt x="1230" y="4366"/>
                    </a:lnTo>
                    <a:lnTo>
                      <a:pt x="1228" y="4368"/>
                    </a:lnTo>
                    <a:lnTo>
                      <a:pt x="1228" y="4370"/>
                    </a:lnTo>
                    <a:lnTo>
                      <a:pt x="1228" y="4370"/>
                    </a:lnTo>
                    <a:lnTo>
                      <a:pt x="1186" y="4372"/>
                    </a:lnTo>
                    <a:lnTo>
                      <a:pt x="1148" y="4378"/>
                    </a:lnTo>
                    <a:lnTo>
                      <a:pt x="1112" y="4386"/>
                    </a:lnTo>
                    <a:lnTo>
                      <a:pt x="1078" y="4396"/>
                    </a:lnTo>
                    <a:lnTo>
                      <a:pt x="1046" y="4406"/>
                    </a:lnTo>
                    <a:lnTo>
                      <a:pt x="1014" y="4420"/>
                    </a:lnTo>
                    <a:lnTo>
                      <a:pt x="984" y="4434"/>
                    </a:lnTo>
                    <a:lnTo>
                      <a:pt x="956" y="4448"/>
                    </a:lnTo>
                    <a:lnTo>
                      <a:pt x="956" y="4448"/>
                    </a:lnTo>
                    <a:lnTo>
                      <a:pt x="942" y="4448"/>
                    </a:lnTo>
                    <a:lnTo>
                      <a:pt x="932" y="4452"/>
                    </a:lnTo>
                    <a:lnTo>
                      <a:pt x="922" y="4456"/>
                    </a:lnTo>
                    <a:lnTo>
                      <a:pt x="914" y="4460"/>
                    </a:lnTo>
                    <a:lnTo>
                      <a:pt x="904" y="4466"/>
                    </a:lnTo>
                    <a:lnTo>
                      <a:pt x="896" y="4470"/>
                    </a:lnTo>
                    <a:lnTo>
                      <a:pt x="884" y="4472"/>
                    </a:lnTo>
                    <a:lnTo>
                      <a:pt x="872" y="4474"/>
                    </a:lnTo>
                    <a:lnTo>
                      <a:pt x="872" y="4474"/>
                    </a:lnTo>
                    <a:lnTo>
                      <a:pt x="862" y="4466"/>
                    </a:lnTo>
                    <a:lnTo>
                      <a:pt x="850" y="4460"/>
                    </a:lnTo>
                    <a:lnTo>
                      <a:pt x="838" y="4456"/>
                    </a:lnTo>
                    <a:lnTo>
                      <a:pt x="824" y="4452"/>
                    </a:lnTo>
                    <a:lnTo>
                      <a:pt x="794" y="4446"/>
                    </a:lnTo>
                    <a:lnTo>
                      <a:pt x="764" y="4440"/>
                    </a:lnTo>
                    <a:lnTo>
                      <a:pt x="764" y="4440"/>
                    </a:lnTo>
                    <a:lnTo>
                      <a:pt x="762" y="4440"/>
                    </a:lnTo>
                    <a:lnTo>
                      <a:pt x="760" y="4438"/>
                    </a:lnTo>
                    <a:lnTo>
                      <a:pt x="760" y="4436"/>
                    </a:lnTo>
                    <a:lnTo>
                      <a:pt x="758" y="4434"/>
                    </a:lnTo>
                    <a:lnTo>
                      <a:pt x="758" y="4434"/>
                    </a:lnTo>
                    <a:lnTo>
                      <a:pt x="756" y="4434"/>
                    </a:lnTo>
                    <a:lnTo>
                      <a:pt x="754" y="4436"/>
                    </a:lnTo>
                    <a:lnTo>
                      <a:pt x="754" y="4440"/>
                    </a:lnTo>
                    <a:lnTo>
                      <a:pt x="752" y="4440"/>
                    </a:lnTo>
                    <a:lnTo>
                      <a:pt x="752" y="4440"/>
                    </a:lnTo>
                    <a:lnTo>
                      <a:pt x="744" y="4436"/>
                    </a:lnTo>
                    <a:lnTo>
                      <a:pt x="738" y="4436"/>
                    </a:lnTo>
                    <a:lnTo>
                      <a:pt x="730" y="4436"/>
                    </a:lnTo>
                    <a:lnTo>
                      <a:pt x="724" y="4436"/>
                    </a:lnTo>
                    <a:lnTo>
                      <a:pt x="708" y="4440"/>
                    </a:lnTo>
                    <a:lnTo>
                      <a:pt x="700" y="4438"/>
                    </a:lnTo>
                    <a:lnTo>
                      <a:pt x="692" y="4436"/>
                    </a:lnTo>
                    <a:lnTo>
                      <a:pt x="692" y="4436"/>
                    </a:lnTo>
                    <a:lnTo>
                      <a:pt x="690" y="4438"/>
                    </a:lnTo>
                    <a:lnTo>
                      <a:pt x="690" y="4438"/>
                    </a:lnTo>
                    <a:lnTo>
                      <a:pt x="694" y="4440"/>
                    </a:lnTo>
                    <a:lnTo>
                      <a:pt x="694" y="4440"/>
                    </a:lnTo>
                    <a:lnTo>
                      <a:pt x="658" y="4444"/>
                    </a:lnTo>
                    <a:lnTo>
                      <a:pt x="624" y="4450"/>
                    </a:lnTo>
                    <a:lnTo>
                      <a:pt x="594" y="4460"/>
                    </a:lnTo>
                    <a:lnTo>
                      <a:pt x="580" y="4466"/>
                    </a:lnTo>
                    <a:lnTo>
                      <a:pt x="566" y="4474"/>
                    </a:lnTo>
                    <a:lnTo>
                      <a:pt x="566" y="4474"/>
                    </a:lnTo>
                    <a:lnTo>
                      <a:pt x="556" y="4472"/>
                    </a:lnTo>
                    <a:lnTo>
                      <a:pt x="548" y="4474"/>
                    </a:lnTo>
                    <a:lnTo>
                      <a:pt x="542" y="4478"/>
                    </a:lnTo>
                    <a:lnTo>
                      <a:pt x="536" y="4482"/>
                    </a:lnTo>
                    <a:lnTo>
                      <a:pt x="536" y="4482"/>
                    </a:lnTo>
                    <a:lnTo>
                      <a:pt x="522" y="4478"/>
                    </a:lnTo>
                    <a:lnTo>
                      <a:pt x="508" y="4472"/>
                    </a:lnTo>
                    <a:lnTo>
                      <a:pt x="484" y="4456"/>
                    </a:lnTo>
                    <a:lnTo>
                      <a:pt x="460" y="4440"/>
                    </a:lnTo>
                    <a:lnTo>
                      <a:pt x="434" y="4428"/>
                    </a:lnTo>
                    <a:lnTo>
                      <a:pt x="434" y="4428"/>
                    </a:lnTo>
                    <a:lnTo>
                      <a:pt x="422" y="4412"/>
                    </a:lnTo>
                    <a:lnTo>
                      <a:pt x="408" y="4396"/>
                    </a:lnTo>
                    <a:lnTo>
                      <a:pt x="396" y="4380"/>
                    </a:lnTo>
                    <a:lnTo>
                      <a:pt x="388" y="4374"/>
                    </a:lnTo>
                    <a:lnTo>
                      <a:pt x="380" y="4368"/>
                    </a:lnTo>
                    <a:lnTo>
                      <a:pt x="380" y="4368"/>
                    </a:lnTo>
                    <a:lnTo>
                      <a:pt x="378" y="4362"/>
                    </a:lnTo>
                    <a:lnTo>
                      <a:pt x="376" y="4358"/>
                    </a:lnTo>
                    <a:lnTo>
                      <a:pt x="372" y="4354"/>
                    </a:lnTo>
                    <a:lnTo>
                      <a:pt x="368" y="4348"/>
                    </a:lnTo>
                    <a:lnTo>
                      <a:pt x="368" y="4348"/>
                    </a:lnTo>
                    <a:lnTo>
                      <a:pt x="360" y="4348"/>
                    </a:lnTo>
                    <a:lnTo>
                      <a:pt x="354" y="4344"/>
                    </a:lnTo>
                    <a:lnTo>
                      <a:pt x="348" y="4340"/>
                    </a:lnTo>
                    <a:lnTo>
                      <a:pt x="342" y="4336"/>
                    </a:lnTo>
                    <a:lnTo>
                      <a:pt x="342" y="4336"/>
                    </a:lnTo>
                    <a:lnTo>
                      <a:pt x="344" y="4332"/>
                    </a:lnTo>
                    <a:lnTo>
                      <a:pt x="342" y="4328"/>
                    </a:lnTo>
                    <a:lnTo>
                      <a:pt x="338" y="4324"/>
                    </a:lnTo>
                    <a:lnTo>
                      <a:pt x="334" y="4320"/>
                    </a:lnTo>
                    <a:lnTo>
                      <a:pt x="322" y="4312"/>
                    </a:lnTo>
                    <a:lnTo>
                      <a:pt x="312" y="4306"/>
                    </a:lnTo>
                    <a:lnTo>
                      <a:pt x="312" y="4306"/>
                    </a:lnTo>
                    <a:lnTo>
                      <a:pt x="304" y="4292"/>
                    </a:lnTo>
                    <a:lnTo>
                      <a:pt x="296" y="4282"/>
                    </a:lnTo>
                    <a:lnTo>
                      <a:pt x="284" y="4274"/>
                    </a:lnTo>
                    <a:lnTo>
                      <a:pt x="272" y="4266"/>
                    </a:lnTo>
                    <a:lnTo>
                      <a:pt x="246" y="4252"/>
                    </a:lnTo>
                    <a:lnTo>
                      <a:pt x="232" y="4246"/>
                    </a:lnTo>
                    <a:lnTo>
                      <a:pt x="220" y="4238"/>
                    </a:lnTo>
                    <a:lnTo>
                      <a:pt x="220" y="4238"/>
                    </a:lnTo>
                    <a:lnTo>
                      <a:pt x="222" y="4234"/>
                    </a:lnTo>
                    <a:lnTo>
                      <a:pt x="224" y="4234"/>
                    </a:lnTo>
                    <a:lnTo>
                      <a:pt x="232" y="4234"/>
                    </a:lnTo>
                    <a:lnTo>
                      <a:pt x="238" y="4236"/>
                    </a:lnTo>
                    <a:lnTo>
                      <a:pt x="242" y="4236"/>
                    </a:lnTo>
                    <a:lnTo>
                      <a:pt x="244" y="4234"/>
                    </a:lnTo>
                    <a:lnTo>
                      <a:pt x="244" y="4234"/>
                    </a:lnTo>
                    <a:lnTo>
                      <a:pt x="240" y="4230"/>
                    </a:lnTo>
                    <a:lnTo>
                      <a:pt x="236" y="4226"/>
                    </a:lnTo>
                    <a:lnTo>
                      <a:pt x="226" y="4222"/>
                    </a:lnTo>
                    <a:lnTo>
                      <a:pt x="226" y="4222"/>
                    </a:lnTo>
                    <a:lnTo>
                      <a:pt x="228" y="4218"/>
                    </a:lnTo>
                    <a:lnTo>
                      <a:pt x="228" y="4212"/>
                    </a:lnTo>
                    <a:lnTo>
                      <a:pt x="226" y="4208"/>
                    </a:lnTo>
                    <a:lnTo>
                      <a:pt x="222" y="4206"/>
                    </a:lnTo>
                    <a:lnTo>
                      <a:pt x="222" y="4206"/>
                    </a:lnTo>
                    <a:lnTo>
                      <a:pt x="226" y="4204"/>
                    </a:lnTo>
                    <a:lnTo>
                      <a:pt x="228" y="4204"/>
                    </a:lnTo>
                    <a:lnTo>
                      <a:pt x="228" y="4204"/>
                    </a:lnTo>
                    <a:lnTo>
                      <a:pt x="220" y="4192"/>
                    </a:lnTo>
                    <a:lnTo>
                      <a:pt x="210" y="4184"/>
                    </a:lnTo>
                    <a:lnTo>
                      <a:pt x="210" y="4184"/>
                    </a:lnTo>
                    <a:lnTo>
                      <a:pt x="212" y="4178"/>
                    </a:lnTo>
                    <a:lnTo>
                      <a:pt x="216" y="4174"/>
                    </a:lnTo>
                    <a:lnTo>
                      <a:pt x="218" y="4170"/>
                    </a:lnTo>
                    <a:lnTo>
                      <a:pt x="220" y="4164"/>
                    </a:lnTo>
                    <a:lnTo>
                      <a:pt x="220" y="4164"/>
                    </a:lnTo>
                    <a:lnTo>
                      <a:pt x="216" y="4164"/>
                    </a:lnTo>
                    <a:lnTo>
                      <a:pt x="214" y="4166"/>
                    </a:lnTo>
                    <a:lnTo>
                      <a:pt x="214" y="4172"/>
                    </a:lnTo>
                    <a:lnTo>
                      <a:pt x="214" y="4172"/>
                    </a:lnTo>
                    <a:lnTo>
                      <a:pt x="212" y="4170"/>
                    </a:lnTo>
                    <a:lnTo>
                      <a:pt x="210" y="4166"/>
                    </a:lnTo>
                    <a:lnTo>
                      <a:pt x="210" y="4162"/>
                    </a:lnTo>
                    <a:lnTo>
                      <a:pt x="208" y="4160"/>
                    </a:lnTo>
                    <a:lnTo>
                      <a:pt x="208" y="4160"/>
                    </a:lnTo>
                    <a:lnTo>
                      <a:pt x="210" y="4156"/>
                    </a:lnTo>
                    <a:lnTo>
                      <a:pt x="214" y="4152"/>
                    </a:lnTo>
                    <a:lnTo>
                      <a:pt x="218" y="4150"/>
                    </a:lnTo>
                    <a:lnTo>
                      <a:pt x="220" y="4144"/>
                    </a:lnTo>
                    <a:lnTo>
                      <a:pt x="220" y="4144"/>
                    </a:lnTo>
                    <a:lnTo>
                      <a:pt x="210" y="4144"/>
                    </a:lnTo>
                    <a:lnTo>
                      <a:pt x="210" y="4144"/>
                    </a:lnTo>
                    <a:lnTo>
                      <a:pt x="206" y="4134"/>
                    </a:lnTo>
                    <a:lnTo>
                      <a:pt x="206" y="4128"/>
                    </a:lnTo>
                    <a:lnTo>
                      <a:pt x="212" y="4126"/>
                    </a:lnTo>
                    <a:lnTo>
                      <a:pt x="212" y="4126"/>
                    </a:lnTo>
                    <a:lnTo>
                      <a:pt x="206" y="4124"/>
                    </a:lnTo>
                    <a:lnTo>
                      <a:pt x="200" y="4120"/>
                    </a:lnTo>
                    <a:lnTo>
                      <a:pt x="200" y="4120"/>
                    </a:lnTo>
                    <a:lnTo>
                      <a:pt x="202" y="4110"/>
                    </a:lnTo>
                    <a:lnTo>
                      <a:pt x="202" y="4102"/>
                    </a:lnTo>
                    <a:lnTo>
                      <a:pt x="202" y="4102"/>
                    </a:lnTo>
                    <a:lnTo>
                      <a:pt x="198" y="4102"/>
                    </a:lnTo>
                    <a:lnTo>
                      <a:pt x="196" y="4100"/>
                    </a:lnTo>
                    <a:lnTo>
                      <a:pt x="186" y="4100"/>
                    </a:lnTo>
                    <a:lnTo>
                      <a:pt x="186" y="4100"/>
                    </a:lnTo>
                    <a:lnTo>
                      <a:pt x="186" y="4096"/>
                    </a:lnTo>
                    <a:lnTo>
                      <a:pt x="188" y="4092"/>
                    </a:lnTo>
                    <a:lnTo>
                      <a:pt x="188" y="4088"/>
                    </a:lnTo>
                    <a:lnTo>
                      <a:pt x="184" y="4084"/>
                    </a:lnTo>
                    <a:lnTo>
                      <a:pt x="184" y="4084"/>
                    </a:lnTo>
                    <a:lnTo>
                      <a:pt x="188" y="4078"/>
                    </a:lnTo>
                    <a:lnTo>
                      <a:pt x="190" y="4072"/>
                    </a:lnTo>
                    <a:lnTo>
                      <a:pt x="190" y="4072"/>
                    </a:lnTo>
                    <a:lnTo>
                      <a:pt x="182" y="4070"/>
                    </a:lnTo>
                    <a:lnTo>
                      <a:pt x="172" y="4068"/>
                    </a:lnTo>
                    <a:lnTo>
                      <a:pt x="172" y="4068"/>
                    </a:lnTo>
                    <a:lnTo>
                      <a:pt x="172" y="4060"/>
                    </a:lnTo>
                    <a:lnTo>
                      <a:pt x="172" y="4060"/>
                    </a:lnTo>
                    <a:lnTo>
                      <a:pt x="164" y="4058"/>
                    </a:lnTo>
                    <a:lnTo>
                      <a:pt x="158" y="4056"/>
                    </a:lnTo>
                    <a:lnTo>
                      <a:pt x="148" y="4048"/>
                    </a:lnTo>
                    <a:lnTo>
                      <a:pt x="142" y="4038"/>
                    </a:lnTo>
                    <a:lnTo>
                      <a:pt x="134" y="4028"/>
                    </a:lnTo>
                    <a:lnTo>
                      <a:pt x="134" y="4028"/>
                    </a:lnTo>
                    <a:lnTo>
                      <a:pt x="140" y="4018"/>
                    </a:lnTo>
                    <a:lnTo>
                      <a:pt x="142" y="4014"/>
                    </a:lnTo>
                    <a:lnTo>
                      <a:pt x="142" y="4008"/>
                    </a:lnTo>
                    <a:lnTo>
                      <a:pt x="142" y="4008"/>
                    </a:lnTo>
                    <a:lnTo>
                      <a:pt x="140" y="4008"/>
                    </a:lnTo>
                    <a:lnTo>
                      <a:pt x="138" y="4010"/>
                    </a:lnTo>
                    <a:lnTo>
                      <a:pt x="136" y="4016"/>
                    </a:lnTo>
                    <a:lnTo>
                      <a:pt x="136" y="4016"/>
                    </a:lnTo>
                    <a:lnTo>
                      <a:pt x="134" y="4014"/>
                    </a:lnTo>
                    <a:lnTo>
                      <a:pt x="132" y="4010"/>
                    </a:lnTo>
                    <a:lnTo>
                      <a:pt x="130" y="4002"/>
                    </a:lnTo>
                    <a:lnTo>
                      <a:pt x="128" y="3996"/>
                    </a:lnTo>
                    <a:lnTo>
                      <a:pt x="124" y="3992"/>
                    </a:lnTo>
                    <a:lnTo>
                      <a:pt x="122" y="3992"/>
                    </a:lnTo>
                    <a:lnTo>
                      <a:pt x="122" y="3992"/>
                    </a:lnTo>
                    <a:lnTo>
                      <a:pt x="134" y="3968"/>
                    </a:lnTo>
                    <a:lnTo>
                      <a:pt x="134" y="3968"/>
                    </a:lnTo>
                    <a:lnTo>
                      <a:pt x="124" y="3976"/>
                    </a:lnTo>
                    <a:lnTo>
                      <a:pt x="118" y="3980"/>
                    </a:lnTo>
                    <a:lnTo>
                      <a:pt x="110" y="3982"/>
                    </a:lnTo>
                    <a:lnTo>
                      <a:pt x="110" y="3982"/>
                    </a:lnTo>
                    <a:lnTo>
                      <a:pt x="110" y="3970"/>
                    </a:lnTo>
                    <a:lnTo>
                      <a:pt x="110" y="3970"/>
                    </a:lnTo>
                    <a:lnTo>
                      <a:pt x="102" y="3970"/>
                    </a:lnTo>
                    <a:lnTo>
                      <a:pt x="94" y="3968"/>
                    </a:lnTo>
                    <a:lnTo>
                      <a:pt x="94" y="3968"/>
                    </a:lnTo>
                    <a:lnTo>
                      <a:pt x="98" y="3962"/>
                    </a:lnTo>
                    <a:lnTo>
                      <a:pt x="96" y="3962"/>
                    </a:lnTo>
                    <a:lnTo>
                      <a:pt x="92" y="3962"/>
                    </a:lnTo>
                    <a:lnTo>
                      <a:pt x="92" y="3962"/>
                    </a:lnTo>
                    <a:lnTo>
                      <a:pt x="96" y="3956"/>
                    </a:lnTo>
                    <a:lnTo>
                      <a:pt x="100" y="3952"/>
                    </a:lnTo>
                    <a:lnTo>
                      <a:pt x="104" y="3950"/>
                    </a:lnTo>
                    <a:lnTo>
                      <a:pt x="104" y="3950"/>
                    </a:lnTo>
                    <a:lnTo>
                      <a:pt x="102" y="3948"/>
                    </a:lnTo>
                    <a:lnTo>
                      <a:pt x="98" y="3946"/>
                    </a:lnTo>
                    <a:lnTo>
                      <a:pt x="98" y="3946"/>
                    </a:lnTo>
                    <a:lnTo>
                      <a:pt x="94" y="3946"/>
                    </a:lnTo>
                    <a:lnTo>
                      <a:pt x="94" y="3948"/>
                    </a:lnTo>
                    <a:lnTo>
                      <a:pt x="92" y="3952"/>
                    </a:lnTo>
                    <a:lnTo>
                      <a:pt x="88" y="3950"/>
                    </a:lnTo>
                    <a:lnTo>
                      <a:pt x="88" y="3950"/>
                    </a:lnTo>
                    <a:lnTo>
                      <a:pt x="90" y="3946"/>
                    </a:lnTo>
                    <a:lnTo>
                      <a:pt x="92" y="3944"/>
                    </a:lnTo>
                    <a:lnTo>
                      <a:pt x="94" y="3940"/>
                    </a:lnTo>
                    <a:lnTo>
                      <a:pt x="92" y="3936"/>
                    </a:lnTo>
                    <a:lnTo>
                      <a:pt x="92" y="3936"/>
                    </a:lnTo>
                    <a:lnTo>
                      <a:pt x="100" y="3930"/>
                    </a:lnTo>
                    <a:lnTo>
                      <a:pt x="108" y="3926"/>
                    </a:lnTo>
                    <a:lnTo>
                      <a:pt x="108" y="3926"/>
                    </a:lnTo>
                    <a:lnTo>
                      <a:pt x="100" y="3926"/>
                    </a:lnTo>
                    <a:lnTo>
                      <a:pt x="90" y="3928"/>
                    </a:lnTo>
                    <a:lnTo>
                      <a:pt x="80" y="3932"/>
                    </a:lnTo>
                    <a:lnTo>
                      <a:pt x="72" y="3936"/>
                    </a:lnTo>
                    <a:lnTo>
                      <a:pt x="72" y="3936"/>
                    </a:lnTo>
                    <a:lnTo>
                      <a:pt x="70" y="3932"/>
                    </a:lnTo>
                    <a:lnTo>
                      <a:pt x="68" y="3930"/>
                    </a:lnTo>
                    <a:lnTo>
                      <a:pt x="68" y="3930"/>
                    </a:lnTo>
                    <a:lnTo>
                      <a:pt x="76" y="3916"/>
                    </a:lnTo>
                    <a:lnTo>
                      <a:pt x="76" y="3916"/>
                    </a:lnTo>
                    <a:lnTo>
                      <a:pt x="68" y="3920"/>
                    </a:lnTo>
                    <a:lnTo>
                      <a:pt x="64" y="3922"/>
                    </a:lnTo>
                    <a:lnTo>
                      <a:pt x="58" y="3922"/>
                    </a:lnTo>
                    <a:lnTo>
                      <a:pt x="58" y="3922"/>
                    </a:lnTo>
                    <a:lnTo>
                      <a:pt x="54" y="3916"/>
                    </a:lnTo>
                    <a:lnTo>
                      <a:pt x="52" y="3906"/>
                    </a:lnTo>
                    <a:lnTo>
                      <a:pt x="52" y="3898"/>
                    </a:lnTo>
                    <a:lnTo>
                      <a:pt x="54" y="3894"/>
                    </a:lnTo>
                    <a:lnTo>
                      <a:pt x="56" y="3892"/>
                    </a:lnTo>
                    <a:lnTo>
                      <a:pt x="56" y="3892"/>
                    </a:lnTo>
                    <a:lnTo>
                      <a:pt x="50" y="3894"/>
                    </a:lnTo>
                    <a:lnTo>
                      <a:pt x="44" y="3896"/>
                    </a:lnTo>
                    <a:lnTo>
                      <a:pt x="38" y="3894"/>
                    </a:lnTo>
                    <a:lnTo>
                      <a:pt x="34" y="3892"/>
                    </a:lnTo>
                    <a:lnTo>
                      <a:pt x="32" y="3888"/>
                    </a:lnTo>
                    <a:lnTo>
                      <a:pt x="28" y="3884"/>
                    </a:lnTo>
                    <a:lnTo>
                      <a:pt x="26" y="3872"/>
                    </a:lnTo>
                    <a:lnTo>
                      <a:pt x="26" y="3860"/>
                    </a:lnTo>
                    <a:lnTo>
                      <a:pt x="28" y="3848"/>
                    </a:lnTo>
                    <a:lnTo>
                      <a:pt x="32" y="3836"/>
                    </a:lnTo>
                    <a:lnTo>
                      <a:pt x="34" y="3832"/>
                    </a:lnTo>
                    <a:lnTo>
                      <a:pt x="38" y="3830"/>
                    </a:lnTo>
                    <a:lnTo>
                      <a:pt x="38" y="3830"/>
                    </a:lnTo>
                    <a:lnTo>
                      <a:pt x="36" y="3828"/>
                    </a:lnTo>
                    <a:lnTo>
                      <a:pt x="34" y="3830"/>
                    </a:lnTo>
                    <a:lnTo>
                      <a:pt x="32" y="3832"/>
                    </a:lnTo>
                    <a:lnTo>
                      <a:pt x="28" y="3832"/>
                    </a:lnTo>
                    <a:lnTo>
                      <a:pt x="28" y="3832"/>
                    </a:lnTo>
                    <a:lnTo>
                      <a:pt x="30" y="3822"/>
                    </a:lnTo>
                    <a:lnTo>
                      <a:pt x="30" y="3814"/>
                    </a:lnTo>
                    <a:lnTo>
                      <a:pt x="30" y="3814"/>
                    </a:lnTo>
                    <a:lnTo>
                      <a:pt x="34" y="3814"/>
                    </a:lnTo>
                    <a:lnTo>
                      <a:pt x="36" y="3814"/>
                    </a:lnTo>
                    <a:lnTo>
                      <a:pt x="38" y="3812"/>
                    </a:lnTo>
                    <a:lnTo>
                      <a:pt x="42" y="3812"/>
                    </a:lnTo>
                    <a:lnTo>
                      <a:pt x="42" y="3812"/>
                    </a:lnTo>
                    <a:lnTo>
                      <a:pt x="44" y="3818"/>
                    </a:lnTo>
                    <a:lnTo>
                      <a:pt x="46" y="3822"/>
                    </a:lnTo>
                    <a:lnTo>
                      <a:pt x="48" y="3826"/>
                    </a:lnTo>
                    <a:lnTo>
                      <a:pt x="50" y="3830"/>
                    </a:lnTo>
                    <a:lnTo>
                      <a:pt x="50" y="3830"/>
                    </a:lnTo>
                    <a:lnTo>
                      <a:pt x="54" y="3826"/>
                    </a:lnTo>
                    <a:lnTo>
                      <a:pt x="56" y="3826"/>
                    </a:lnTo>
                    <a:lnTo>
                      <a:pt x="60" y="3826"/>
                    </a:lnTo>
                    <a:lnTo>
                      <a:pt x="60" y="3826"/>
                    </a:lnTo>
                    <a:lnTo>
                      <a:pt x="56" y="3822"/>
                    </a:lnTo>
                    <a:lnTo>
                      <a:pt x="52" y="3818"/>
                    </a:lnTo>
                    <a:lnTo>
                      <a:pt x="46" y="3808"/>
                    </a:lnTo>
                    <a:lnTo>
                      <a:pt x="46" y="3802"/>
                    </a:lnTo>
                    <a:lnTo>
                      <a:pt x="46" y="3796"/>
                    </a:lnTo>
                    <a:lnTo>
                      <a:pt x="46" y="3790"/>
                    </a:lnTo>
                    <a:lnTo>
                      <a:pt x="50" y="3784"/>
                    </a:lnTo>
                    <a:lnTo>
                      <a:pt x="50" y="3784"/>
                    </a:lnTo>
                    <a:lnTo>
                      <a:pt x="48" y="3782"/>
                    </a:lnTo>
                    <a:lnTo>
                      <a:pt x="46" y="3782"/>
                    </a:lnTo>
                    <a:lnTo>
                      <a:pt x="44" y="3784"/>
                    </a:lnTo>
                    <a:lnTo>
                      <a:pt x="40" y="3786"/>
                    </a:lnTo>
                    <a:lnTo>
                      <a:pt x="40" y="3786"/>
                    </a:lnTo>
                    <a:lnTo>
                      <a:pt x="38" y="3786"/>
                    </a:lnTo>
                    <a:lnTo>
                      <a:pt x="38" y="3786"/>
                    </a:lnTo>
                    <a:lnTo>
                      <a:pt x="38" y="3776"/>
                    </a:lnTo>
                    <a:lnTo>
                      <a:pt x="36" y="3766"/>
                    </a:lnTo>
                    <a:lnTo>
                      <a:pt x="30" y="3750"/>
                    </a:lnTo>
                    <a:lnTo>
                      <a:pt x="24" y="3734"/>
                    </a:lnTo>
                    <a:lnTo>
                      <a:pt x="18" y="3718"/>
                    </a:lnTo>
                    <a:lnTo>
                      <a:pt x="18" y="3718"/>
                    </a:lnTo>
                    <a:lnTo>
                      <a:pt x="12" y="3720"/>
                    </a:lnTo>
                    <a:lnTo>
                      <a:pt x="8" y="3720"/>
                    </a:lnTo>
                    <a:lnTo>
                      <a:pt x="4" y="3722"/>
                    </a:lnTo>
                    <a:lnTo>
                      <a:pt x="0" y="3718"/>
                    </a:lnTo>
                    <a:lnTo>
                      <a:pt x="0" y="3718"/>
                    </a:lnTo>
                    <a:lnTo>
                      <a:pt x="0" y="3716"/>
                    </a:lnTo>
                    <a:lnTo>
                      <a:pt x="4" y="3716"/>
                    </a:lnTo>
                    <a:lnTo>
                      <a:pt x="6" y="3716"/>
                    </a:lnTo>
                    <a:lnTo>
                      <a:pt x="6" y="3710"/>
                    </a:lnTo>
                    <a:lnTo>
                      <a:pt x="6" y="3710"/>
                    </a:lnTo>
                    <a:lnTo>
                      <a:pt x="18" y="3708"/>
                    </a:lnTo>
                    <a:lnTo>
                      <a:pt x="28" y="3702"/>
                    </a:lnTo>
                    <a:lnTo>
                      <a:pt x="36" y="3696"/>
                    </a:lnTo>
                    <a:lnTo>
                      <a:pt x="42" y="3688"/>
                    </a:lnTo>
                    <a:lnTo>
                      <a:pt x="56" y="3670"/>
                    </a:lnTo>
                    <a:lnTo>
                      <a:pt x="64" y="3662"/>
                    </a:lnTo>
                    <a:lnTo>
                      <a:pt x="72" y="3656"/>
                    </a:lnTo>
                    <a:lnTo>
                      <a:pt x="72" y="3656"/>
                    </a:lnTo>
                    <a:lnTo>
                      <a:pt x="76" y="3604"/>
                    </a:lnTo>
                    <a:lnTo>
                      <a:pt x="76" y="3604"/>
                    </a:lnTo>
                    <a:lnTo>
                      <a:pt x="88" y="3588"/>
                    </a:lnTo>
                    <a:lnTo>
                      <a:pt x="98" y="3570"/>
                    </a:lnTo>
                    <a:lnTo>
                      <a:pt x="108" y="3550"/>
                    </a:lnTo>
                    <a:lnTo>
                      <a:pt x="114" y="3528"/>
                    </a:lnTo>
                    <a:lnTo>
                      <a:pt x="120" y="3504"/>
                    </a:lnTo>
                    <a:lnTo>
                      <a:pt x="122" y="3480"/>
                    </a:lnTo>
                    <a:lnTo>
                      <a:pt x="122" y="3456"/>
                    </a:lnTo>
                    <a:lnTo>
                      <a:pt x="122" y="3430"/>
                    </a:lnTo>
                    <a:lnTo>
                      <a:pt x="122" y="3430"/>
                    </a:lnTo>
                    <a:lnTo>
                      <a:pt x="120" y="3426"/>
                    </a:lnTo>
                    <a:lnTo>
                      <a:pt x="118" y="3424"/>
                    </a:lnTo>
                    <a:lnTo>
                      <a:pt x="112" y="3420"/>
                    </a:lnTo>
                    <a:lnTo>
                      <a:pt x="112" y="3420"/>
                    </a:lnTo>
                    <a:lnTo>
                      <a:pt x="112" y="3410"/>
                    </a:lnTo>
                    <a:lnTo>
                      <a:pt x="114" y="3404"/>
                    </a:lnTo>
                    <a:lnTo>
                      <a:pt x="122" y="3392"/>
                    </a:lnTo>
                    <a:lnTo>
                      <a:pt x="126" y="3386"/>
                    </a:lnTo>
                    <a:lnTo>
                      <a:pt x="128" y="3380"/>
                    </a:lnTo>
                    <a:lnTo>
                      <a:pt x="130" y="3372"/>
                    </a:lnTo>
                    <a:lnTo>
                      <a:pt x="128" y="3362"/>
                    </a:lnTo>
                    <a:lnTo>
                      <a:pt x="128" y="3362"/>
                    </a:lnTo>
                    <a:lnTo>
                      <a:pt x="134" y="3362"/>
                    </a:lnTo>
                    <a:lnTo>
                      <a:pt x="134" y="3362"/>
                    </a:lnTo>
                    <a:lnTo>
                      <a:pt x="134" y="3352"/>
                    </a:lnTo>
                    <a:lnTo>
                      <a:pt x="130" y="3342"/>
                    </a:lnTo>
                    <a:lnTo>
                      <a:pt x="128" y="3334"/>
                    </a:lnTo>
                    <a:lnTo>
                      <a:pt x="128" y="3326"/>
                    </a:lnTo>
                    <a:lnTo>
                      <a:pt x="128" y="3326"/>
                    </a:lnTo>
                    <a:lnTo>
                      <a:pt x="120" y="3322"/>
                    </a:lnTo>
                    <a:lnTo>
                      <a:pt x="112" y="3318"/>
                    </a:lnTo>
                    <a:lnTo>
                      <a:pt x="112" y="3318"/>
                    </a:lnTo>
                    <a:lnTo>
                      <a:pt x="114" y="3310"/>
                    </a:lnTo>
                    <a:lnTo>
                      <a:pt x="112" y="3302"/>
                    </a:lnTo>
                    <a:lnTo>
                      <a:pt x="106" y="3286"/>
                    </a:lnTo>
                    <a:lnTo>
                      <a:pt x="106" y="3286"/>
                    </a:lnTo>
                    <a:lnTo>
                      <a:pt x="100" y="3296"/>
                    </a:lnTo>
                    <a:lnTo>
                      <a:pt x="96" y="3300"/>
                    </a:lnTo>
                    <a:lnTo>
                      <a:pt x="92" y="3304"/>
                    </a:lnTo>
                    <a:lnTo>
                      <a:pt x="92" y="3304"/>
                    </a:lnTo>
                    <a:lnTo>
                      <a:pt x="110" y="3242"/>
                    </a:lnTo>
                    <a:lnTo>
                      <a:pt x="110" y="3242"/>
                    </a:lnTo>
                    <a:lnTo>
                      <a:pt x="116" y="3230"/>
                    </a:lnTo>
                    <a:lnTo>
                      <a:pt x="124" y="3218"/>
                    </a:lnTo>
                    <a:lnTo>
                      <a:pt x="144" y="3198"/>
                    </a:lnTo>
                    <a:lnTo>
                      <a:pt x="156" y="3188"/>
                    </a:lnTo>
                    <a:lnTo>
                      <a:pt x="164" y="3176"/>
                    </a:lnTo>
                    <a:lnTo>
                      <a:pt x="172" y="3162"/>
                    </a:lnTo>
                    <a:lnTo>
                      <a:pt x="174" y="3144"/>
                    </a:lnTo>
                    <a:lnTo>
                      <a:pt x="174" y="3144"/>
                    </a:lnTo>
                    <a:lnTo>
                      <a:pt x="186" y="3134"/>
                    </a:lnTo>
                    <a:lnTo>
                      <a:pt x="196" y="3120"/>
                    </a:lnTo>
                    <a:lnTo>
                      <a:pt x="206" y="3108"/>
                    </a:lnTo>
                    <a:lnTo>
                      <a:pt x="218" y="3094"/>
                    </a:lnTo>
                    <a:lnTo>
                      <a:pt x="218" y="3094"/>
                    </a:lnTo>
                    <a:lnTo>
                      <a:pt x="236" y="3080"/>
                    </a:lnTo>
                    <a:lnTo>
                      <a:pt x="246" y="3072"/>
                    </a:lnTo>
                    <a:lnTo>
                      <a:pt x="254" y="3064"/>
                    </a:lnTo>
                    <a:lnTo>
                      <a:pt x="262" y="3054"/>
                    </a:lnTo>
                    <a:lnTo>
                      <a:pt x="266" y="3042"/>
                    </a:lnTo>
                    <a:lnTo>
                      <a:pt x="270" y="3028"/>
                    </a:lnTo>
                    <a:lnTo>
                      <a:pt x="270" y="3012"/>
                    </a:lnTo>
                    <a:lnTo>
                      <a:pt x="270" y="3012"/>
                    </a:lnTo>
                    <a:lnTo>
                      <a:pt x="288" y="2990"/>
                    </a:lnTo>
                    <a:lnTo>
                      <a:pt x="294" y="2976"/>
                    </a:lnTo>
                    <a:lnTo>
                      <a:pt x="300" y="2962"/>
                    </a:lnTo>
                    <a:lnTo>
                      <a:pt x="300" y="2962"/>
                    </a:lnTo>
                    <a:lnTo>
                      <a:pt x="308" y="2956"/>
                    </a:lnTo>
                    <a:lnTo>
                      <a:pt x="316" y="2948"/>
                    </a:lnTo>
                    <a:lnTo>
                      <a:pt x="316" y="2948"/>
                    </a:lnTo>
                    <a:lnTo>
                      <a:pt x="326" y="2948"/>
                    </a:lnTo>
                    <a:lnTo>
                      <a:pt x="326" y="2948"/>
                    </a:lnTo>
                    <a:lnTo>
                      <a:pt x="338" y="2938"/>
                    </a:lnTo>
                    <a:lnTo>
                      <a:pt x="350" y="2926"/>
                    </a:lnTo>
                    <a:lnTo>
                      <a:pt x="368" y="2902"/>
                    </a:lnTo>
                    <a:lnTo>
                      <a:pt x="388" y="2876"/>
                    </a:lnTo>
                    <a:lnTo>
                      <a:pt x="408" y="2850"/>
                    </a:lnTo>
                    <a:lnTo>
                      <a:pt x="408" y="2850"/>
                    </a:lnTo>
                    <a:lnTo>
                      <a:pt x="420" y="2852"/>
                    </a:lnTo>
                    <a:lnTo>
                      <a:pt x="432" y="2850"/>
                    </a:lnTo>
                    <a:lnTo>
                      <a:pt x="442" y="2848"/>
                    </a:lnTo>
                    <a:lnTo>
                      <a:pt x="454" y="2844"/>
                    </a:lnTo>
                    <a:lnTo>
                      <a:pt x="474" y="2834"/>
                    </a:lnTo>
                    <a:lnTo>
                      <a:pt x="494" y="2822"/>
                    </a:lnTo>
                    <a:lnTo>
                      <a:pt x="530" y="2796"/>
                    </a:lnTo>
                    <a:lnTo>
                      <a:pt x="548" y="2784"/>
                    </a:lnTo>
                    <a:lnTo>
                      <a:pt x="566" y="2774"/>
                    </a:lnTo>
                    <a:lnTo>
                      <a:pt x="566" y="2774"/>
                    </a:lnTo>
                    <a:lnTo>
                      <a:pt x="566" y="2770"/>
                    </a:lnTo>
                    <a:lnTo>
                      <a:pt x="568" y="2768"/>
                    </a:lnTo>
                    <a:lnTo>
                      <a:pt x="568" y="2764"/>
                    </a:lnTo>
                    <a:lnTo>
                      <a:pt x="568" y="2760"/>
                    </a:lnTo>
                    <a:lnTo>
                      <a:pt x="568" y="2760"/>
                    </a:lnTo>
                    <a:lnTo>
                      <a:pt x="586" y="2742"/>
                    </a:lnTo>
                    <a:lnTo>
                      <a:pt x="594" y="2732"/>
                    </a:lnTo>
                    <a:lnTo>
                      <a:pt x="600" y="2718"/>
                    </a:lnTo>
                    <a:lnTo>
                      <a:pt x="600" y="2718"/>
                    </a:lnTo>
                    <a:lnTo>
                      <a:pt x="600" y="2710"/>
                    </a:lnTo>
                    <a:lnTo>
                      <a:pt x="600" y="2702"/>
                    </a:lnTo>
                    <a:lnTo>
                      <a:pt x="600" y="2684"/>
                    </a:lnTo>
                    <a:lnTo>
                      <a:pt x="598" y="2666"/>
                    </a:lnTo>
                    <a:lnTo>
                      <a:pt x="600" y="2648"/>
                    </a:lnTo>
                    <a:lnTo>
                      <a:pt x="600" y="2648"/>
                    </a:lnTo>
                    <a:lnTo>
                      <a:pt x="602" y="2638"/>
                    </a:lnTo>
                    <a:lnTo>
                      <a:pt x="606" y="2630"/>
                    </a:lnTo>
                    <a:lnTo>
                      <a:pt x="614" y="2616"/>
                    </a:lnTo>
                    <a:lnTo>
                      <a:pt x="636" y="2592"/>
                    </a:lnTo>
                    <a:lnTo>
                      <a:pt x="636" y="2592"/>
                    </a:lnTo>
                    <a:lnTo>
                      <a:pt x="636" y="2588"/>
                    </a:lnTo>
                    <a:lnTo>
                      <a:pt x="638" y="2586"/>
                    </a:lnTo>
                    <a:lnTo>
                      <a:pt x="638" y="2586"/>
                    </a:lnTo>
                    <a:lnTo>
                      <a:pt x="638" y="2562"/>
                    </a:lnTo>
                    <a:lnTo>
                      <a:pt x="638" y="2562"/>
                    </a:lnTo>
                    <a:lnTo>
                      <a:pt x="650" y="2554"/>
                    </a:lnTo>
                    <a:lnTo>
                      <a:pt x="662" y="2546"/>
                    </a:lnTo>
                    <a:lnTo>
                      <a:pt x="672" y="2536"/>
                    </a:lnTo>
                    <a:lnTo>
                      <a:pt x="680" y="2522"/>
                    </a:lnTo>
                    <a:lnTo>
                      <a:pt x="680" y="2522"/>
                    </a:lnTo>
                    <a:lnTo>
                      <a:pt x="728" y="2496"/>
                    </a:lnTo>
                    <a:lnTo>
                      <a:pt x="752" y="2482"/>
                    </a:lnTo>
                    <a:lnTo>
                      <a:pt x="776" y="2466"/>
                    </a:lnTo>
                    <a:lnTo>
                      <a:pt x="786" y="2458"/>
                    </a:lnTo>
                    <a:lnTo>
                      <a:pt x="794" y="2448"/>
                    </a:lnTo>
                    <a:lnTo>
                      <a:pt x="802" y="2436"/>
                    </a:lnTo>
                    <a:lnTo>
                      <a:pt x="810" y="2424"/>
                    </a:lnTo>
                    <a:lnTo>
                      <a:pt x="816" y="2412"/>
                    </a:lnTo>
                    <a:lnTo>
                      <a:pt x="820" y="2398"/>
                    </a:lnTo>
                    <a:lnTo>
                      <a:pt x="822" y="2380"/>
                    </a:lnTo>
                    <a:lnTo>
                      <a:pt x="824" y="2364"/>
                    </a:lnTo>
                    <a:lnTo>
                      <a:pt x="824" y="2364"/>
                    </a:lnTo>
                    <a:lnTo>
                      <a:pt x="834" y="2364"/>
                    </a:lnTo>
                    <a:lnTo>
                      <a:pt x="842" y="2360"/>
                    </a:lnTo>
                    <a:lnTo>
                      <a:pt x="850" y="2356"/>
                    </a:lnTo>
                    <a:lnTo>
                      <a:pt x="856" y="2354"/>
                    </a:lnTo>
                    <a:lnTo>
                      <a:pt x="856" y="2354"/>
                    </a:lnTo>
                    <a:lnTo>
                      <a:pt x="858" y="2366"/>
                    </a:lnTo>
                    <a:lnTo>
                      <a:pt x="860" y="2378"/>
                    </a:lnTo>
                    <a:lnTo>
                      <a:pt x="864" y="2386"/>
                    </a:lnTo>
                    <a:lnTo>
                      <a:pt x="870" y="2394"/>
                    </a:lnTo>
                    <a:lnTo>
                      <a:pt x="878" y="2400"/>
                    </a:lnTo>
                    <a:lnTo>
                      <a:pt x="886" y="2404"/>
                    </a:lnTo>
                    <a:lnTo>
                      <a:pt x="898" y="2406"/>
                    </a:lnTo>
                    <a:lnTo>
                      <a:pt x="908" y="2408"/>
                    </a:lnTo>
                    <a:lnTo>
                      <a:pt x="908" y="2408"/>
                    </a:lnTo>
                    <a:lnTo>
                      <a:pt x="914" y="2406"/>
                    </a:lnTo>
                    <a:lnTo>
                      <a:pt x="918" y="2404"/>
                    </a:lnTo>
                    <a:lnTo>
                      <a:pt x="924" y="2402"/>
                    </a:lnTo>
                    <a:lnTo>
                      <a:pt x="930" y="2402"/>
                    </a:lnTo>
                    <a:lnTo>
                      <a:pt x="930" y="2402"/>
                    </a:lnTo>
                    <a:lnTo>
                      <a:pt x="934" y="2402"/>
                    </a:lnTo>
                    <a:lnTo>
                      <a:pt x="938" y="2406"/>
                    </a:lnTo>
                    <a:lnTo>
                      <a:pt x="942" y="2408"/>
                    </a:lnTo>
                    <a:lnTo>
                      <a:pt x="946" y="2408"/>
                    </a:lnTo>
                    <a:lnTo>
                      <a:pt x="946" y="2408"/>
                    </a:lnTo>
                    <a:lnTo>
                      <a:pt x="950" y="2406"/>
                    </a:lnTo>
                    <a:lnTo>
                      <a:pt x="952" y="2404"/>
                    </a:lnTo>
                    <a:lnTo>
                      <a:pt x="956" y="2400"/>
                    </a:lnTo>
                    <a:lnTo>
                      <a:pt x="960" y="2394"/>
                    </a:lnTo>
                    <a:lnTo>
                      <a:pt x="962" y="2392"/>
                    </a:lnTo>
                    <a:lnTo>
                      <a:pt x="966" y="2392"/>
                    </a:lnTo>
                    <a:lnTo>
                      <a:pt x="966" y="2392"/>
                    </a:lnTo>
                    <a:lnTo>
                      <a:pt x="968" y="2394"/>
                    </a:lnTo>
                    <a:lnTo>
                      <a:pt x="972" y="2394"/>
                    </a:lnTo>
                    <a:lnTo>
                      <a:pt x="972" y="2394"/>
                    </a:lnTo>
                    <a:lnTo>
                      <a:pt x="972" y="2408"/>
                    </a:lnTo>
                    <a:lnTo>
                      <a:pt x="972" y="2408"/>
                    </a:lnTo>
                    <a:lnTo>
                      <a:pt x="980" y="2412"/>
                    </a:lnTo>
                    <a:lnTo>
                      <a:pt x="990" y="2416"/>
                    </a:lnTo>
                    <a:lnTo>
                      <a:pt x="1000" y="2416"/>
                    </a:lnTo>
                    <a:lnTo>
                      <a:pt x="1012" y="2416"/>
                    </a:lnTo>
                    <a:lnTo>
                      <a:pt x="1022" y="2412"/>
                    </a:lnTo>
                    <a:lnTo>
                      <a:pt x="1030" y="2408"/>
                    </a:lnTo>
                    <a:lnTo>
                      <a:pt x="1046" y="2400"/>
                    </a:lnTo>
                    <a:lnTo>
                      <a:pt x="1046" y="2400"/>
                    </a:lnTo>
                    <a:lnTo>
                      <a:pt x="1048" y="2390"/>
                    </a:lnTo>
                    <a:lnTo>
                      <a:pt x="1052" y="2384"/>
                    </a:lnTo>
                    <a:lnTo>
                      <a:pt x="1058" y="2380"/>
                    </a:lnTo>
                    <a:lnTo>
                      <a:pt x="1064" y="2378"/>
                    </a:lnTo>
                    <a:lnTo>
                      <a:pt x="1076" y="2374"/>
                    </a:lnTo>
                    <a:lnTo>
                      <a:pt x="1082" y="2372"/>
                    </a:lnTo>
                    <a:lnTo>
                      <a:pt x="1086" y="2366"/>
                    </a:lnTo>
                    <a:lnTo>
                      <a:pt x="1086" y="2366"/>
                    </a:lnTo>
                    <a:lnTo>
                      <a:pt x="1092" y="2368"/>
                    </a:lnTo>
                    <a:lnTo>
                      <a:pt x="1094" y="2370"/>
                    </a:lnTo>
                    <a:lnTo>
                      <a:pt x="1096" y="2372"/>
                    </a:lnTo>
                    <a:lnTo>
                      <a:pt x="1100" y="2372"/>
                    </a:lnTo>
                    <a:lnTo>
                      <a:pt x="1100" y="2372"/>
                    </a:lnTo>
                    <a:lnTo>
                      <a:pt x="1110" y="2364"/>
                    </a:lnTo>
                    <a:lnTo>
                      <a:pt x="1116" y="2356"/>
                    </a:lnTo>
                    <a:lnTo>
                      <a:pt x="1124" y="2346"/>
                    </a:lnTo>
                    <a:lnTo>
                      <a:pt x="1132" y="2338"/>
                    </a:lnTo>
                    <a:lnTo>
                      <a:pt x="1132" y="2338"/>
                    </a:lnTo>
                    <a:lnTo>
                      <a:pt x="1174" y="2328"/>
                    </a:lnTo>
                    <a:lnTo>
                      <a:pt x="1216" y="2318"/>
                    </a:lnTo>
                    <a:lnTo>
                      <a:pt x="1216" y="2318"/>
                    </a:lnTo>
                    <a:lnTo>
                      <a:pt x="1218" y="2318"/>
                    </a:lnTo>
                    <a:lnTo>
                      <a:pt x="1220" y="2318"/>
                    </a:lnTo>
                    <a:lnTo>
                      <a:pt x="1222" y="2320"/>
                    </a:lnTo>
                    <a:lnTo>
                      <a:pt x="1226" y="2320"/>
                    </a:lnTo>
                    <a:lnTo>
                      <a:pt x="1226" y="2320"/>
                    </a:lnTo>
                    <a:lnTo>
                      <a:pt x="1230" y="2320"/>
                    </a:lnTo>
                    <a:lnTo>
                      <a:pt x="1232" y="2318"/>
                    </a:lnTo>
                    <a:lnTo>
                      <a:pt x="1236" y="2312"/>
                    </a:lnTo>
                    <a:lnTo>
                      <a:pt x="1240" y="2308"/>
                    </a:lnTo>
                    <a:lnTo>
                      <a:pt x="1244" y="2304"/>
                    </a:lnTo>
                    <a:lnTo>
                      <a:pt x="1244" y="2304"/>
                    </a:lnTo>
                    <a:lnTo>
                      <a:pt x="1246" y="2304"/>
                    </a:lnTo>
                    <a:lnTo>
                      <a:pt x="1248" y="2306"/>
                    </a:lnTo>
                    <a:lnTo>
                      <a:pt x="1250" y="2308"/>
                    </a:lnTo>
                    <a:lnTo>
                      <a:pt x="1252" y="2310"/>
                    </a:lnTo>
                    <a:lnTo>
                      <a:pt x="1252" y="2310"/>
                    </a:lnTo>
                    <a:lnTo>
                      <a:pt x="1272" y="2308"/>
                    </a:lnTo>
                    <a:lnTo>
                      <a:pt x="1272" y="2308"/>
                    </a:lnTo>
                    <a:lnTo>
                      <a:pt x="1278" y="2304"/>
                    </a:lnTo>
                    <a:lnTo>
                      <a:pt x="1284" y="2298"/>
                    </a:lnTo>
                    <a:lnTo>
                      <a:pt x="1284" y="2298"/>
                    </a:lnTo>
                    <a:lnTo>
                      <a:pt x="1294" y="2300"/>
                    </a:lnTo>
                    <a:lnTo>
                      <a:pt x="1306" y="2298"/>
                    </a:lnTo>
                    <a:lnTo>
                      <a:pt x="1318" y="2298"/>
                    </a:lnTo>
                    <a:lnTo>
                      <a:pt x="1332" y="2298"/>
                    </a:lnTo>
                    <a:lnTo>
                      <a:pt x="1332" y="2298"/>
                    </a:lnTo>
                    <a:lnTo>
                      <a:pt x="1340" y="2306"/>
                    </a:lnTo>
                    <a:lnTo>
                      <a:pt x="1348" y="2314"/>
                    </a:lnTo>
                    <a:lnTo>
                      <a:pt x="1348" y="2314"/>
                    </a:lnTo>
                    <a:lnTo>
                      <a:pt x="1364" y="2308"/>
                    </a:lnTo>
                    <a:lnTo>
                      <a:pt x="1380" y="2302"/>
                    </a:lnTo>
                    <a:lnTo>
                      <a:pt x="1386" y="2300"/>
                    </a:lnTo>
                    <a:lnTo>
                      <a:pt x="1394" y="2294"/>
                    </a:lnTo>
                    <a:lnTo>
                      <a:pt x="1398" y="2290"/>
                    </a:lnTo>
                    <a:lnTo>
                      <a:pt x="1402" y="2282"/>
                    </a:lnTo>
                    <a:lnTo>
                      <a:pt x="1402" y="2282"/>
                    </a:lnTo>
                    <a:lnTo>
                      <a:pt x="1406" y="2288"/>
                    </a:lnTo>
                    <a:lnTo>
                      <a:pt x="1412" y="2292"/>
                    </a:lnTo>
                    <a:lnTo>
                      <a:pt x="1420" y="2294"/>
                    </a:lnTo>
                    <a:lnTo>
                      <a:pt x="1426" y="2296"/>
                    </a:lnTo>
                    <a:lnTo>
                      <a:pt x="1432" y="2294"/>
                    </a:lnTo>
                    <a:lnTo>
                      <a:pt x="1438" y="2292"/>
                    </a:lnTo>
                    <a:lnTo>
                      <a:pt x="1440" y="2288"/>
                    </a:lnTo>
                    <a:lnTo>
                      <a:pt x="1442" y="2280"/>
                    </a:lnTo>
                    <a:lnTo>
                      <a:pt x="1442" y="2280"/>
                    </a:lnTo>
                    <a:lnTo>
                      <a:pt x="1448" y="2284"/>
                    </a:lnTo>
                    <a:lnTo>
                      <a:pt x="1454" y="2286"/>
                    </a:lnTo>
                    <a:lnTo>
                      <a:pt x="1460" y="2288"/>
                    </a:lnTo>
                    <a:lnTo>
                      <a:pt x="1468" y="2286"/>
                    </a:lnTo>
                    <a:lnTo>
                      <a:pt x="1468" y="2286"/>
                    </a:lnTo>
                    <a:lnTo>
                      <a:pt x="1466" y="2290"/>
                    </a:lnTo>
                    <a:lnTo>
                      <a:pt x="1468" y="2292"/>
                    </a:lnTo>
                    <a:lnTo>
                      <a:pt x="1470" y="2296"/>
                    </a:lnTo>
                    <a:lnTo>
                      <a:pt x="1470" y="2296"/>
                    </a:lnTo>
                    <a:lnTo>
                      <a:pt x="1478" y="2292"/>
                    </a:lnTo>
                    <a:lnTo>
                      <a:pt x="1486" y="2290"/>
                    </a:lnTo>
                    <a:lnTo>
                      <a:pt x="1496" y="2290"/>
                    </a:lnTo>
                    <a:lnTo>
                      <a:pt x="1508" y="2290"/>
                    </a:lnTo>
                    <a:lnTo>
                      <a:pt x="1508" y="2290"/>
                    </a:lnTo>
                    <a:lnTo>
                      <a:pt x="1518" y="2280"/>
                    </a:lnTo>
                    <a:lnTo>
                      <a:pt x="1528" y="2270"/>
                    </a:lnTo>
                    <a:lnTo>
                      <a:pt x="1542" y="2262"/>
                    </a:lnTo>
                    <a:lnTo>
                      <a:pt x="1558" y="2258"/>
                    </a:lnTo>
                    <a:lnTo>
                      <a:pt x="1558" y="2258"/>
                    </a:lnTo>
                    <a:lnTo>
                      <a:pt x="1558" y="2262"/>
                    </a:lnTo>
                    <a:lnTo>
                      <a:pt x="1556" y="2264"/>
                    </a:lnTo>
                    <a:lnTo>
                      <a:pt x="1556" y="2268"/>
                    </a:lnTo>
                    <a:lnTo>
                      <a:pt x="1558" y="2270"/>
                    </a:lnTo>
                    <a:lnTo>
                      <a:pt x="1558" y="2270"/>
                    </a:lnTo>
                    <a:lnTo>
                      <a:pt x="1560" y="2268"/>
                    </a:lnTo>
                    <a:lnTo>
                      <a:pt x="1560" y="2268"/>
                    </a:lnTo>
                    <a:lnTo>
                      <a:pt x="1560" y="2264"/>
                    </a:lnTo>
                    <a:lnTo>
                      <a:pt x="1562" y="2264"/>
                    </a:lnTo>
                    <a:lnTo>
                      <a:pt x="1562" y="2264"/>
                    </a:lnTo>
                    <a:lnTo>
                      <a:pt x="1566" y="2264"/>
                    </a:lnTo>
                    <a:lnTo>
                      <a:pt x="1570" y="2268"/>
                    </a:lnTo>
                    <a:lnTo>
                      <a:pt x="1576" y="2276"/>
                    </a:lnTo>
                    <a:lnTo>
                      <a:pt x="1578" y="2286"/>
                    </a:lnTo>
                    <a:lnTo>
                      <a:pt x="1578" y="2292"/>
                    </a:lnTo>
                    <a:lnTo>
                      <a:pt x="1578" y="2292"/>
                    </a:lnTo>
                    <a:lnTo>
                      <a:pt x="1580" y="2294"/>
                    </a:lnTo>
                    <a:lnTo>
                      <a:pt x="1582" y="2296"/>
                    </a:lnTo>
                    <a:lnTo>
                      <a:pt x="1590" y="2296"/>
                    </a:lnTo>
                    <a:lnTo>
                      <a:pt x="1590" y="2296"/>
                    </a:lnTo>
                    <a:lnTo>
                      <a:pt x="1594" y="2288"/>
                    </a:lnTo>
                    <a:lnTo>
                      <a:pt x="1602" y="2284"/>
                    </a:lnTo>
                    <a:lnTo>
                      <a:pt x="1608" y="2278"/>
                    </a:lnTo>
                    <a:lnTo>
                      <a:pt x="1612" y="2270"/>
                    </a:lnTo>
                    <a:lnTo>
                      <a:pt x="1612" y="2270"/>
                    </a:lnTo>
                    <a:lnTo>
                      <a:pt x="1616" y="2274"/>
                    </a:lnTo>
                    <a:lnTo>
                      <a:pt x="1616" y="2278"/>
                    </a:lnTo>
                    <a:lnTo>
                      <a:pt x="1618" y="2282"/>
                    </a:lnTo>
                    <a:lnTo>
                      <a:pt x="1620" y="2284"/>
                    </a:lnTo>
                    <a:lnTo>
                      <a:pt x="1620" y="2284"/>
                    </a:lnTo>
                    <a:lnTo>
                      <a:pt x="1616" y="2290"/>
                    </a:lnTo>
                    <a:lnTo>
                      <a:pt x="1614" y="2298"/>
                    </a:lnTo>
                    <a:lnTo>
                      <a:pt x="1610" y="2306"/>
                    </a:lnTo>
                    <a:lnTo>
                      <a:pt x="1608" y="2316"/>
                    </a:lnTo>
                    <a:lnTo>
                      <a:pt x="1608" y="2316"/>
                    </a:lnTo>
                    <a:lnTo>
                      <a:pt x="1604" y="2320"/>
                    </a:lnTo>
                    <a:lnTo>
                      <a:pt x="1600" y="2324"/>
                    </a:lnTo>
                    <a:lnTo>
                      <a:pt x="1596" y="2328"/>
                    </a:lnTo>
                    <a:lnTo>
                      <a:pt x="1594" y="2332"/>
                    </a:lnTo>
                    <a:lnTo>
                      <a:pt x="1594" y="2332"/>
                    </a:lnTo>
                    <a:lnTo>
                      <a:pt x="1594" y="2338"/>
                    </a:lnTo>
                    <a:lnTo>
                      <a:pt x="1596" y="2344"/>
                    </a:lnTo>
                    <a:lnTo>
                      <a:pt x="1600" y="2348"/>
                    </a:lnTo>
                    <a:lnTo>
                      <a:pt x="1606" y="2352"/>
                    </a:lnTo>
                    <a:lnTo>
                      <a:pt x="1628" y="2366"/>
                    </a:lnTo>
                    <a:lnTo>
                      <a:pt x="1628" y="2366"/>
                    </a:lnTo>
                    <a:lnTo>
                      <a:pt x="1632" y="2378"/>
                    </a:lnTo>
                    <a:lnTo>
                      <a:pt x="1632" y="2388"/>
                    </a:lnTo>
                    <a:lnTo>
                      <a:pt x="1632" y="2398"/>
                    </a:lnTo>
                    <a:lnTo>
                      <a:pt x="1630" y="2408"/>
                    </a:lnTo>
                    <a:lnTo>
                      <a:pt x="1624" y="2426"/>
                    </a:lnTo>
                    <a:lnTo>
                      <a:pt x="1616" y="2442"/>
                    </a:lnTo>
                    <a:lnTo>
                      <a:pt x="1616" y="2442"/>
                    </a:lnTo>
                    <a:lnTo>
                      <a:pt x="1606" y="2446"/>
                    </a:lnTo>
                    <a:lnTo>
                      <a:pt x="1600" y="2454"/>
                    </a:lnTo>
                    <a:lnTo>
                      <a:pt x="1596" y="2464"/>
                    </a:lnTo>
                    <a:lnTo>
                      <a:pt x="1596" y="2474"/>
                    </a:lnTo>
                    <a:lnTo>
                      <a:pt x="1600" y="2484"/>
                    </a:lnTo>
                    <a:lnTo>
                      <a:pt x="1606" y="2492"/>
                    </a:lnTo>
                    <a:lnTo>
                      <a:pt x="1614" y="2498"/>
                    </a:lnTo>
                    <a:lnTo>
                      <a:pt x="1624" y="2502"/>
                    </a:lnTo>
                    <a:lnTo>
                      <a:pt x="1624" y="2502"/>
                    </a:lnTo>
                    <a:lnTo>
                      <a:pt x="1628" y="2500"/>
                    </a:lnTo>
                    <a:lnTo>
                      <a:pt x="1630" y="2494"/>
                    </a:lnTo>
                    <a:lnTo>
                      <a:pt x="1630" y="2482"/>
                    </a:lnTo>
                    <a:lnTo>
                      <a:pt x="1630" y="2482"/>
                    </a:lnTo>
                    <a:lnTo>
                      <a:pt x="1640" y="2482"/>
                    </a:lnTo>
                    <a:lnTo>
                      <a:pt x="1646" y="2486"/>
                    </a:lnTo>
                    <a:lnTo>
                      <a:pt x="1646" y="2486"/>
                    </a:lnTo>
                    <a:lnTo>
                      <a:pt x="1644" y="2490"/>
                    </a:lnTo>
                    <a:lnTo>
                      <a:pt x="1642" y="2494"/>
                    </a:lnTo>
                    <a:lnTo>
                      <a:pt x="1638" y="2500"/>
                    </a:lnTo>
                    <a:lnTo>
                      <a:pt x="1638" y="2500"/>
                    </a:lnTo>
                    <a:lnTo>
                      <a:pt x="1636" y="2498"/>
                    </a:lnTo>
                    <a:lnTo>
                      <a:pt x="1636" y="2496"/>
                    </a:lnTo>
                    <a:lnTo>
                      <a:pt x="1636" y="2494"/>
                    </a:lnTo>
                    <a:lnTo>
                      <a:pt x="1634" y="2494"/>
                    </a:lnTo>
                    <a:lnTo>
                      <a:pt x="1634" y="2494"/>
                    </a:lnTo>
                    <a:lnTo>
                      <a:pt x="1632" y="2496"/>
                    </a:lnTo>
                    <a:lnTo>
                      <a:pt x="1632" y="2500"/>
                    </a:lnTo>
                    <a:lnTo>
                      <a:pt x="1632" y="2510"/>
                    </a:lnTo>
                    <a:lnTo>
                      <a:pt x="1632" y="2510"/>
                    </a:lnTo>
                    <a:lnTo>
                      <a:pt x="1636" y="2508"/>
                    </a:lnTo>
                    <a:lnTo>
                      <a:pt x="1638" y="2504"/>
                    </a:lnTo>
                    <a:lnTo>
                      <a:pt x="1640" y="2502"/>
                    </a:lnTo>
                    <a:lnTo>
                      <a:pt x="1644" y="2500"/>
                    </a:lnTo>
                    <a:lnTo>
                      <a:pt x="1644" y="2500"/>
                    </a:lnTo>
                    <a:lnTo>
                      <a:pt x="1648" y="2502"/>
                    </a:lnTo>
                    <a:lnTo>
                      <a:pt x="1650" y="2504"/>
                    </a:lnTo>
                    <a:lnTo>
                      <a:pt x="1654" y="2512"/>
                    </a:lnTo>
                    <a:lnTo>
                      <a:pt x="1660" y="2526"/>
                    </a:lnTo>
                    <a:lnTo>
                      <a:pt x="1660" y="2526"/>
                    </a:lnTo>
                    <a:lnTo>
                      <a:pt x="1674" y="2526"/>
                    </a:lnTo>
                    <a:lnTo>
                      <a:pt x="1674" y="2526"/>
                    </a:lnTo>
                    <a:lnTo>
                      <a:pt x="1682" y="2532"/>
                    </a:lnTo>
                    <a:lnTo>
                      <a:pt x="1692" y="2538"/>
                    </a:lnTo>
                    <a:lnTo>
                      <a:pt x="1702" y="2542"/>
                    </a:lnTo>
                    <a:lnTo>
                      <a:pt x="1714" y="2544"/>
                    </a:lnTo>
                    <a:lnTo>
                      <a:pt x="1728" y="2546"/>
                    </a:lnTo>
                    <a:lnTo>
                      <a:pt x="1740" y="2544"/>
                    </a:lnTo>
                    <a:lnTo>
                      <a:pt x="1750" y="2542"/>
                    </a:lnTo>
                    <a:lnTo>
                      <a:pt x="1760" y="2536"/>
                    </a:lnTo>
                    <a:lnTo>
                      <a:pt x="1760" y="2536"/>
                    </a:lnTo>
                    <a:lnTo>
                      <a:pt x="1780" y="2542"/>
                    </a:lnTo>
                    <a:lnTo>
                      <a:pt x="1802" y="2548"/>
                    </a:lnTo>
                    <a:lnTo>
                      <a:pt x="1822" y="2554"/>
                    </a:lnTo>
                    <a:lnTo>
                      <a:pt x="1830" y="2558"/>
                    </a:lnTo>
                    <a:lnTo>
                      <a:pt x="1840" y="2562"/>
                    </a:lnTo>
                    <a:lnTo>
                      <a:pt x="1840" y="2562"/>
                    </a:lnTo>
                    <a:lnTo>
                      <a:pt x="1846" y="2562"/>
                    </a:lnTo>
                    <a:lnTo>
                      <a:pt x="1852" y="2560"/>
                    </a:lnTo>
                    <a:lnTo>
                      <a:pt x="1858" y="2562"/>
                    </a:lnTo>
                    <a:lnTo>
                      <a:pt x="1862" y="2564"/>
                    </a:lnTo>
                    <a:lnTo>
                      <a:pt x="1868" y="2572"/>
                    </a:lnTo>
                    <a:lnTo>
                      <a:pt x="1872" y="2584"/>
                    </a:lnTo>
                    <a:lnTo>
                      <a:pt x="1872" y="2584"/>
                    </a:lnTo>
                    <a:lnTo>
                      <a:pt x="1880" y="2600"/>
                    </a:lnTo>
                    <a:lnTo>
                      <a:pt x="1888" y="2616"/>
                    </a:lnTo>
                    <a:lnTo>
                      <a:pt x="1896" y="2622"/>
                    </a:lnTo>
                    <a:lnTo>
                      <a:pt x="1902" y="2628"/>
                    </a:lnTo>
                    <a:lnTo>
                      <a:pt x="1912" y="2634"/>
                    </a:lnTo>
                    <a:lnTo>
                      <a:pt x="1922" y="2636"/>
                    </a:lnTo>
                    <a:lnTo>
                      <a:pt x="1922" y="2636"/>
                    </a:lnTo>
                    <a:lnTo>
                      <a:pt x="1932" y="2636"/>
                    </a:lnTo>
                    <a:lnTo>
                      <a:pt x="1940" y="2634"/>
                    </a:lnTo>
                    <a:lnTo>
                      <a:pt x="1950" y="2632"/>
                    </a:lnTo>
                    <a:lnTo>
                      <a:pt x="1958" y="2632"/>
                    </a:lnTo>
                    <a:lnTo>
                      <a:pt x="1958" y="2632"/>
                    </a:lnTo>
                    <a:lnTo>
                      <a:pt x="1972" y="2634"/>
                    </a:lnTo>
                    <a:lnTo>
                      <a:pt x="1982" y="2638"/>
                    </a:lnTo>
                    <a:lnTo>
                      <a:pt x="1994" y="2642"/>
                    </a:lnTo>
                    <a:lnTo>
                      <a:pt x="2006" y="2642"/>
                    </a:lnTo>
                    <a:lnTo>
                      <a:pt x="2006" y="2642"/>
                    </a:lnTo>
                    <a:lnTo>
                      <a:pt x="2022" y="2654"/>
                    </a:lnTo>
                    <a:lnTo>
                      <a:pt x="2040" y="2664"/>
                    </a:lnTo>
                    <a:lnTo>
                      <a:pt x="2060" y="2672"/>
                    </a:lnTo>
                    <a:lnTo>
                      <a:pt x="2084" y="2676"/>
                    </a:lnTo>
                    <a:lnTo>
                      <a:pt x="2084" y="2676"/>
                    </a:lnTo>
                    <a:lnTo>
                      <a:pt x="2094" y="2662"/>
                    </a:lnTo>
                    <a:lnTo>
                      <a:pt x="2104" y="2648"/>
                    </a:lnTo>
                    <a:lnTo>
                      <a:pt x="2108" y="2640"/>
                    </a:lnTo>
                    <a:lnTo>
                      <a:pt x="2110" y="2632"/>
                    </a:lnTo>
                    <a:lnTo>
                      <a:pt x="2112" y="2622"/>
                    </a:lnTo>
                    <a:lnTo>
                      <a:pt x="2110" y="2612"/>
                    </a:lnTo>
                    <a:lnTo>
                      <a:pt x="2110" y="2612"/>
                    </a:lnTo>
                    <a:lnTo>
                      <a:pt x="2106" y="2602"/>
                    </a:lnTo>
                    <a:lnTo>
                      <a:pt x="2098" y="2592"/>
                    </a:lnTo>
                    <a:lnTo>
                      <a:pt x="2092" y="2580"/>
                    </a:lnTo>
                    <a:lnTo>
                      <a:pt x="2088" y="2574"/>
                    </a:lnTo>
                    <a:lnTo>
                      <a:pt x="2088" y="2566"/>
                    </a:lnTo>
                    <a:lnTo>
                      <a:pt x="2088" y="2566"/>
                    </a:lnTo>
                    <a:lnTo>
                      <a:pt x="2086" y="2558"/>
                    </a:lnTo>
                    <a:lnTo>
                      <a:pt x="2088" y="2548"/>
                    </a:lnTo>
                    <a:lnTo>
                      <a:pt x="2090" y="2540"/>
                    </a:lnTo>
                    <a:lnTo>
                      <a:pt x="2094" y="2534"/>
                    </a:lnTo>
                    <a:lnTo>
                      <a:pt x="2104" y="2520"/>
                    </a:lnTo>
                    <a:lnTo>
                      <a:pt x="2118" y="2508"/>
                    </a:lnTo>
                    <a:lnTo>
                      <a:pt x="2118" y="2508"/>
                    </a:lnTo>
                    <a:lnTo>
                      <a:pt x="2118" y="2500"/>
                    </a:lnTo>
                    <a:lnTo>
                      <a:pt x="2118" y="2500"/>
                    </a:lnTo>
                    <a:lnTo>
                      <a:pt x="2124" y="2500"/>
                    </a:lnTo>
                    <a:lnTo>
                      <a:pt x="2130" y="2498"/>
                    </a:lnTo>
                    <a:lnTo>
                      <a:pt x="2142" y="2492"/>
                    </a:lnTo>
                    <a:lnTo>
                      <a:pt x="2150" y="2484"/>
                    </a:lnTo>
                    <a:lnTo>
                      <a:pt x="2156" y="2482"/>
                    </a:lnTo>
                    <a:lnTo>
                      <a:pt x="2162" y="2480"/>
                    </a:lnTo>
                    <a:lnTo>
                      <a:pt x="2162" y="2480"/>
                    </a:lnTo>
                    <a:lnTo>
                      <a:pt x="2174" y="2480"/>
                    </a:lnTo>
                    <a:lnTo>
                      <a:pt x="2186" y="2484"/>
                    </a:lnTo>
                    <a:lnTo>
                      <a:pt x="2200" y="2488"/>
                    </a:lnTo>
                    <a:lnTo>
                      <a:pt x="2214" y="2492"/>
                    </a:lnTo>
                    <a:lnTo>
                      <a:pt x="2214" y="2492"/>
                    </a:lnTo>
                    <a:lnTo>
                      <a:pt x="2214" y="2504"/>
                    </a:lnTo>
                    <a:lnTo>
                      <a:pt x="2218" y="2512"/>
                    </a:lnTo>
                    <a:lnTo>
                      <a:pt x="2226" y="2516"/>
                    </a:lnTo>
                    <a:lnTo>
                      <a:pt x="2234" y="2518"/>
                    </a:lnTo>
                    <a:lnTo>
                      <a:pt x="2252" y="2518"/>
                    </a:lnTo>
                    <a:lnTo>
                      <a:pt x="2260" y="2522"/>
                    </a:lnTo>
                    <a:lnTo>
                      <a:pt x="2266" y="2526"/>
                    </a:lnTo>
                    <a:lnTo>
                      <a:pt x="2266" y="2526"/>
                    </a:lnTo>
                    <a:lnTo>
                      <a:pt x="2284" y="2522"/>
                    </a:lnTo>
                    <a:lnTo>
                      <a:pt x="2294" y="2520"/>
                    </a:lnTo>
                    <a:lnTo>
                      <a:pt x="2306" y="2518"/>
                    </a:lnTo>
                    <a:lnTo>
                      <a:pt x="2306" y="2518"/>
                    </a:lnTo>
                    <a:lnTo>
                      <a:pt x="2310" y="2528"/>
                    </a:lnTo>
                    <a:lnTo>
                      <a:pt x="2314" y="2536"/>
                    </a:lnTo>
                    <a:lnTo>
                      <a:pt x="2320" y="2542"/>
                    </a:lnTo>
                    <a:lnTo>
                      <a:pt x="2328" y="2548"/>
                    </a:lnTo>
                    <a:lnTo>
                      <a:pt x="2328" y="2548"/>
                    </a:lnTo>
                    <a:lnTo>
                      <a:pt x="2336" y="2540"/>
                    </a:lnTo>
                    <a:lnTo>
                      <a:pt x="2344" y="2536"/>
                    </a:lnTo>
                    <a:lnTo>
                      <a:pt x="2354" y="2534"/>
                    </a:lnTo>
                    <a:lnTo>
                      <a:pt x="2364" y="2534"/>
                    </a:lnTo>
                    <a:lnTo>
                      <a:pt x="2386" y="2534"/>
                    </a:lnTo>
                    <a:lnTo>
                      <a:pt x="2408" y="2536"/>
                    </a:lnTo>
                    <a:lnTo>
                      <a:pt x="2408" y="2536"/>
                    </a:lnTo>
                    <a:lnTo>
                      <a:pt x="2412" y="2538"/>
                    </a:lnTo>
                    <a:lnTo>
                      <a:pt x="2414" y="2540"/>
                    </a:lnTo>
                    <a:lnTo>
                      <a:pt x="2416" y="2544"/>
                    </a:lnTo>
                    <a:lnTo>
                      <a:pt x="2420" y="2546"/>
                    </a:lnTo>
                    <a:lnTo>
                      <a:pt x="2420" y="2546"/>
                    </a:lnTo>
                    <a:lnTo>
                      <a:pt x="2422" y="2544"/>
                    </a:lnTo>
                    <a:lnTo>
                      <a:pt x="2426" y="2544"/>
                    </a:lnTo>
                    <a:lnTo>
                      <a:pt x="2430" y="2542"/>
                    </a:lnTo>
                    <a:lnTo>
                      <a:pt x="2432" y="2540"/>
                    </a:lnTo>
                    <a:lnTo>
                      <a:pt x="2432" y="2540"/>
                    </a:lnTo>
                    <a:lnTo>
                      <a:pt x="2438" y="2544"/>
                    </a:lnTo>
                    <a:lnTo>
                      <a:pt x="2442" y="2546"/>
                    </a:lnTo>
                    <a:lnTo>
                      <a:pt x="2456" y="2544"/>
                    </a:lnTo>
                    <a:lnTo>
                      <a:pt x="2470" y="2544"/>
                    </a:lnTo>
                    <a:lnTo>
                      <a:pt x="2476" y="2546"/>
                    </a:lnTo>
                    <a:lnTo>
                      <a:pt x="2480" y="2550"/>
                    </a:lnTo>
                    <a:lnTo>
                      <a:pt x="2480" y="2550"/>
                    </a:lnTo>
                    <a:lnTo>
                      <a:pt x="2444" y="2560"/>
                    </a:lnTo>
                    <a:lnTo>
                      <a:pt x="2406" y="2568"/>
                    </a:lnTo>
                    <a:lnTo>
                      <a:pt x="2406" y="2568"/>
                    </a:lnTo>
                    <a:lnTo>
                      <a:pt x="2440" y="2564"/>
                    </a:lnTo>
                    <a:lnTo>
                      <a:pt x="2458" y="2560"/>
                    </a:lnTo>
                    <a:lnTo>
                      <a:pt x="2474" y="2556"/>
                    </a:lnTo>
                    <a:lnTo>
                      <a:pt x="2490" y="2550"/>
                    </a:lnTo>
                    <a:lnTo>
                      <a:pt x="2504" y="2542"/>
                    </a:lnTo>
                    <a:lnTo>
                      <a:pt x="2508" y="2536"/>
                    </a:lnTo>
                    <a:lnTo>
                      <a:pt x="2512" y="2530"/>
                    </a:lnTo>
                    <a:lnTo>
                      <a:pt x="2516" y="2522"/>
                    </a:lnTo>
                    <a:lnTo>
                      <a:pt x="2518" y="2512"/>
                    </a:lnTo>
                    <a:lnTo>
                      <a:pt x="2518" y="2512"/>
                    </a:lnTo>
                    <a:lnTo>
                      <a:pt x="2520" y="2512"/>
                    </a:lnTo>
                    <a:lnTo>
                      <a:pt x="2522" y="2512"/>
                    </a:lnTo>
                    <a:lnTo>
                      <a:pt x="2524" y="2510"/>
                    </a:lnTo>
                    <a:lnTo>
                      <a:pt x="2526" y="2510"/>
                    </a:lnTo>
                    <a:lnTo>
                      <a:pt x="2526" y="2510"/>
                    </a:lnTo>
                    <a:lnTo>
                      <a:pt x="2530" y="2500"/>
                    </a:lnTo>
                    <a:lnTo>
                      <a:pt x="2536" y="2492"/>
                    </a:lnTo>
                    <a:lnTo>
                      <a:pt x="2544" y="2486"/>
                    </a:lnTo>
                    <a:lnTo>
                      <a:pt x="2554" y="2482"/>
                    </a:lnTo>
                    <a:lnTo>
                      <a:pt x="2554" y="2482"/>
                    </a:lnTo>
                    <a:lnTo>
                      <a:pt x="2562" y="2482"/>
                    </a:lnTo>
                    <a:lnTo>
                      <a:pt x="2570" y="2484"/>
                    </a:lnTo>
                    <a:lnTo>
                      <a:pt x="2574" y="2484"/>
                    </a:lnTo>
                    <a:lnTo>
                      <a:pt x="2578" y="2484"/>
                    </a:lnTo>
                    <a:lnTo>
                      <a:pt x="2582" y="2482"/>
                    </a:lnTo>
                    <a:lnTo>
                      <a:pt x="2582" y="2476"/>
                    </a:lnTo>
                    <a:lnTo>
                      <a:pt x="2582" y="2476"/>
                    </a:lnTo>
                    <a:lnTo>
                      <a:pt x="2596" y="2486"/>
                    </a:lnTo>
                    <a:lnTo>
                      <a:pt x="2602" y="2490"/>
                    </a:lnTo>
                    <a:lnTo>
                      <a:pt x="2604" y="2490"/>
                    </a:lnTo>
                    <a:lnTo>
                      <a:pt x="2606" y="2488"/>
                    </a:lnTo>
                    <a:lnTo>
                      <a:pt x="2606" y="2488"/>
                    </a:lnTo>
                    <a:lnTo>
                      <a:pt x="2610" y="2490"/>
                    </a:lnTo>
                    <a:lnTo>
                      <a:pt x="2612" y="2494"/>
                    </a:lnTo>
                    <a:lnTo>
                      <a:pt x="2614" y="2498"/>
                    </a:lnTo>
                    <a:lnTo>
                      <a:pt x="2620" y="2500"/>
                    </a:lnTo>
                    <a:lnTo>
                      <a:pt x="2620" y="2500"/>
                    </a:lnTo>
                    <a:lnTo>
                      <a:pt x="2624" y="2498"/>
                    </a:lnTo>
                    <a:lnTo>
                      <a:pt x="2628" y="2494"/>
                    </a:lnTo>
                    <a:lnTo>
                      <a:pt x="2630" y="2492"/>
                    </a:lnTo>
                    <a:lnTo>
                      <a:pt x="2634" y="2496"/>
                    </a:lnTo>
                    <a:lnTo>
                      <a:pt x="2634" y="2496"/>
                    </a:lnTo>
                    <a:lnTo>
                      <a:pt x="2632" y="2486"/>
                    </a:lnTo>
                    <a:lnTo>
                      <a:pt x="2632" y="2484"/>
                    </a:lnTo>
                    <a:lnTo>
                      <a:pt x="2638" y="2482"/>
                    </a:lnTo>
                    <a:lnTo>
                      <a:pt x="2638" y="2482"/>
                    </a:lnTo>
                    <a:lnTo>
                      <a:pt x="2636" y="2484"/>
                    </a:lnTo>
                    <a:lnTo>
                      <a:pt x="2636" y="2486"/>
                    </a:lnTo>
                    <a:lnTo>
                      <a:pt x="2638" y="2492"/>
                    </a:lnTo>
                    <a:lnTo>
                      <a:pt x="2638" y="2492"/>
                    </a:lnTo>
                    <a:lnTo>
                      <a:pt x="2648" y="2486"/>
                    </a:lnTo>
                    <a:lnTo>
                      <a:pt x="2656" y="2480"/>
                    </a:lnTo>
                    <a:lnTo>
                      <a:pt x="2670" y="2466"/>
                    </a:lnTo>
                    <a:lnTo>
                      <a:pt x="2670" y="2466"/>
                    </a:lnTo>
                    <a:lnTo>
                      <a:pt x="2674" y="2450"/>
                    </a:lnTo>
                    <a:lnTo>
                      <a:pt x="2674" y="2434"/>
                    </a:lnTo>
                    <a:lnTo>
                      <a:pt x="2672" y="2418"/>
                    </a:lnTo>
                    <a:lnTo>
                      <a:pt x="2670" y="2402"/>
                    </a:lnTo>
                    <a:lnTo>
                      <a:pt x="2664" y="2372"/>
                    </a:lnTo>
                    <a:lnTo>
                      <a:pt x="2658" y="2342"/>
                    </a:lnTo>
                    <a:lnTo>
                      <a:pt x="2658" y="2342"/>
                    </a:lnTo>
                    <a:lnTo>
                      <a:pt x="2654" y="2300"/>
                    </a:lnTo>
                    <a:lnTo>
                      <a:pt x="2650" y="2280"/>
                    </a:lnTo>
                    <a:lnTo>
                      <a:pt x="2646" y="2270"/>
                    </a:lnTo>
                    <a:lnTo>
                      <a:pt x="2642" y="2262"/>
                    </a:lnTo>
                    <a:lnTo>
                      <a:pt x="2642" y="2262"/>
                    </a:lnTo>
                    <a:lnTo>
                      <a:pt x="2644" y="2254"/>
                    </a:lnTo>
                    <a:lnTo>
                      <a:pt x="2644" y="2248"/>
                    </a:lnTo>
                    <a:lnTo>
                      <a:pt x="2644" y="2234"/>
                    </a:lnTo>
                    <a:lnTo>
                      <a:pt x="2638" y="2222"/>
                    </a:lnTo>
                    <a:lnTo>
                      <a:pt x="2630" y="2210"/>
                    </a:lnTo>
                    <a:lnTo>
                      <a:pt x="2616" y="2184"/>
                    </a:lnTo>
                    <a:lnTo>
                      <a:pt x="2608" y="2170"/>
                    </a:lnTo>
                    <a:lnTo>
                      <a:pt x="2606" y="2154"/>
                    </a:lnTo>
                    <a:lnTo>
                      <a:pt x="2606" y="2154"/>
                    </a:lnTo>
                    <a:lnTo>
                      <a:pt x="2598" y="2142"/>
                    </a:lnTo>
                    <a:lnTo>
                      <a:pt x="2590" y="2132"/>
                    </a:lnTo>
                    <a:lnTo>
                      <a:pt x="2590" y="2132"/>
                    </a:lnTo>
                    <a:lnTo>
                      <a:pt x="2592" y="2120"/>
                    </a:lnTo>
                    <a:lnTo>
                      <a:pt x="2592" y="2110"/>
                    </a:lnTo>
                    <a:lnTo>
                      <a:pt x="2590" y="2104"/>
                    </a:lnTo>
                    <a:lnTo>
                      <a:pt x="2588" y="2100"/>
                    </a:lnTo>
                    <a:lnTo>
                      <a:pt x="2584" y="2098"/>
                    </a:lnTo>
                    <a:lnTo>
                      <a:pt x="2578" y="2096"/>
                    </a:lnTo>
                    <a:lnTo>
                      <a:pt x="2578" y="2096"/>
                    </a:lnTo>
                    <a:lnTo>
                      <a:pt x="2576" y="2108"/>
                    </a:lnTo>
                    <a:lnTo>
                      <a:pt x="2574" y="2122"/>
                    </a:lnTo>
                    <a:lnTo>
                      <a:pt x="2574" y="2122"/>
                    </a:lnTo>
                    <a:lnTo>
                      <a:pt x="2566" y="2124"/>
                    </a:lnTo>
                    <a:lnTo>
                      <a:pt x="2560" y="2122"/>
                    </a:lnTo>
                    <a:lnTo>
                      <a:pt x="2554" y="2118"/>
                    </a:lnTo>
                    <a:lnTo>
                      <a:pt x="2546" y="2116"/>
                    </a:lnTo>
                    <a:lnTo>
                      <a:pt x="2546" y="2116"/>
                    </a:lnTo>
                    <a:lnTo>
                      <a:pt x="2542" y="2118"/>
                    </a:lnTo>
                    <a:lnTo>
                      <a:pt x="2538" y="2122"/>
                    </a:lnTo>
                    <a:lnTo>
                      <a:pt x="2536" y="2132"/>
                    </a:lnTo>
                    <a:lnTo>
                      <a:pt x="2532" y="2158"/>
                    </a:lnTo>
                    <a:lnTo>
                      <a:pt x="2532" y="2158"/>
                    </a:lnTo>
                    <a:lnTo>
                      <a:pt x="2530" y="2156"/>
                    </a:lnTo>
                    <a:lnTo>
                      <a:pt x="2530" y="2156"/>
                    </a:lnTo>
                    <a:lnTo>
                      <a:pt x="2528" y="2160"/>
                    </a:lnTo>
                    <a:lnTo>
                      <a:pt x="2524" y="2170"/>
                    </a:lnTo>
                    <a:lnTo>
                      <a:pt x="2524" y="2170"/>
                    </a:lnTo>
                    <a:lnTo>
                      <a:pt x="2520" y="2170"/>
                    </a:lnTo>
                    <a:lnTo>
                      <a:pt x="2516" y="2172"/>
                    </a:lnTo>
                    <a:lnTo>
                      <a:pt x="2508" y="2176"/>
                    </a:lnTo>
                    <a:lnTo>
                      <a:pt x="2502" y="2182"/>
                    </a:lnTo>
                    <a:lnTo>
                      <a:pt x="2498" y="2182"/>
                    </a:lnTo>
                    <a:lnTo>
                      <a:pt x="2492" y="2182"/>
                    </a:lnTo>
                    <a:lnTo>
                      <a:pt x="2492" y="2182"/>
                    </a:lnTo>
                    <a:lnTo>
                      <a:pt x="2486" y="2180"/>
                    </a:lnTo>
                    <a:lnTo>
                      <a:pt x="2478" y="2176"/>
                    </a:lnTo>
                    <a:lnTo>
                      <a:pt x="2460" y="2166"/>
                    </a:lnTo>
                    <a:lnTo>
                      <a:pt x="2460" y="2166"/>
                    </a:lnTo>
                    <a:lnTo>
                      <a:pt x="2444" y="2156"/>
                    </a:lnTo>
                    <a:lnTo>
                      <a:pt x="2438" y="2152"/>
                    </a:lnTo>
                    <a:lnTo>
                      <a:pt x="2432" y="2148"/>
                    </a:lnTo>
                    <a:lnTo>
                      <a:pt x="2432" y="2148"/>
                    </a:lnTo>
                    <a:lnTo>
                      <a:pt x="2418" y="2152"/>
                    </a:lnTo>
                    <a:lnTo>
                      <a:pt x="2412" y="2154"/>
                    </a:lnTo>
                    <a:lnTo>
                      <a:pt x="2406" y="2158"/>
                    </a:lnTo>
                    <a:lnTo>
                      <a:pt x="2406" y="2158"/>
                    </a:lnTo>
                    <a:lnTo>
                      <a:pt x="2408" y="2168"/>
                    </a:lnTo>
                    <a:lnTo>
                      <a:pt x="2412" y="2176"/>
                    </a:lnTo>
                    <a:lnTo>
                      <a:pt x="2414" y="2184"/>
                    </a:lnTo>
                    <a:lnTo>
                      <a:pt x="2416" y="2194"/>
                    </a:lnTo>
                    <a:lnTo>
                      <a:pt x="2416" y="2194"/>
                    </a:lnTo>
                    <a:lnTo>
                      <a:pt x="2402" y="2198"/>
                    </a:lnTo>
                    <a:lnTo>
                      <a:pt x="2398" y="2200"/>
                    </a:lnTo>
                    <a:lnTo>
                      <a:pt x="2394" y="2208"/>
                    </a:lnTo>
                    <a:lnTo>
                      <a:pt x="2394" y="2208"/>
                    </a:lnTo>
                    <a:lnTo>
                      <a:pt x="2390" y="2204"/>
                    </a:lnTo>
                    <a:lnTo>
                      <a:pt x="2384" y="2204"/>
                    </a:lnTo>
                    <a:lnTo>
                      <a:pt x="2378" y="2206"/>
                    </a:lnTo>
                    <a:lnTo>
                      <a:pt x="2372" y="2206"/>
                    </a:lnTo>
                    <a:lnTo>
                      <a:pt x="2372" y="2206"/>
                    </a:lnTo>
                    <a:lnTo>
                      <a:pt x="2362" y="2192"/>
                    </a:lnTo>
                    <a:lnTo>
                      <a:pt x="2356" y="2184"/>
                    </a:lnTo>
                    <a:lnTo>
                      <a:pt x="2350" y="2178"/>
                    </a:lnTo>
                    <a:lnTo>
                      <a:pt x="2350" y="2178"/>
                    </a:lnTo>
                    <a:lnTo>
                      <a:pt x="2348" y="2180"/>
                    </a:lnTo>
                    <a:lnTo>
                      <a:pt x="2346" y="2182"/>
                    </a:lnTo>
                    <a:lnTo>
                      <a:pt x="2340" y="2182"/>
                    </a:lnTo>
                    <a:lnTo>
                      <a:pt x="2334" y="2180"/>
                    </a:lnTo>
                    <a:lnTo>
                      <a:pt x="2332" y="2176"/>
                    </a:lnTo>
                    <a:lnTo>
                      <a:pt x="2332" y="2176"/>
                    </a:lnTo>
                    <a:lnTo>
                      <a:pt x="2328" y="2180"/>
                    </a:lnTo>
                    <a:lnTo>
                      <a:pt x="2326" y="2184"/>
                    </a:lnTo>
                    <a:lnTo>
                      <a:pt x="2322" y="2186"/>
                    </a:lnTo>
                    <a:lnTo>
                      <a:pt x="2322" y="2190"/>
                    </a:lnTo>
                    <a:lnTo>
                      <a:pt x="2322" y="2190"/>
                    </a:lnTo>
                    <a:lnTo>
                      <a:pt x="2318" y="2186"/>
                    </a:lnTo>
                    <a:lnTo>
                      <a:pt x="2316" y="2182"/>
                    </a:lnTo>
                    <a:lnTo>
                      <a:pt x="2314" y="2176"/>
                    </a:lnTo>
                    <a:lnTo>
                      <a:pt x="2316" y="2170"/>
                    </a:lnTo>
                    <a:lnTo>
                      <a:pt x="2316" y="2170"/>
                    </a:lnTo>
                    <a:lnTo>
                      <a:pt x="2296" y="2172"/>
                    </a:lnTo>
                    <a:lnTo>
                      <a:pt x="2288" y="2174"/>
                    </a:lnTo>
                    <a:lnTo>
                      <a:pt x="2286" y="2176"/>
                    </a:lnTo>
                    <a:lnTo>
                      <a:pt x="2284" y="2178"/>
                    </a:lnTo>
                    <a:lnTo>
                      <a:pt x="2284" y="2178"/>
                    </a:lnTo>
                    <a:lnTo>
                      <a:pt x="2282" y="2178"/>
                    </a:lnTo>
                    <a:lnTo>
                      <a:pt x="2280" y="2174"/>
                    </a:lnTo>
                    <a:lnTo>
                      <a:pt x="2282" y="2168"/>
                    </a:lnTo>
                    <a:lnTo>
                      <a:pt x="2282" y="2168"/>
                    </a:lnTo>
                    <a:lnTo>
                      <a:pt x="2284" y="2168"/>
                    </a:lnTo>
                    <a:lnTo>
                      <a:pt x="2288" y="2170"/>
                    </a:lnTo>
                    <a:lnTo>
                      <a:pt x="2288" y="2170"/>
                    </a:lnTo>
                    <a:lnTo>
                      <a:pt x="2288" y="2162"/>
                    </a:lnTo>
                    <a:lnTo>
                      <a:pt x="2282" y="2158"/>
                    </a:lnTo>
                    <a:lnTo>
                      <a:pt x="2270" y="2152"/>
                    </a:lnTo>
                    <a:lnTo>
                      <a:pt x="2270" y="2152"/>
                    </a:lnTo>
                    <a:lnTo>
                      <a:pt x="2266" y="2148"/>
                    </a:lnTo>
                    <a:lnTo>
                      <a:pt x="2266" y="2144"/>
                    </a:lnTo>
                    <a:lnTo>
                      <a:pt x="2264" y="2140"/>
                    </a:lnTo>
                    <a:lnTo>
                      <a:pt x="2258" y="2138"/>
                    </a:lnTo>
                    <a:lnTo>
                      <a:pt x="2258" y="2138"/>
                    </a:lnTo>
                    <a:lnTo>
                      <a:pt x="2262" y="2132"/>
                    </a:lnTo>
                    <a:lnTo>
                      <a:pt x="2264" y="2126"/>
                    </a:lnTo>
                    <a:lnTo>
                      <a:pt x="2260" y="2122"/>
                    </a:lnTo>
                    <a:lnTo>
                      <a:pt x="2256" y="2118"/>
                    </a:lnTo>
                    <a:lnTo>
                      <a:pt x="2244" y="2112"/>
                    </a:lnTo>
                    <a:lnTo>
                      <a:pt x="2238" y="2108"/>
                    </a:lnTo>
                    <a:lnTo>
                      <a:pt x="2236" y="2104"/>
                    </a:lnTo>
                    <a:lnTo>
                      <a:pt x="2236" y="2104"/>
                    </a:lnTo>
                    <a:lnTo>
                      <a:pt x="2232" y="2106"/>
                    </a:lnTo>
                    <a:lnTo>
                      <a:pt x="2232" y="2108"/>
                    </a:lnTo>
                    <a:lnTo>
                      <a:pt x="2232" y="2116"/>
                    </a:lnTo>
                    <a:lnTo>
                      <a:pt x="2232" y="2116"/>
                    </a:lnTo>
                    <a:lnTo>
                      <a:pt x="2230" y="2112"/>
                    </a:lnTo>
                    <a:lnTo>
                      <a:pt x="2228" y="2110"/>
                    </a:lnTo>
                    <a:lnTo>
                      <a:pt x="2222" y="2108"/>
                    </a:lnTo>
                    <a:lnTo>
                      <a:pt x="2216" y="2106"/>
                    </a:lnTo>
                    <a:lnTo>
                      <a:pt x="2214" y="2104"/>
                    </a:lnTo>
                    <a:lnTo>
                      <a:pt x="2212" y="2100"/>
                    </a:lnTo>
                    <a:lnTo>
                      <a:pt x="2212" y="2100"/>
                    </a:lnTo>
                    <a:lnTo>
                      <a:pt x="2212" y="2098"/>
                    </a:lnTo>
                    <a:lnTo>
                      <a:pt x="2214" y="2100"/>
                    </a:lnTo>
                    <a:lnTo>
                      <a:pt x="2216" y="2102"/>
                    </a:lnTo>
                    <a:lnTo>
                      <a:pt x="2218" y="2102"/>
                    </a:lnTo>
                    <a:lnTo>
                      <a:pt x="2218" y="2102"/>
                    </a:lnTo>
                    <a:lnTo>
                      <a:pt x="2218" y="2100"/>
                    </a:lnTo>
                    <a:lnTo>
                      <a:pt x="2220" y="2098"/>
                    </a:lnTo>
                    <a:lnTo>
                      <a:pt x="2220" y="2098"/>
                    </a:lnTo>
                    <a:lnTo>
                      <a:pt x="2218" y="2094"/>
                    </a:lnTo>
                    <a:lnTo>
                      <a:pt x="2214" y="2090"/>
                    </a:lnTo>
                    <a:lnTo>
                      <a:pt x="2212" y="2088"/>
                    </a:lnTo>
                    <a:lnTo>
                      <a:pt x="2212" y="2086"/>
                    </a:lnTo>
                    <a:lnTo>
                      <a:pt x="2212" y="2084"/>
                    </a:lnTo>
                    <a:lnTo>
                      <a:pt x="2212" y="2084"/>
                    </a:lnTo>
                    <a:lnTo>
                      <a:pt x="2214" y="2082"/>
                    </a:lnTo>
                    <a:lnTo>
                      <a:pt x="2214" y="2082"/>
                    </a:lnTo>
                    <a:lnTo>
                      <a:pt x="2218" y="2086"/>
                    </a:lnTo>
                    <a:lnTo>
                      <a:pt x="2226" y="2096"/>
                    </a:lnTo>
                    <a:lnTo>
                      <a:pt x="2226" y="2096"/>
                    </a:lnTo>
                    <a:lnTo>
                      <a:pt x="2236" y="2094"/>
                    </a:lnTo>
                    <a:lnTo>
                      <a:pt x="2240" y="2092"/>
                    </a:lnTo>
                    <a:lnTo>
                      <a:pt x="2242" y="2090"/>
                    </a:lnTo>
                    <a:lnTo>
                      <a:pt x="2240" y="2086"/>
                    </a:lnTo>
                    <a:lnTo>
                      <a:pt x="2240" y="2086"/>
                    </a:lnTo>
                    <a:lnTo>
                      <a:pt x="2240" y="2086"/>
                    </a:lnTo>
                    <a:lnTo>
                      <a:pt x="2238" y="2086"/>
                    </a:lnTo>
                    <a:lnTo>
                      <a:pt x="2236" y="2090"/>
                    </a:lnTo>
                    <a:lnTo>
                      <a:pt x="2236" y="2092"/>
                    </a:lnTo>
                    <a:lnTo>
                      <a:pt x="2236" y="2092"/>
                    </a:lnTo>
                    <a:lnTo>
                      <a:pt x="2220" y="2076"/>
                    </a:lnTo>
                    <a:lnTo>
                      <a:pt x="2220" y="2076"/>
                    </a:lnTo>
                    <a:lnTo>
                      <a:pt x="2224" y="2068"/>
                    </a:lnTo>
                    <a:lnTo>
                      <a:pt x="2228" y="2062"/>
                    </a:lnTo>
                    <a:lnTo>
                      <a:pt x="2228" y="2062"/>
                    </a:lnTo>
                    <a:lnTo>
                      <a:pt x="2222" y="2060"/>
                    </a:lnTo>
                    <a:lnTo>
                      <a:pt x="2220" y="2058"/>
                    </a:lnTo>
                    <a:lnTo>
                      <a:pt x="2214" y="2052"/>
                    </a:lnTo>
                    <a:lnTo>
                      <a:pt x="2210" y="2044"/>
                    </a:lnTo>
                    <a:lnTo>
                      <a:pt x="2206" y="2042"/>
                    </a:lnTo>
                    <a:lnTo>
                      <a:pt x="2202" y="2040"/>
                    </a:lnTo>
                    <a:lnTo>
                      <a:pt x="2202" y="2040"/>
                    </a:lnTo>
                    <a:lnTo>
                      <a:pt x="2204" y="2034"/>
                    </a:lnTo>
                    <a:lnTo>
                      <a:pt x="2206" y="2026"/>
                    </a:lnTo>
                    <a:lnTo>
                      <a:pt x="2206" y="2026"/>
                    </a:lnTo>
                    <a:lnTo>
                      <a:pt x="2200" y="2024"/>
                    </a:lnTo>
                    <a:lnTo>
                      <a:pt x="2194" y="2026"/>
                    </a:lnTo>
                    <a:lnTo>
                      <a:pt x="2188" y="2028"/>
                    </a:lnTo>
                    <a:lnTo>
                      <a:pt x="2186" y="2032"/>
                    </a:lnTo>
                    <a:lnTo>
                      <a:pt x="2186" y="2032"/>
                    </a:lnTo>
                    <a:lnTo>
                      <a:pt x="2180" y="2028"/>
                    </a:lnTo>
                    <a:lnTo>
                      <a:pt x="2176" y="2020"/>
                    </a:lnTo>
                    <a:lnTo>
                      <a:pt x="2172" y="2006"/>
                    </a:lnTo>
                    <a:lnTo>
                      <a:pt x="2168" y="1992"/>
                    </a:lnTo>
                    <a:lnTo>
                      <a:pt x="2162" y="1978"/>
                    </a:lnTo>
                    <a:lnTo>
                      <a:pt x="2162" y="1978"/>
                    </a:lnTo>
                    <a:lnTo>
                      <a:pt x="2168" y="1968"/>
                    </a:lnTo>
                    <a:lnTo>
                      <a:pt x="2172" y="1964"/>
                    </a:lnTo>
                    <a:lnTo>
                      <a:pt x="2174" y="1958"/>
                    </a:lnTo>
                    <a:lnTo>
                      <a:pt x="2174" y="1958"/>
                    </a:lnTo>
                    <a:lnTo>
                      <a:pt x="2168" y="1960"/>
                    </a:lnTo>
                    <a:lnTo>
                      <a:pt x="2162" y="1962"/>
                    </a:lnTo>
                    <a:lnTo>
                      <a:pt x="2156" y="1964"/>
                    </a:lnTo>
                    <a:lnTo>
                      <a:pt x="2148" y="1964"/>
                    </a:lnTo>
                    <a:lnTo>
                      <a:pt x="2148" y="1964"/>
                    </a:lnTo>
                    <a:lnTo>
                      <a:pt x="2148" y="1960"/>
                    </a:lnTo>
                    <a:lnTo>
                      <a:pt x="2146" y="1958"/>
                    </a:lnTo>
                    <a:lnTo>
                      <a:pt x="2144" y="1954"/>
                    </a:lnTo>
                    <a:lnTo>
                      <a:pt x="2142" y="1950"/>
                    </a:lnTo>
                    <a:lnTo>
                      <a:pt x="2142" y="1950"/>
                    </a:lnTo>
                    <a:lnTo>
                      <a:pt x="2136" y="1952"/>
                    </a:lnTo>
                    <a:lnTo>
                      <a:pt x="2128" y="1952"/>
                    </a:lnTo>
                    <a:lnTo>
                      <a:pt x="2116" y="1950"/>
                    </a:lnTo>
                    <a:lnTo>
                      <a:pt x="2110" y="1950"/>
                    </a:lnTo>
                    <a:lnTo>
                      <a:pt x="2104" y="1950"/>
                    </a:lnTo>
                    <a:lnTo>
                      <a:pt x="2100" y="1954"/>
                    </a:lnTo>
                    <a:lnTo>
                      <a:pt x="2094" y="1958"/>
                    </a:lnTo>
                    <a:lnTo>
                      <a:pt x="2094" y="1958"/>
                    </a:lnTo>
                    <a:lnTo>
                      <a:pt x="2092" y="1958"/>
                    </a:lnTo>
                    <a:lnTo>
                      <a:pt x="2090" y="1958"/>
                    </a:lnTo>
                    <a:lnTo>
                      <a:pt x="2088" y="1956"/>
                    </a:lnTo>
                    <a:lnTo>
                      <a:pt x="2086" y="1956"/>
                    </a:lnTo>
                    <a:lnTo>
                      <a:pt x="2086" y="1956"/>
                    </a:lnTo>
                    <a:lnTo>
                      <a:pt x="2082" y="1964"/>
                    </a:lnTo>
                    <a:lnTo>
                      <a:pt x="2078" y="1972"/>
                    </a:lnTo>
                    <a:lnTo>
                      <a:pt x="2078" y="1972"/>
                    </a:lnTo>
                    <a:lnTo>
                      <a:pt x="2070" y="1972"/>
                    </a:lnTo>
                    <a:lnTo>
                      <a:pt x="2066" y="1972"/>
                    </a:lnTo>
                    <a:lnTo>
                      <a:pt x="2064" y="1974"/>
                    </a:lnTo>
                    <a:lnTo>
                      <a:pt x="2064" y="1974"/>
                    </a:lnTo>
                    <a:lnTo>
                      <a:pt x="2068" y="1978"/>
                    </a:lnTo>
                    <a:lnTo>
                      <a:pt x="2070" y="1982"/>
                    </a:lnTo>
                    <a:lnTo>
                      <a:pt x="2080" y="1990"/>
                    </a:lnTo>
                    <a:lnTo>
                      <a:pt x="2088" y="1994"/>
                    </a:lnTo>
                    <a:lnTo>
                      <a:pt x="2096" y="2000"/>
                    </a:lnTo>
                    <a:lnTo>
                      <a:pt x="2096" y="2000"/>
                    </a:lnTo>
                    <a:lnTo>
                      <a:pt x="2096" y="2002"/>
                    </a:lnTo>
                    <a:lnTo>
                      <a:pt x="2094" y="2002"/>
                    </a:lnTo>
                    <a:lnTo>
                      <a:pt x="2090" y="2000"/>
                    </a:lnTo>
                    <a:lnTo>
                      <a:pt x="2082" y="1998"/>
                    </a:lnTo>
                    <a:lnTo>
                      <a:pt x="2078" y="1998"/>
                    </a:lnTo>
                    <a:lnTo>
                      <a:pt x="2074" y="1998"/>
                    </a:lnTo>
                    <a:lnTo>
                      <a:pt x="2074" y="1998"/>
                    </a:lnTo>
                    <a:lnTo>
                      <a:pt x="2076" y="2002"/>
                    </a:lnTo>
                    <a:lnTo>
                      <a:pt x="2078" y="2004"/>
                    </a:lnTo>
                    <a:lnTo>
                      <a:pt x="2084" y="2008"/>
                    </a:lnTo>
                    <a:lnTo>
                      <a:pt x="2088" y="2010"/>
                    </a:lnTo>
                    <a:lnTo>
                      <a:pt x="2090" y="2014"/>
                    </a:lnTo>
                    <a:lnTo>
                      <a:pt x="2092" y="2018"/>
                    </a:lnTo>
                    <a:lnTo>
                      <a:pt x="2092" y="2018"/>
                    </a:lnTo>
                    <a:lnTo>
                      <a:pt x="2086" y="2016"/>
                    </a:lnTo>
                    <a:lnTo>
                      <a:pt x="2084" y="2014"/>
                    </a:lnTo>
                    <a:lnTo>
                      <a:pt x="2078" y="2010"/>
                    </a:lnTo>
                    <a:lnTo>
                      <a:pt x="2072" y="2006"/>
                    </a:lnTo>
                    <a:lnTo>
                      <a:pt x="2068" y="2004"/>
                    </a:lnTo>
                    <a:lnTo>
                      <a:pt x="2064" y="2006"/>
                    </a:lnTo>
                    <a:lnTo>
                      <a:pt x="2064" y="2006"/>
                    </a:lnTo>
                    <a:lnTo>
                      <a:pt x="2064" y="2008"/>
                    </a:lnTo>
                    <a:lnTo>
                      <a:pt x="2064" y="2010"/>
                    </a:lnTo>
                    <a:lnTo>
                      <a:pt x="2070" y="2014"/>
                    </a:lnTo>
                    <a:lnTo>
                      <a:pt x="2080" y="2022"/>
                    </a:lnTo>
                    <a:lnTo>
                      <a:pt x="2080" y="2022"/>
                    </a:lnTo>
                    <a:lnTo>
                      <a:pt x="2076" y="2022"/>
                    </a:lnTo>
                    <a:lnTo>
                      <a:pt x="2072" y="2022"/>
                    </a:lnTo>
                    <a:lnTo>
                      <a:pt x="2068" y="2018"/>
                    </a:lnTo>
                    <a:lnTo>
                      <a:pt x="2062" y="2012"/>
                    </a:lnTo>
                    <a:lnTo>
                      <a:pt x="2060" y="2006"/>
                    </a:lnTo>
                    <a:lnTo>
                      <a:pt x="2060" y="2006"/>
                    </a:lnTo>
                    <a:lnTo>
                      <a:pt x="2050" y="2004"/>
                    </a:lnTo>
                    <a:lnTo>
                      <a:pt x="2044" y="2000"/>
                    </a:lnTo>
                    <a:lnTo>
                      <a:pt x="2040" y="1994"/>
                    </a:lnTo>
                    <a:lnTo>
                      <a:pt x="2038" y="1984"/>
                    </a:lnTo>
                    <a:lnTo>
                      <a:pt x="2038" y="1984"/>
                    </a:lnTo>
                    <a:lnTo>
                      <a:pt x="2034" y="1998"/>
                    </a:lnTo>
                    <a:lnTo>
                      <a:pt x="2036" y="2010"/>
                    </a:lnTo>
                    <a:lnTo>
                      <a:pt x="2040" y="2022"/>
                    </a:lnTo>
                    <a:lnTo>
                      <a:pt x="2048" y="2032"/>
                    </a:lnTo>
                    <a:lnTo>
                      <a:pt x="2066" y="2050"/>
                    </a:lnTo>
                    <a:lnTo>
                      <a:pt x="2074" y="2058"/>
                    </a:lnTo>
                    <a:lnTo>
                      <a:pt x="2082" y="2068"/>
                    </a:lnTo>
                    <a:lnTo>
                      <a:pt x="2082" y="2068"/>
                    </a:lnTo>
                    <a:lnTo>
                      <a:pt x="2080" y="2070"/>
                    </a:lnTo>
                    <a:lnTo>
                      <a:pt x="2078" y="2068"/>
                    </a:lnTo>
                    <a:lnTo>
                      <a:pt x="2074" y="2064"/>
                    </a:lnTo>
                    <a:lnTo>
                      <a:pt x="2074" y="2064"/>
                    </a:lnTo>
                    <a:lnTo>
                      <a:pt x="2072" y="2064"/>
                    </a:lnTo>
                    <a:lnTo>
                      <a:pt x="2070" y="2066"/>
                    </a:lnTo>
                    <a:lnTo>
                      <a:pt x="2070" y="2070"/>
                    </a:lnTo>
                    <a:lnTo>
                      <a:pt x="2066" y="2070"/>
                    </a:lnTo>
                    <a:lnTo>
                      <a:pt x="2066" y="2070"/>
                    </a:lnTo>
                    <a:lnTo>
                      <a:pt x="2072" y="2078"/>
                    </a:lnTo>
                    <a:lnTo>
                      <a:pt x="2076" y="2082"/>
                    </a:lnTo>
                    <a:lnTo>
                      <a:pt x="2080" y="2084"/>
                    </a:lnTo>
                    <a:lnTo>
                      <a:pt x="2080" y="2084"/>
                    </a:lnTo>
                    <a:lnTo>
                      <a:pt x="2078" y="2088"/>
                    </a:lnTo>
                    <a:lnTo>
                      <a:pt x="2076" y="2090"/>
                    </a:lnTo>
                    <a:lnTo>
                      <a:pt x="2074" y="2092"/>
                    </a:lnTo>
                    <a:lnTo>
                      <a:pt x="2072" y="2094"/>
                    </a:lnTo>
                    <a:lnTo>
                      <a:pt x="2072" y="2094"/>
                    </a:lnTo>
                    <a:lnTo>
                      <a:pt x="2072" y="2098"/>
                    </a:lnTo>
                    <a:lnTo>
                      <a:pt x="2074" y="2100"/>
                    </a:lnTo>
                    <a:lnTo>
                      <a:pt x="2078" y="2100"/>
                    </a:lnTo>
                    <a:lnTo>
                      <a:pt x="2084" y="2102"/>
                    </a:lnTo>
                    <a:lnTo>
                      <a:pt x="2086" y="2102"/>
                    </a:lnTo>
                    <a:lnTo>
                      <a:pt x="2086" y="2106"/>
                    </a:lnTo>
                    <a:lnTo>
                      <a:pt x="2086" y="2106"/>
                    </a:lnTo>
                    <a:lnTo>
                      <a:pt x="2090" y="2104"/>
                    </a:lnTo>
                    <a:lnTo>
                      <a:pt x="2094" y="2104"/>
                    </a:lnTo>
                    <a:lnTo>
                      <a:pt x="2098" y="2106"/>
                    </a:lnTo>
                    <a:lnTo>
                      <a:pt x="2104" y="2112"/>
                    </a:lnTo>
                    <a:lnTo>
                      <a:pt x="2106" y="2112"/>
                    </a:lnTo>
                    <a:lnTo>
                      <a:pt x="2110" y="2114"/>
                    </a:lnTo>
                    <a:lnTo>
                      <a:pt x="2110" y="2114"/>
                    </a:lnTo>
                    <a:lnTo>
                      <a:pt x="2106" y="2108"/>
                    </a:lnTo>
                    <a:lnTo>
                      <a:pt x="2100" y="2100"/>
                    </a:lnTo>
                    <a:lnTo>
                      <a:pt x="2090" y="2096"/>
                    </a:lnTo>
                    <a:lnTo>
                      <a:pt x="2084" y="2094"/>
                    </a:lnTo>
                    <a:lnTo>
                      <a:pt x="2080" y="2096"/>
                    </a:lnTo>
                    <a:lnTo>
                      <a:pt x="2080" y="2096"/>
                    </a:lnTo>
                    <a:lnTo>
                      <a:pt x="2080" y="2092"/>
                    </a:lnTo>
                    <a:lnTo>
                      <a:pt x="2082" y="2088"/>
                    </a:lnTo>
                    <a:lnTo>
                      <a:pt x="2086" y="2082"/>
                    </a:lnTo>
                    <a:lnTo>
                      <a:pt x="2086" y="2082"/>
                    </a:lnTo>
                    <a:lnTo>
                      <a:pt x="2092" y="2084"/>
                    </a:lnTo>
                    <a:lnTo>
                      <a:pt x="2096" y="2088"/>
                    </a:lnTo>
                    <a:lnTo>
                      <a:pt x="2106" y="2094"/>
                    </a:lnTo>
                    <a:lnTo>
                      <a:pt x="2110" y="2098"/>
                    </a:lnTo>
                    <a:lnTo>
                      <a:pt x="2116" y="2100"/>
                    </a:lnTo>
                    <a:lnTo>
                      <a:pt x="2122" y="2100"/>
                    </a:lnTo>
                    <a:lnTo>
                      <a:pt x="2130" y="2098"/>
                    </a:lnTo>
                    <a:lnTo>
                      <a:pt x="2130" y="2098"/>
                    </a:lnTo>
                    <a:lnTo>
                      <a:pt x="2134" y="2106"/>
                    </a:lnTo>
                    <a:lnTo>
                      <a:pt x="2136" y="2112"/>
                    </a:lnTo>
                    <a:lnTo>
                      <a:pt x="2140" y="2120"/>
                    </a:lnTo>
                    <a:lnTo>
                      <a:pt x="2146" y="2128"/>
                    </a:lnTo>
                    <a:lnTo>
                      <a:pt x="2146" y="2128"/>
                    </a:lnTo>
                    <a:lnTo>
                      <a:pt x="2150" y="2130"/>
                    </a:lnTo>
                    <a:lnTo>
                      <a:pt x="2152" y="2128"/>
                    </a:lnTo>
                    <a:lnTo>
                      <a:pt x="2154" y="2128"/>
                    </a:lnTo>
                    <a:lnTo>
                      <a:pt x="2156" y="2126"/>
                    </a:lnTo>
                    <a:lnTo>
                      <a:pt x="2156" y="2126"/>
                    </a:lnTo>
                    <a:lnTo>
                      <a:pt x="2158" y="2132"/>
                    </a:lnTo>
                    <a:lnTo>
                      <a:pt x="2160" y="2136"/>
                    </a:lnTo>
                    <a:lnTo>
                      <a:pt x="2160" y="2136"/>
                    </a:lnTo>
                    <a:lnTo>
                      <a:pt x="2156" y="2138"/>
                    </a:lnTo>
                    <a:lnTo>
                      <a:pt x="2152" y="2138"/>
                    </a:lnTo>
                    <a:lnTo>
                      <a:pt x="2148" y="2136"/>
                    </a:lnTo>
                    <a:lnTo>
                      <a:pt x="2144" y="2132"/>
                    </a:lnTo>
                    <a:lnTo>
                      <a:pt x="2138" y="2124"/>
                    </a:lnTo>
                    <a:lnTo>
                      <a:pt x="2132" y="2116"/>
                    </a:lnTo>
                    <a:lnTo>
                      <a:pt x="2132" y="2116"/>
                    </a:lnTo>
                    <a:lnTo>
                      <a:pt x="2128" y="2116"/>
                    </a:lnTo>
                    <a:lnTo>
                      <a:pt x="2124" y="2116"/>
                    </a:lnTo>
                    <a:lnTo>
                      <a:pt x="2122" y="2118"/>
                    </a:lnTo>
                    <a:lnTo>
                      <a:pt x="2118" y="2118"/>
                    </a:lnTo>
                    <a:lnTo>
                      <a:pt x="2118" y="2118"/>
                    </a:lnTo>
                    <a:lnTo>
                      <a:pt x="2124" y="2120"/>
                    </a:lnTo>
                    <a:lnTo>
                      <a:pt x="2128" y="2126"/>
                    </a:lnTo>
                    <a:lnTo>
                      <a:pt x="2138" y="2138"/>
                    </a:lnTo>
                    <a:lnTo>
                      <a:pt x="2144" y="2150"/>
                    </a:lnTo>
                    <a:lnTo>
                      <a:pt x="2146" y="2164"/>
                    </a:lnTo>
                    <a:lnTo>
                      <a:pt x="2146" y="2164"/>
                    </a:lnTo>
                    <a:lnTo>
                      <a:pt x="2140" y="2158"/>
                    </a:lnTo>
                    <a:lnTo>
                      <a:pt x="2134" y="2152"/>
                    </a:lnTo>
                    <a:lnTo>
                      <a:pt x="2126" y="2148"/>
                    </a:lnTo>
                    <a:lnTo>
                      <a:pt x="2122" y="2140"/>
                    </a:lnTo>
                    <a:lnTo>
                      <a:pt x="2122" y="2140"/>
                    </a:lnTo>
                    <a:lnTo>
                      <a:pt x="2118" y="2144"/>
                    </a:lnTo>
                    <a:lnTo>
                      <a:pt x="2114" y="2148"/>
                    </a:lnTo>
                    <a:lnTo>
                      <a:pt x="2104" y="2152"/>
                    </a:lnTo>
                    <a:lnTo>
                      <a:pt x="2104" y="2152"/>
                    </a:lnTo>
                    <a:lnTo>
                      <a:pt x="2112" y="2162"/>
                    </a:lnTo>
                    <a:lnTo>
                      <a:pt x="2118" y="2174"/>
                    </a:lnTo>
                    <a:lnTo>
                      <a:pt x="2118" y="2174"/>
                    </a:lnTo>
                    <a:lnTo>
                      <a:pt x="2122" y="2172"/>
                    </a:lnTo>
                    <a:lnTo>
                      <a:pt x="2124" y="2170"/>
                    </a:lnTo>
                    <a:lnTo>
                      <a:pt x="2124" y="2170"/>
                    </a:lnTo>
                    <a:lnTo>
                      <a:pt x="2126" y="2170"/>
                    </a:lnTo>
                    <a:lnTo>
                      <a:pt x="2128" y="2174"/>
                    </a:lnTo>
                    <a:lnTo>
                      <a:pt x="2130" y="2176"/>
                    </a:lnTo>
                    <a:lnTo>
                      <a:pt x="2134" y="2176"/>
                    </a:lnTo>
                    <a:lnTo>
                      <a:pt x="2134" y="2176"/>
                    </a:lnTo>
                    <a:lnTo>
                      <a:pt x="2130" y="2180"/>
                    </a:lnTo>
                    <a:lnTo>
                      <a:pt x="2126" y="2184"/>
                    </a:lnTo>
                    <a:lnTo>
                      <a:pt x="2122" y="2186"/>
                    </a:lnTo>
                    <a:lnTo>
                      <a:pt x="2118" y="2188"/>
                    </a:lnTo>
                    <a:lnTo>
                      <a:pt x="2118" y="2188"/>
                    </a:lnTo>
                    <a:lnTo>
                      <a:pt x="2116" y="2184"/>
                    </a:lnTo>
                    <a:lnTo>
                      <a:pt x="2114" y="2180"/>
                    </a:lnTo>
                    <a:lnTo>
                      <a:pt x="2102" y="2178"/>
                    </a:lnTo>
                    <a:lnTo>
                      <a:pt x="2102" y="2178"/>
                    </a:lnTo>
                    <a:lnTo>
                      <a:pt x="2106" y="2186"/>
                    </a:lnTo>
                    <a:lnTo>
                      <a:pt x="2110" y="2194"/>
                    </a:lnTo>
                    <a:lnTo>
                      <a:pt x="2122" y="2212"/>
                    </a:lnTo>
                    <a:lnTo>
                      <a:pt x="2134" y="2230"/>
                    </a:lnTo>
                    <a:lnTo>
                      <a:pt x="2136" y="2240"/>
                    </a:lnTo>
                    <a:lnTo>
                      <a:pt x="2140" y="2248"/>
                    </a:lnTo>
                    <a:lnTo>
                      <a:pt x="2140" y="2248"/>
                    </a:lnTo>
                    <a:lnTo>
                      <a:pt x="2132" y="2242"/>
                    </a:lnTo>
                    <a:lnTo>
                      <a:pt x="2126" y="2236"/>
                    </a:lnTo>
                    <a:lnTo>
                      <a:pt x="2112" y="2224"/>
                    </a:lnTo>
                    <a:lnTo>
                      <a:pt x="2112" y="2224"/>
                    </a:lnTo>
                    <a:lnTo>
                      <a:pt x="2110" y="2238"/>
                    </a:lnTo>
                    <a:lnTo>
                      <a:pt x="2110" y="2248"/>
                    </a:lnTo>
                    <a:lnTo>
                      <a:pt x="2110" y="2248"/>
                    </a:lnTo>
                    <a:lnTo>
                      <a:pt x="2104" y="2240"/>
                    </a:lnTo>
                    <a:lnTo>
                      <a:pt x="2100" y="2230"/>
                    </a:lnTo>
                    <a:lnTo>
                      <a:pt x="2094" y="2222"/>
                    </a:lnTo>
                    <a:lnTo>
                      <a:pt x="2088" y="2220"/>
                    </a:lnTo>
                    <a:lnTo>
                      <a:pt x="2084" y="2218"/>
                    </a:lnTo>
                    <a:lnTo>
                      <a:pt x="2084" y="2218"/>
                    </a:lnTo>
                    <a:lnTo>
                      <a:pt x="2082" y="2220"/>
                    </a:lnTo>
                    <a:lnTo>
                      <a:pt x="2084" y="2224"/>
                    </a:lnTo>
                    <a:lnTo>
                      <a:pt x="2084" y="2230"/>
                    </a:lnTo>
                    <a:lnTo>
                      <a:pt x="2086" y="2234"/>
                    </a:lnTo>
                    <a:lnTo>
                      <a:pt x="2086" y="2234"/>
                    </a:lnTo>
                    <a:lnTo>
                      <a:pt x="2076" y="2230"/>
                    </a:lnTo>
                    <a:lnTo>
                      <a:pt x="2068" y="2224"/>
                    </a:lnTo>
                    <a:lnTo>
                      <a:pt x="2064" y="2220"/>
                    </a:lnTo>
                    <a:lnTo>
                      <a:pt x="2064" y="2214"/>
                    </a:lnTo>
                    <a:lnTo>
                      <a:pt x="2062" y="2210"/>
                    </a:lnTo>
                    <a:lnTo>
                      <a:pt x="2064" y="2204"/>
                    </a:lnTo>
                    <a:lnTo>
                      <a:pt x="2064" y="2204"/>
                    </a:lnTo>
                    <a:lnTo>
                      <a:pt x="2056" y="2194"/>
                    </a:lnTo>
                    <a:lnTo>
                      <a:pt x="2048" y="2186"/>
                    </a:lnTo>
                    <a:lnTo>
                      <a:pt x="2040" y="2178"/>
                    </a:lnTo>
                    <a:lnTo>
                      <a:pt x="2032" y="2170"/>
                    </a:lnTo>
                    <a:lnTo>
                      <a:pt x="2032" y="2170"/>
                    </a:lnTo>
                    <a:lnTo>
                      <a:pt x="2036" y="2158"/>
                    </a:lnTo>
                    <a:lnTo>
                      <a:pt x="2036" y="2152"/>
                    </a:lnTo>
                    <a:lnTo>
                      <a:pt x="2034" y="2146"/>
                    </a:lnTo>
                    <a:lnTo>
                      <a:pt x="2034" y="2146"/>
                    </a:lnTo>
                    <a:lnTo>
                      <a:pt x="2036" y="2144"/>
                    </a:lnTo>
                    <a:lnTo>
                      <a:pt x="2038" y="2146"/>
                    </a:lnTo>
                    <a:lnTo>
                      <a:pt x="2042" y="2148"/>
                    </a:lnTo>
                    <a:lnTo>
                      <a:pt x="2044" y="2148"/>
                    </a:lnTo>
                    <a:lnTo>
                      <a:pt x="2044" y="2148"/>
                    </a:lnTo>
                    <a:lnTo>
                      <a:pt x="2044" y="2140"/>
                    </a:lnTo>
                    <a:lnTo>
                      <a:pt x="2044" y="2140"/>
                    </a:lnTo>
                    <a:lnTo>
                      <a:pt x="2034" y="2138"/>
                    </a:lnTo>
                    <a:lnTo>
                      <a:pt x="2030" y="2136"/>
                    </a:lnTo>
                    <a:lnTo>
                      <a:pt x="2028" y="2130"/>
                    </a:lnTo>
                    <a:lnTo>
                      <a:pt x="2028" y="2130"/>
                    </a:lnTo>
                    <a:lnTo>
                      <a:pt x="2026" y="2132"/>
                    </a:lnTo>
                    <a:lnTo>
                      <a:pt x="2026" y="2132"/>
                    </a:lnTo>
                    <a:lnTo>
                      <a:pt x="2026" y="2136"/>
                    </a:lnTo>
                    <a:lnTo>
                      <a:pt x="2028" y="2138"/>
                    </a:lnTo>
                    <a:lnTo>
                      <a:pt x="2028" y="2140"/>
                    </a:lnTo>
                    <a:lnTo>
                      <a:pt x="2026" y="2140"/>
                    </a:lnTo>
                    <a:lnTo>
                      <a:pt x="2026" y="2140"/>
                    </a:lnTo>
                    <a:lnTo>
                      <a:pt x="2018" y="2136"/>
                    </a:lnTo>
                    <a:lnTo>
                      <a:pt x="2014" y="2130"/>
                    </a:lnTo>
                    <a:lnTo>
                      <a:pt x="2004" y="2116"/>
                    </a:lnTo>
                    <a:lnTo>
                      <a:pt x="2004" y="2116"/>
                    </a:lnTo>
                    <a:lnTo>
                      <a:pt x="2002" y="2116"/>
                    </a:lnTo>
                    <a:lnTo>
                      <a:pt x="2000" y="2116"/>
                    </a:lnTo>
                    <a:lnTo>
                      <a:pt x="1998" y="2120"/>
                    </a:lnTo>
                    <a:lnTo>
                      <a:pt x="1996" y="2124"/>
                    </a:lnTo>
                    <a:lnTo>
                      <a:pt x="1996" y="2126"/>
                    </a:lnTo>
                    <a:lnTo>
                      <a:pt x="1994" y="2126"/>
                    </a:lnTo>
                    <a:lnTo>
                      <a:pt x="1994" y="2126"/>
                    </a:lnTo>
                    <a:lnTo>
                      <a:pt x="1992" y="2122"/>
                    </a:lnTo>
                    <a:lnTo>
                      <a:pt x="1992" y="2116"/>
                    </a:lnTo>
                    <a:lnTo>
                      <a:pt x="1996" y="2108"/>
                    </a:lnTo>
                    <a:lnTo>
                      <a:pt x="1996" y="2108"/>
                    </a:lnTo>
                    <a:lnTo>
                      <a:pt x="1994" y="2106"/>
                    </a:lnTo>
                    <a:lnTo>
                      <a:pt x="1992" y="2104"/>
                    </a:lnTo>
                    <a:lnTo>
                      <a:pt x="1990" y="2098"/>
                    </a:lnTo>
                    <a:lnTo>
                      <a:pt x="1990" y="2098"/>
                    </a:lnTo>
                    <a:lnTo>
                      <a:pt x="1980" y="2090"/>
                    </a:lnTo>
                    <a:lnTo>
                      <a:pt x="1972" y="2084"/>
                    </a:lnTo>
                    <a:lnTo>
                      <a:pt x="1964" y="2076"/>
                    </a:lnTo>
                    <a:lnTo>
                      <a:pt x="1960" y="2072"/>
                    </a:lnTo>
                    <a:lnTo>
                      <a:pt x="1958" y="2066"/>
                    </a:lnTo>
                    <a:lnTo>
                      <a:pt x="1958" y="2066"/>
                    </a:lnTo>
                    <a:lnTo>
                      <a:pt x="1954" y="2062"/>
                    </a:lnTo>
                    <a:lnTo>
                      <a:pt x="1948" y="2058"/>
                    </a:lnTo>
                    <a:lnTo>
                      <a:pt x="1940" y="2048"/>
                    </a:lnTo>
                    <a:lnTo>
                      <a:pt x="1936" y="2042"/>
                    </a:lnTo>
                    <a:lnTo>
                      <a:pt x="1930" y="2038"/>
                    </a:lnTo>
                    <a:lnTo>
                      <a:pt x="1924" y="2034"/>
                    </a:lnTo>
                    <a:lnTo>
                      <a:pt x="1914" y="2032"/>
                    </a:lnTo>
                    <a:lnTo>
                      <a:pt x="1914" y="2032"/>
                    </a:lnTo>
                    <a:lnTo>
                      <a:pt x="1914" y="2030"/>
                    </a:lnTo>
                    <a:lnTo>
                      <a:pt x="1914" y="2028"/>
                    </a:lnTo>
                    <a:lnTo>
                      <a:pt x="1916" y="2024"/>
                    </a:lnTo>
                    <a:lnTo>
                      <a:pt x="1916" y="2024"/>
                    </a:lnTo>
                    <a:lnTo>
                      <a:pt x="1914" y="2020"/>
                    </a:lnTo>
                    <a:lnTo>
                      <a:pt x="1912" y="2016"/>
                    </a:lnTo>
                    <a:lnTo>
                      <a:pt x="1908" y="2014"/>
                    </a:lnTo>
                    <a:lnTo>
                      <a:pt x="1904" y="2010"/>
                    </a:lnTo>
                    <a:lnTo>
                      <a:pt x="1904" y="2010"/>
                    </a:lnTo>
                    <a:lnTo>
                      <a:pt x="1904" y="1998"/>
                    </a:lnTo>
                    <a:lnTo>
                      <a:pt x="1900" y="1982"/>
                    </a:lnTo>
                    <a:lnTo>
                      <a:pt x="1900" y="1982"/>
                    </a:lnTo>
                    <a:lnTo>
                      <a:pt x="1894" y="1958"/>
                    </a:lnTo>
                    <a:lnTo>
                      <a:pt x="1890" y="1934"/>
                    </a:lnTo>
                    <a:lnTo>
                      <a:pt x="1890" y="1934"/>
                    </a:lnTo>
                    <a:lnTo>
                      <a:pt x="1888" y="1934"/>
                    </a:lnTo>
                    <a:lnTo>
                      <a:pt x="1886" y="1934"/>
                    </a:lnTo>
                    <a:lnTo>
                      <a:pt x="1884" y="1934"/>
                    </a:lnTo>
                    <a:lnTo>
                      <a:pt x="1880" y="1934"/>
                    </a:lnTo>
                    <a:lnTo>
                      <a:pt x="1880" y="1934"/>
                    </a:lnTo>
                    <a:lnTo>
                      <a:pt x="1870" y="1924"/>
                    </a:lnTo>
                    <a:lnTo>
                      <a:pt x="1860" y="1914"/>
                    </a:lnTo>
                    <a:lnTo>
                      <a:pt x="1848" y="1906"/>
                    </a:lnTo>
                    <a:lnTo>
                      <a:pt x="1840" y="1904"/>
                    </a:lnTo>
                    <a:lnTo>
                      <a:pt x="1832" y="1902"/>
                    </a:lnTo>
                    <a:lnTo>
                      <a:pt x="1832" y="1902"/>
                    </a:lnTo>
                    <a:lnTo>
                      <a:pt x="1826" y="1896"/>
                    </a:lnTo>
                    <a:lnTo>
                      <a:pt x="1820" y="1892"/>
                    </a:lnTo>
                    <a:lnTo>
                      <a:pt x="1806" y="1884"/>
                    </a:lnTo>
                    <a:lnTo>
                      <a:pt x="1788" y="1880"/>
                    </a:lnTo>
                    <a:lnTo>
                      <a:pt x="1772" y="1874"/>
                    </a:lnTo>
                    <a:lnTo>
                      <a:pt x="1772" y="1874"/>
                    </a:lnTo>
                    <a:lnTo>
                      <a:pt x="1774" y="1872"/>
                    </a:lnTo>
                    <a:lnTo>
                      <a:pt x="1778" y="1872"/>
                    </a:lnTo>
                    <a:lnTo>
                      <a:pt x="1786" y="1874"/>
                    </a:lnTo>
                    <a:lnTo>
                      <a:pt x="1786" y="1874"/>
                    </a:lnTo>
                    <a:lnTo>
                      <a:pt x="1776" y="1864"/>
                    </a:lnTo>
                    <a:lnTo>
                      <a:pt x="1766" y="1860"/>
                    </a:lnTo>
                    <a:lnTo>
                      <a:pt x="1756" y="1856"/>
                    </a:lnTo>
                    <a:lnTo>
                      <a:pt x="1742" y="1856"/>
                    </a:lnTo>
                    <a:lnTo>
                      <a:pt x="1742" y="1856"/>
                    </a:lnTo>
                    <a:lnTo>
                      <a:pt x="1742" y="1854"/>
                    </a:lnTo>
                    <a:lnTo>
                      <a:pt x="1746" y="1852"/>
                    </a:lnTo>
                    <a:lnTo>
                      <a:pt x="1750" y="1852"/>
                    </a:lnTo>
                    <a:lnTo>
                      <a:pt x="1752" y="1850"/>
                    </a:lnTo>
                    <a:lnTo>
                      <a:pt x="1752" y="1850"/>
                    </a:lnTo>
                    <a:lnTo>
                      <a:pt x="1746" y="1848"/>
                    </a:lnTo>
                    <a:lnTo>
                      <a:pt x="1738" y="1846"/>
                    </a:lnTo>
                    <a:lnTo>
                      <a:pt x="1732" y="1846"/>
                    </a:lnTo>
                    <a:lnTo>
                      <a:pt x="1728" y="1848"/>
                    </a:lnTo>
                    <a:lnTo>
                      <a:pt x="1726" y="1850"/>
                    </a:lnTo>
                    <a:lnTo>
                      <a:pt x="1726" y="1850"/>
                    </a:lnTo>
                    <a:lnTo>
                      <a:pt x="1722" y="1844"/>
                    </a:lnTo>
                    <a:lnTo>
                      <a:pt x="1716" y="1838"/>
                    </a:lnTo>
                    <a:lnTo>
                      <a:pt x="1700" y="1828"/>
                    </a:lnTo>
                    <a:lnTo>
                      <a:pt x="1688" y="1818"/>
                    </a:lnTo>
                    <a:lnTo>
                      <a:pt x="1682" y="1812"/>
                    </a:lnTo>
                    <a:lnTo>
                      <a:pt x="1680" y="1804"/>
                    </a:lnTo>
                    <a:lnTo>
                      <a:pt x="1680" y="1804"/>
                    </a:lnTo>
                    <a:lnTo>
                      <a:pt x="1674" y="1800"/>
                    </a:lnTo>
                    <a:lnTo>
                      <a:pt x="1672" y="1798"/>
                    </a:lnTo>
                    <a:lnTo>
                      <a:pt x="1666" y="1796"/>
                    </a:lnTo>
                    <a:lnTo>
                      <a:pt x="1666" y="1796"/>
                    </a:lnTo>
                    <a:lnTo>
                      <a:pt x="1664" y="1786"/>
                    </a:lnTo>
                    <a:lnTo>
                      <a:pt x="1660" y="1772"/>
                    </a:lnTo>
                    <a:lnTo>
                      <a:pt x="1660" y="1772"/>
                    </a:lnTo>
                    <a:lnTo>
                      <a:pt x="1672" y="1772"/>
                    </a:lnTo>
                    <a:lnTo>
                      <a:pt x="1672" y="1772"/>
                    </a:lnTo>
                    <a:lnTo>
                      <a:pt x="1670" y="1770"/>
                    </a:lnTo>
                    <a:lnTo>
                      <a:pt x="1666" y="1770"/>
                    </a:lnTo>
                    <a:lnTo>
                      <a:pt x="1660" y="1770"/>
                    </a:lnTo>
                    <a:lnTo>
                      <a:pt x="1660" y="1770"/>
                    </a:lnTo>
                    <a:lnTo>
                      <a:pt x="1654" y="1762"/>
                    </a:lnTo>
                    <a:lnTo>
                      <a:pt x="1650" y="1756"/>
                    </a:lnTo>
                    <a:lnTo>
                      <a:pt x="1650" y="1756"/>
                    </a:lnTo>
                    <a:lnTo>
                      <a:pt x="1648" y="1758"/>
                    </a:lnTo>
                    <a:lnTo>
                      <a:pt x="1650" y="1760"/>
                    </a:lnTo>
                    <a:lnTo>
                      <a:pt x="1652" y="1762"/>
                    </a:lnTo>
                    <a:lnTo>
                      <a:pt x="1654" y="1766"/>
                    </a:lnTo>
                    <a:lnTo>
                      <a:pt x="1654" y="1766"/>
                    </a:lnTo>
                    <a:lnTo>
                      <a:pt x="1646" y="1764"/>
                    </a:lnTo>
                    <a:lnTo>
                      <a:pt x="1642" y="1760"/>
                    </a:lnTo>
                    <a:lnTo>
                      <a:pt x="1638" y="1754"/>
                    </a:lnTo>
                    <a:lnTo>
                      <a:pt x="1640" y="1746"/>
                    </a:lnTo>
                    <a:lnTo>
                      <a:pt x="1640" y="1746"/>
                    </a:lnTo>
                    <a:lnTo>
                      <a:pt x="1636" y="1746"/>
                    </a:lnTo>
                    <a:lnTo>
                      <a:pt x="1634" y="1744"/>
                    </a:lnTo>
                    <a:lnTo>
                      <a:pt x="1634" y="1744"/>
                    </a:lnTo>
                    <a:lnTo>
                      <a:pt x="1630" y="1752"/>
                    </a:lnTo>
                    <a:lnTo>
                      <a:pt x="1628" y="1762"/>
                    </a:lnTo>
                    <a:lnTo>
                      <a:pt x="1628" y="1778"/>
                    </a:lnTo>
                    <a:lnTo>
                      <a:pt x="1628" y="1778"/>
                    </a:lnTo>
                    <a:lnTo>
                      <a:pt x="1622" y="1776"/>
                    </a:lnTo>
                    <a:lnTo>
                      <a:pt x="1618" y="1774"/>
                    </a:lnTo>
                    <a:lnTo>
                      <a:pt x="1612" y="1764"/>
                    </a:lnTo>
                    <a:lnTo>
                      <a:pt x="1606" y="1754"/>
                    </a:lnTo>
                    <a:lnTo>
                      <a:pt x="1600" y="1742"/>
                    </a:lnTo>
                    <a:lnTo>
                      <a:pt x="1600" y="1742"/>
                    </a:lnTo>
                    <a:lnTo>
                      <a:pt x="1602" y="1738"/>
                    </a:lnTo>
                    <a:lnTo>
                      <a:pt x="1606" y="1734"/>
                    </a:lnTo>
                    <a:lnTo>
                      <a:pt x="1606" y="1734"/>
                    </a:lnTo>
                    <a:lnTo>
                      <a:pt x="1602" y="1726"/>
                    </a:lnTo>
                    <a:lnTo>
                      <a:pt x="1596" y="1724"/>
                    </a:lnTo>
                    <a:lnTo>
                      <a:pt x="1590" y="1724"/>
                    </a:lnTo>
                    <a:lnTo>
                      <a:pt x="1582" y="1724"/>
                    </a:lnTo>
                    <a:lnTo>
                      <a:pt x="1582" y="1724"/>
                    </a:lnTo>
                    <a:lnTo>
                      <a:pt x="1580" y="1726"/>
                    </a:lnTo>
                    <a:lnTo>
                      <a:pt x="1580" y="1728"/>
                    </a:lnTo>
                    <a:lnTo>
                      <a:pt x="1580" y="1730"/>
                    </a:lnTo>
                    <a:lnTo>
                      <a:pt x="1580" y="1736"/>
                    </a:lnTo>
                    <a:lnTo>
                      <a:pt x="1580" y="1736"/>
                    </a:lnTo>
                    <a:lnTo>
                      <a:pt x="1574" y="1736"/>
                    </a:lnTo>
                    <a:lnTo>
                      <a:pt x="1572" y="1738"/>
                    </a:lnTo>
                    <a:lnTo>
                      <a:pt x="1568" y="1742"/>
                    </a:lnTo>
                    <a:lnTo>
                      <a:pt x="1564" y="1744"/>
                    </a:lnTo>
                    <a:lnTo>
                      <a:pt x="1564" y="1744"/>
                    </a:lnTo>
                    <a:lnTo>
                      <a:pt x="1562" y="1744"/>
                    </a:lnTo>
                    <a:lnTo>
                      <a:pt x="1562" y="1744"/>
                    </a:lnTo>
                    <a:lnTo>
                      <a:pt x="1562" y="1740"/>
                    </a:lnTo>
                    <a:lnTo>
                      <a:pt x="1562" y="1740"/>
                    </a:lnTo>
                    <a:lnTo>
                      <a:pt x="1556" y="1744"/>
                    </a:lnTo>
                    <a:lnTo>
                      <a:pt x="1556" y="1748"/>
                    </a:lnTo>
                    <a:lnTo>
                      <a:pt x="1556" y="1754"/>
                    </a:lnTo>
                    <a:lnTo>
                      <a:pt x="1558" y="1758"/>
                    </a:lnTo>
                    <a:lnTo>
                      <a:pt x="1564" y="1768"/>
                    </a:lnTo>
                    <a:lnTo>
                      <a:pt x="1572" y="1776"/>
                    </a:lnTo>
                    <a:lnTo>
                      <a:pt x="1572" y="1776"/>
                    </a:lnTo>
                    <a:lnTo>
                      <a:pt x="1570" y="1782"/>
                    </a:lnTo>
                    <a:lnTo>
                      <a:pt x="1568" y="1786"/>
                    </a:lnTo>
                    <a:lnTo>
                      <a:pt x="1564" y="1788"/>
                    </a:lnTo>
                    <a:lnTo>
                      <a:pt x="1564" y="1788"/>
                    </a:lnTo>
                    <a:lnTo>
                      <a:pt x="1568" y="1800"/>
                    </a:lnTo>
                    <a:lnTo>
                      <a:pt x="1574" y="1810"/>
                    </a:lnTo>
                    <a:lnTo>
                      <a:pt x="1580" y="1820"/>
                    </a:lnTo>
                    <a:lnTo>
                      <a:pt x="1588" y="1828"/>
                    </a:lnTo>
                    <a:lnTo>
                      <a:pt x="1598" y="1834"/>
                    </a:lnTo>
                    <a:lnTo>
                      <a:pt x="1608" y="1840"/>
                    </a:lnTo>
                    <a:lnTo>
                      <a:pt x="1630" y="1850"/>
                    </a:lnTo>
                    <a:lnTo>
                      <a:pt x="1630" y="1850"/>
                    </a:lnTo>
                    <a:lnTo>
                      <a:pt x="1662" y="1892"/>
                    </a:lnTo>
                    <a:lnTo>
                      <a:pt x="1694" y="1934"/>
                    </a:lnTo>
                    <a:lnTo>
                      <a:pt x="1694" y="1934"/>
                    </a:lnTo>
                    <a:lnTo>
                      <a:pt x="1700" y="1940"/>
                    </a:lnTo>
                    <a:lnTo>
                      <a:pt x="1708" y="1944"/>
                    </a:lnTo>
                    <a:lnTo>
                      <a:pt x="1716" y="1946"/>
                    </a:lnTo>
                    <a:lnTo>
                      <a:pt x="1724" y="1948"/>
                    </a:lnTo>
                    <a:lnTo>
                      <a:pt x="1742" y="1948"/>
                    </a:lnTo>
                    <a:lnTo>
                      <a:pt x="1760" y="1946"/>
                    </a:lnTo>
                    <a:lnTo>
                      <a:pt x="1760" y="1946"/>
                    </a:lnTo>
                    <a:lnTo>
                      <a:pt x="1762" y="1950"/>
                    </a:lnTo>
                    <a:lnTo>
                      <a:pt x="1762" y="1950"/>
                    </a:lnTo>
                    <a:lnTo>
                      <a:pt x="1762" y="1950"/>
                    </a:lnTo>
                    <a:lnTo>
                      <a:pt x="1762" y="1956"/>
                    </a:lnTo>
                    <a:lnTo>
                      <a:pt x="1760" y="1958"/>
                    </a:lnTo>
                    <a:lnTo>
                      <a:pt x="1756" y="1962"/>
                    </a:lnTo>
                    <a:lnTo>
                      <a:pt x="1756" y="1966"/>
                    </a:lnTo>
                    <a:lnTo>
                      <a:pt x="1756" y="1966"/>
                    </a:lnTo>
                    <a:lnTo>
                      <a:pt x="1760" y="1970"/>
                    </a:lnTo>
                    <a:lnTo>
                      <a:pt x="1764" y="1974"/>
                    </a:lnTo>
                    <a:lnTo>
                      <a:pt x="1774" y="1980"/>
                    </a:lnTo>
                    <a:lnTo>
                      <a:pt x="1798" y="1986"/>
                    </a:lnTo>
                    <a:lnTo>
                      <a:pt x="1798" y="1986"/>
                    </a:lnTo>
                    <a:lnTo>
                      <a:pt x="1808" y="1992"/>
                    </a:lnTo>
                    <a:lnTo>
                      <a:pt x="1818" y="1998"/>
                    </a:lnTo>
                    <a:lnTo>
                      <a:pt x="1826" y="2004"/>
                    </a:lnTo>
                    <a:lnTo>
                      <a:pt x="1836" y="2010"/>
                    </a:lnTo>
                    <a:lnTo>
                      <a:pt x="1836" y="2010"/>
                    </a:lnTo>
                    <a:lnTo>
                      <a:pt x="1844" y="2010"/>
                    </a:lnTo>
                    <a:lnTo>
                      <a:pt x="1852" y="2012"/>
                    </a:lnTo>
                    <a:lnTo>
                      <a:pt x="1852" y="2012"/>
                    </a:lnTo>
                    <a:lnTo>
                      <a:pt x="1860" y="2018"/>
                    </a:lnTo>
                    <a:lnTo>
                      <a:pt x="1868" y="2026"/>
                    </a:lnTo>
                    <a:lnTo>
                      <a:pt x="1874" y="2034"/>
                    </a:lnTo>
                    <a:lnTo>
                      <a:pt x="1884" y="2040"/>
                    </a:lnTo>
                    <a:lnTo>
                      <a:pt x="1884" y="2040"/>
                    </a:lnTo>
                    <a:lnTo>
                      <a:pt x="1884" y="2064"/>
                    </a:lnTo>
                    <a:lnTo>
                      <a:pt x="1884" y="2064"/>
                    </a:lnTo>
                    <a:lnTo>
                      <a:pt x="1876" y="2064"/>
                    </a:lnTo>
                    <a:lnTo>
                      <a:pt x="1870" y="2060"/>
                    </a:lnTo>
                    <a:lnTo>
                      <a:pt x="1862" y="2048"/>
                    </a:lnTo>
                    <a:lnTo>
                      <a:pt x="1858" y="2042"/>
                    </a:lnTo>
                    <a:lnTo>
                      <a:pt x="1852" y="2038"/>
                    </a:lnTo>
                    <a:lnTo>
                      <a:pt x="1842" y="2036"/>
                    </a:lnTo>
                    <a:lnTo>
                      <a:pt x="1832" y="2036"/>
                    </a:lnTo>
                    <a:lnTo>
                      <a:pt x="1832" y="2036"/>
                    </a:lnTo>
                    <a:lnTo>
                      <a:pt x="1830" y="2032"/>
                    </a:lnTo>
                    <a:lnTo>
                      <a:pt x="1828" y="2030"/>
                    </a:lnTo>
                    <a:lnTo>
                      <a:pt x="1828" y="2028"/>
                    </a:lnTo>
                    <a:lnTo>
                      <a:pt x="1828" y="2028"/>
                    </a:lnTo>
                    <a:lnTo>
                      <a:pt x="1820" y="2030"/>
                    </a:lnTo>
                    <a:lnTo>
                      <a:pt x="1814" y="2036"/>
                    </a:lnTo>
                    <a:lnTo>
                      <a:pt x="1812" y="2044"/>
                    </a:lnTo>
                    <a:lnTo>
                      <a:pt x="1810" y="2052"/>
                    </a:lnTo>
                    <a:lnTo>
                      <a:pt x="1810" y="2070"/>
                    </a:lnTo>
                    <a:lnTo>
                      <a:pt x="1812" y="2084"/>
                    </a:lnTo>
                    <a:lnTo>
                      <a:pt x="1812" y="2084"/>
                    </a:lnTo>
                    <a:lnTo>
                      <a:pt x="1822" y="2086"/>
                    </a:lnTo>
                    <a:lnTo>
                      <a:pt x="1830" y="2088"/>
                    </a:lnTo>
                    <a:lnTo>
                      <a:pt x="1836" y="2092"/>
                    </a:lnTo>
                    <a:lnTo>
                      <a:pt x="1840" y="2098"/>
                    </a:lnTo>
                    <a:lnTo>
                      <a:pt x="1846" y="2112"/>
                    </a:lnTo>
                    <a:lnTo>
                      <a:pt x="1852" y="2126"/>
                    </a:lnTo>
                    <a:lnTo>
                      <a:pt x="1852" y="2126"/>
                    </a:lnTo>
                    <a:lnTo>
                      <a:pt x="1846" y="2128"/>
                    </a:lnTo>
                    <a:lnTo>
                      <a:pt x="1840" y="2130"/>
                    </a:lnTo>
                    <a:lnTo>
                      <a:pt x="1836" y="2132"/>
                    </a:lnTo>
                    <a:lnTo>
                      <a:pt x="1834" y="2138"/>
                    </a:lnTo>
                    <a:lnTo>
                      <a:pt x="1832" y="2150"/>
                    </a:lnTo>
                    <a:lnTo>
                      <a:pt x="1834" y="2164"/>
                    </a:lnTo>
                    <a:lnTo>
                      <a:pt x="1834" y="2164"/>
                    </a:lnTo>
                    <a:lnTo>
                      <a:pt x="1828" y="2172"/>
                    </a:lnTo>
                    <a:lnTo>
                      <a:pt x="1824" y="2180"/>
                    </a:lnTo>
                    <a:lnTo>
                      <a:pt x="1820" y="2200"/>
                    </a:lnTo>
                    <a:lnTo>
                      <a:pt x="1820" y="2200"/>
                    </a:lnTo>
                    <a:lnTo>
                      <a:pt x="1814" y="2200"/>
                    </a:lnTo>
                    <a:lnTo>
                      <a:pt x="1810" y="2200"/>
                    </a:lnTo>
                    <a:lnTo>
                      <a:pt x="1806" y="2198"/>
                    </a:lnTo>
                    <a:lnTo>
                      <a:pt x="1804" y="2194"/>
                    </a:lnTo>
                    <a:lnTo>
                      <a:pt x="1800" y="2188"/>
                    </a:lnTo>
                    <a:lnTo>
                      <a:pt x="1802" y="2178"/>
                    </a:lnTo>
                    <a:lnTo>
                      <a:pt x="1802" y="2178"/>
                    </a:lnTo>
                    <a:lnTo>
                      <a:pt x="1796" y="2190"/>
                    </a:lnTo>
                    <a:lnTo>
                      <a:pt x="1792" y="2204"/>
                    </a:lnTo>
                    <a:lnTo>
                      <a:pt x="1788" y="2232"/>
                    </a:lnTo>
                    <a:lnTo>
                      <a:pt x="1788" y="2232"/>
                    </a:lnTo>
                    <a:lnTo>
                      <a:pt x="1796" y="2244"/>
                    </a:lnTo>
                    <a:lnTo>
                      <a:pt x="1800" y="2254"/>
                    </a:lnTo>
                    <a:lnTo>
                      <a:pt x="1802" y="2266"/>
                    </a:lnTo>
                    <a:lnTo>
                      <a:pt x="1802" y="2282"/>
                    </a:lnTo>
                    <a:lnTo>
                      <a:pt x="1802" y="2282"/>
                    </a:lnTo>
                    <a:lnTo>
                      <a:pt x="1768" y="2276"/>
                    </a:lnTo>
                    <a:lnTo>
                      <a:pt x="1768" y="2276"/>
                    </a:lnTo>
                    <a:lnTo>
                      <a:pt x="1764" y="2266"/>
                    </a:lnTo>
                    <a:lnTo>
                      <a:pt x="1762" y="2260"/>
                    </a:lnTo>
                    <a:lnTo>
                      <a:pt x="1756" y="2258"/>
                    </a:lnTo>
                    <a:lnTo>
                      <a:pt x="1756" y="2258"/>
                    </a:lnTo>
                    <a:lnTo>
                      <a:pt x="1746" y="2258"/>
                    </a:lnTo>
                    <a:lnTo>
                      <a:pt x="1736" y="2256"/>
                    </a:lnTo>
                    <a:lnTo>
                      <a:pt x="1726" y="2252"/>
                    </a:lnTo>
                    <a:lnTo>
                      <a:pt x="1718" y="2248"/>
                    </a:lnTo>
                    <a:lnTo>
                      <a:pt x="1708" y="2242"/>
                    </a:lnTo>
                    <a:lnTo>
                      <a:pt x="1700" y="2238"/>
                    </a:lnTo>
                    <a:lnTo>
                      <a:pt x="1690" y="2236"/>
                    </a:lnTo>
                    <a:lnTo>
                      <a:pt x="1678" y="2236"/>
                    </a:lnTo>
                    <a:lnTo>
                      <a:pt x="1678" y="2236"/>
                    </a:lnTo>
                    <a:lnTo>
                      <a:pt x="1678" y="2234"/>
                    </a:lnTo>
                    <a:lnTo>
                      <a:pt x="1678" y="2232"/>
                    </a:lnTo>
                    <a:lnTo>
                      <a:pt x="1674" y="2230"/>
                    </a:lnTo>
                    <a:lnTo>
                      <a:pt x="1668" y="2228"/>
                    </a:lnTo>
                    <a:lnTo>
                      <a:pt x="1668" y="2228"/>
                    </a:lnTo>
                    <a:lnTo>
                      <a:pt x="1666" y="2224"/>
                    </a:lnTo>
                    <a:lnTo>
                      <a:pt x="1666" y="2224"/>
                    </a:lnTo>
                    <a:lnTo>
                      <a:pt x="1666" y="2216"/>
                    </a:lnTo>
                    <a:lnTo>
                      <a:pt x="1668" y="2208"/>
                    </a:lnTo>
                    <a:lnTo>
                      <a:pt x="1672" y="2202"/>
                    </a:lnTo>
                    <a:lnTo>
                      <a:pt x="1676" y="2198"/>
                    </a:lnTo>
                    <a:lnTo>
                      <a:pt x="1676" y="2198"/>
                    </a:lnTo>
                    <a:lnTo>
                      <a:pt x="1682" y="2200"/>
                    </a:lnTo>
                    <a:lnTo>
                      <a:pt x="1686" y="2202"/>
                    </a:lnTo>
                    <a:lnTo>
                      <a:pt x="1690" y="2202"/>
                    </a:lnTo>
                    <a:lnTo>
                      <a:pt x="1690" y="2202"/>
                    </a:lnTo>
                    <a:lnTo>
                      <a:pt x="1694" y="2196"/>
                    </a:lnTo>
                    <a:lnTo>
                      <a:pt x="1696" y="2194"/>
                    </a:lnTo>
                    <a:lnTo>
                      <a:pt x="1700" y="2192"/>
                    </a:lnTo>
                    <a:lnTo>
                      <a:pt x="1704" y="2194"/>
                    </a:lnTo>
                    <a:lnTo>
                      <a:pt x="1712" y="2198"/>
                    </a:lnTo>
                    <a:lnTo>
                      <a:pt x="1720" y="2204"/>
                    </a:lnTo>
                    <a:lnTo>
                      <a:pt x="1720" y="2204"/>
                    </a:lnTo>
                    <a:lnTo>
                      <a:pt x="1750" y="2196"/>
                    </a:lnTo>
                    <a:lnTo>
                      <a:pt x="1764" y="2192"/>
                    </a:lnTo>
                    <a:lnTo>
                      <a:pt x="1780" y="2186"/>
                    </a:lnTo>
                    <a:lnTo>
                      <a:pt x="1780" y="2186"/>
                    </a:lnTo>
                    <a:lnTo>
                      <a:pt x="1782" y="2186"/>
                    </a:lnTo>
                    <a:lnTo>
                      <a:pt x="1780" y="2184"/>
                    </a:lnTo>
                    <a:lnTo>
                      <a:pt x="1780" y="2180"/>
                    </a:lnTo>
                    <a:lnTo>
                      <a:pt x="1780" y="2180"/>
                    </a:lnTo>
                    <a:lnTo>
                      <a:pt x="1784" y="2182"/>
                    </a:lnTo>
                    <a:lnTo>
                      <a:pt x="1788" y="2180"/>
                    </a:lnTo>
                    <a:lnTo>
                      <a:pt x="1792" y="2178"/>
                    </a:lnTo>
                    <a:lnTo>
                      <a:pt x="1796" y="2176"/>
                    </a:lnTo>
                    <a:lnTo>
                      <a:pt x="1798" y="2176"/>
                    </a:lnTo>
                    <a:lnTo>
                      <a:pt x="1802" y="2178"/>
                    </a:lnTo>
                    <a:lnTo>
                      <a:pt x="1802" y="2178"/>
                    </a:lnTo>
                    <a:lnTo>
                      <a:pt x="1806" y="2172"/>
                    </a:lnTo>
                    <a:lnTo>
                      <a:pt x="1808" y="2166"/>
                    </a:lnTo>
                    <a:lnTo>
                      <a:pt x="1808" y="2166"/>
                    </a:lnTo>
                    <a:lnTo>
                      <a:pt x="1808" y="2160"/>
                    </a:lnTo>
                    <a:lnTo>
                      <a:pt x="1806" y="2158"/>
                    </a:lnTo>
                    <a:lnTo>
                      <a:pt x="1804" y="2154"/>
                    </a:lnTo>
                    <a:lnTo>
                      <a:pt x="1804" y="2150"/>
                    </a:lnTo>
                    <a:lnTo>
                      <a:pt x="1804" y="2150"/>
                    </a:lnTo>
                    <a:lnTo>
                      <a:pt x="1810" y="2146"/>
                    </a:lnTo>
                    <a:lnTo>
                      <a:pt x="1814" y="2144"/>
                    </a:lnTo>
                    <a:lnTo>
                      <a:pt x="1816" y="2140"/>
                    </a:lnTo>
                    <a:lnTo>
                      <a:pt x="1816" y="2140"/>
                    </a:lnTo>
                    <a:lnTo>
                      <a:pt x="1794" y="2100"/>
                    </a:lnTo>
                    <a:lnTo>
                      <a:pt x="1770" y="2062"/>
                    </a:lnTo>
                    <a:lnTo>
                      <a:pt x="1770" y="2062"/>
                    </a:lnTo>
                    <a:lnTo>
                      <a:pt x="1766" y="2064"/>
                    </a:lnTo>
                    <a:lnTo>
                      <a:pt x="1762" y="2066"/>
                    </a:lnTo>
                    <a:lnTo>
                      <a:pt x="1760" y="2068"/>
                    </a:lnTo>
                    <a:lnTo>
                      <a:pt x="1760" y="2068"/>
                    </a:lnTo>
                    <a:lnTo>
                      <a:pt x="1750" y="2062"/>
                    </a:lnTo>
                    <a:lnTo>
                      <a:pt x="1738" y="2056"/>
                    </a:lnTo>
                    <a:lnTo>
                      <a:pt x="1738" y="2056"/>
                    </a:lnTo>
                    <a:lnTo>
                      <a:pt x="1738" y="2046"/>
                    </a:lnTo>
                    <a:lnTo>
                      <a:pt x="1736" y="2038"/>
                    </a:lnTo>
                    <a:lnTo>
                      <a:pt x="1730" y="2034"/>
                    </a:lnTo>
                    <a:lnTo>
                      <a:pt x="1722" y="2030"/>
                    </a:lnTo>
                    <a:lnTo>
                      <a:pt x="1722" y="2030"/>
                    </a:lnTo>
                    <a:lnTo>
                      <a:pt x="1720" y="2030"/>
                    </a:lnTo>
                    <a:lnTo>
                      <a:pt x="1718" y="2032"/>
                    </a:lnTo>
                    <a:lnTo>
                      <a:pt x="1716" y="2034"/>
                    </a:lnTo>
                    <a:lnTo>
                      <a:pt x="1710" y="2034"/>
                    </a:lnTo>
                    <a:lnTo>
                      <a:pt x="1710" y="2034"/>
                    </a:lnTo>
                    <a:lnTo>
                      <a:pt x="1712" y="2030"/>
                    </a:lnTo>
                    <a:lnTo>
                      <a:pt x="1710" y="2026"/>
                    </a:lnTo>
                    <a:lnTo>
                      <a:pt x="1706" y="2022"/>
                    </a:lnTo>
                    <a:lnTo>
                      <a:pt x="1706" y="2022"/>
                    </a:lnTo>
                    <a:lnTo>
                      <a:pt x="1698" y="2022"/>
                    </a:lnTo>
                    <a:lnTo>
                      <a:pt x="1694" y="2022"/>
                    </a:lnTo>
                    <a:lnTo>
                      <a:pt x="1694" y="2022"/>
                    </a:lnTo>
                    <a:lnTo>
                      <a:pt x="1690" y="2014"/>
                    </a:lnTo>
                    <a:lnTo>
                      <a:pt x="1686" y="2006"/>
                    </a:lnTo>
                    <a:lnTo>
                      <a:pt x="1680" y="2002"/>
                    </a:lnTo>
                    <a:lnTo>
                      <a:pt x="1672" y="1996"/>
                    </a:lnTo>
                    <a:lnTo>
                      <a:pt x="1672" y="1996"/>
                    </a:lnTo>
                    <a:lnTo>
                      <a:pt x="1670" y="1996"/>
                    </a:lnTo>
                    <a:lnTo>
                      <a:pt x="1670" y="1998"/>
                    </a:lnTo>
                    <a:lnTo>
                      <a:pt x="1668" y="2000"/>
                    </a:lnTo>
                    <a:lnTo>
                      <a:pt x="1666" y="2000"/>
                    </a:lnTo>
                    <a:lnTo>
                      <a:pt x="1666" y="2000"/>
                    </a:lnTo>
                    <a:lnTo>
                      <a:pt x="1654" y="1998"/>
                    </a:lnTo>
                    <a:lnTo>
                      <a:pt x="1644" y="1996"/>
                    </a:lnTo>
                    <a:lnTo>
                      <a:pt x="1632" y="1990"/>
                    </a:lnTo>
                    <a:lnTo>
                      <a:pt x="1622" y="1984"/>
                    </a:lnTo>
                    <a:lnTo>
                      <a:pt x="1614" y="1978"/>
                    </a:lnTo>
                    <a:lnTo>
                      <a:pt x="1606" y="1970"/>
                    </a:lnTo>
                    <a:lnTo>
                      <a:pt x="1592" y="1952"/>
                    </a:lnTo>
                    <a:lnTo>
                      <a:pt x="1592" y="1952"/>
                    </a:lnTo>
                    <a:lnTo>
                      <a:pt x="1582" y="1952"/>
                    </a:lnTo>
                    <a:lnTo>
                      <a:pt x="1582" y="1952"/>
                    </a:lnTo>
                    <a:lnTo>
                      <a:pt x="1578" y="1944"/>
                    </a:lnTo>
                    <a:lnTo>
                      <a:pt x="1574" y="1938"/>
                    </a:lnTo>
                    <a:lnTo>
                      <a:pt x="1566" y="1934"/>
                    </a:lnTo>
                    <a:lnTo>
                      <a:pt x="1556" y="1934"/>
                    </a:lnTo>
                    <a:lnTo>
                      <a:pt x="1556" y="1934"/>
                    </a:lnTo>
                    <a:lnTo>
                      <a:pt x="1550" y="1922"/>
                    </a:lnTo>
                    <a:lnTo>
                      <a:pt x="1542" y="1914"/>
                    </a:lnTo>
                    <a:lnTo>
                      <a:pt x="1534" y="1908"/>
                    </a:lnTo>
                    <a:lnTo>
                      <a:pt x="1522" y="1902"/>
                    </a:lnTo>
                    <a:lnTo>
                      <a:pt x="1522" y="1902"/>
                    </a:lnTo>
                    <a:lnTo>
                      <a:pt x="1514" y="1876"/>
                    </a:lnTo>
                    <a:lnTo>
                      <a:pt x="1508" y="1864"/>
                    </a:lnTo>
                    <a:lnTo>
                      <a:pt x="1500" y="1852"/>
                    </a:lnTo>
                    <a:lnTo>
                      <a:pt x="1492" y="1842"/>
                    </a:lnTo>
                    <a:lnTo>
                      <a:pt x="1482" y="1834"/>
                    </a:lnTo>
                    <a:lnTo>
                      <a:pt x="1470" y="1828"/>
                    </a:lnTo>
                    <a:lnTo>
                      <a:pt x="1456" y="1826"/>
                    </a:lnTo>
                    <a:lnTo>
                      <a:pt x="1456" y="1826"/>
                    </a:lnTo>
                    <a:lnTo>
                      <a:pt x="1454" y="1822"/>
                    </a:lnTo>
                    <a:lnTo>
                      <a:pt x="1450" y="1820"/>
                    </a:lnTo>
                    <a:lnTo>
                      <a:pt x="1442" y="1816"/>
                    </a:lnTo>
                    <a:lnTo>
                      <a:pt x="1442" y="1816"/>
                    </a:lnTo>
                    <a:lnTo>
                      <a:pt x="1434" y="1820"/>
                    </a:lnTo>
                    <a:lnTo>
                      <a:pt x="1430" y="1826"/>
                    </a:lnTo>
                    <a:lnTo>
                      <a:pt x="1422" y="1838"/>
                    </a:lnTo>
                    <a:lnTo>
                      <a:pt x="1420" y="1846"/>
                    </a:lnTo>
                    <a:lnTo>
                      <a:pt x="1414" y="1850"/>
                    </a:lnTo>
                    <a:lnTo>
                      <a:pt x="1408" y="1854"/>
                    </a:lnTo>
                    <a:lnTo>
                      <a:pt x="1398" y="1856"/>
                    </a:lnTo>
                    <a:lnTo>
                      <a:pt x="1398" y="1856"/>
                    </a:lnTo>
                    <a:lnTo>
                      <a:pt x="1396" y="1860"/>
                    </a:lnTo>
                    <a:lnTo>
                      <a:pt x="1396" y="1864"/>
                    </a:lnTo>
                    <a:lnTo>
                      <a:pt x="1396" y="1868"/>
                    </a:lnTo>
                    <a:lnTo>
                      <a:pt x="1394" y="1872"/>
                    </a:lnTo>
                    <a:lnTo>
                      <a:pt x="1394" y="1872"/>
                    </a:lnTo>
                    <a:lnTo>
                      <a:pt x="1388" y="1868"/>
                    </a:lnTo>
                    <a:lnTo>
                      <a:pt x="1382" y="1870"/>
                    </a:lnTo>
                    <a:lnTo>
                      <a:pt x="1378" y="1874"/>
                    </a:lnTo>
                    <a:lnTo>
                      <a:pt x="1374" y="1882"/>
                    </a:lnTo>
                    <a:lnTo>
                      <a:pt x="1370" y="1888"/>
                    </a:lnTo>
                    <a:lnTo>
                      <a:pt x="1364" y="1894"/>
                    </a:lnTo>
                    <a:lnTo>
                      <a:pt x="1358" y="1900"/>
                    </a:lnTo>
                    <a:lnTo>
                      <a:pt x="1350" y="1900"/>
                    </a:lnTo>
                    <a:lnTo>
                      <a:pt x="1350" y="1900"/>
                    </a:lnTo>
                    <a:lnTo>
                      <a:pt x="1352" y="1904"/>
                    </a:lnTo>
                    <a:lnTo>
                      <a:pt x="1352" y="1906"/>
                    </a:lnTo>
                    <a:lnTo>
                      <a:pt x="1350" y="1906"/>
                    </a:lnTo>
                    <a:lnTo>
                      <a:pt x="1350" y="1906"/>
                    </a:lnTo>
                    <a:lnTo>
                      <a:pt x="1348" y="1906"/>
                    </a:lnTo>
                    <a:lnTo>
                      <a:pt x="1346" y="1904"/>
                    </a:lnTo>
                    <a:lnTo>
                      <a:pt x="1346" y="1900"/>
                    </a:lnTo>
                    <a:lnTo>
                      <a:pt x="1346" y="1900"/>
                    </a:lnTo>
                    <a:lnTo>
                      <a:pt x="1340" y="1902"/>
                    </a:lnTo>
                    <a:lnTo>
                      <a:pt x="1338" y="1904"/>
                    </a:lnTo>
                    <a:lnTo>
                      <a:pt x="1336" y="1906"/>
                    </a:lnTo>
                    <a:lnTo>
                      <a:pt x="1336" y="1906"/>
                    </a:lnTo>
                    <a:lnTo>
                      <a:pt x="1330" y="1898"/>
                    </a:lnTo>
                    <a:lnTo>
                      <a:pt x="1324" y="1896"/>
                    </a:lnTo>
                    <a:lnTo>
                      <a:pt x="1318" y="1896"/>
                    </a:lnTo>
                    <a:lnTo>
                      <a:pt x="1318" y="1896"/>
                    </a:lnTo>
                    <a:lnTo>
                      <a:pt x="1314" y="1890"/>
                    </a:lnTo>
                    <a:lnTo>
                      <a:pt x="1310" y="1886"/>
                    </a:lnTo>
                    <a:lnTo>
                      <a:pt x="1302" y="1876"/>
                    </a:lnTo>
                    <a:lnTo>
                      <a:pt x="1302" y="1876"/>
                    </a:lnTo>
                    <a:lnTo>
                      <a:pt x="1300" y="1882"/>
                    </a:lnTo>
                    <a:lnTo>
                      <a:pt x="1296" y="1886"/>
                    </a:lnTo>
                    <a:lnTo>
                      <a:pt x="1296" y="1886"/>
                    </a:lnTo>
                    <a:lnTo>
                      <a:pt x="1294" y="1884"/>
                    </a:lnTo>
                    <a:lnTo>
                      <a:pt x="1292" y="1884"/>
                    </a:lnTo>
                    <a:lnTo>
                      <a:pt x="1290" y="1880"/>
                    </a:lnTo>
                    <a:lnTo>
                      <a:pt x="1290" y="1880"/>
                    </a:lnTo>
                    <a:lnTo>
                      <a:pt x="1290" y="1880"/>
                    </a:lnTo>
                    <a:lnTo>
                      <a:pt x="1288" y="1882"/>
                    </a:lnTo>
                    <a:lnTo>
                      <a:pt x="1288" y="1886"/>
                    </a:lnTo>
                    <a:lnTo>
                      <a:pt x="1288" y="1886"/>
                    </a:lnTo>
                    <a:lnTo>
                      <a:pt x="1282" y="1882"/>
                    </a:lnTo>
                    <a:lnTo>
                      <a:pt x="1274" y="1880"/>
                    </a:lnTo>
                    <a:lnTo>
                      <a:pt x="1268" y="1878"/>
                    </a:lnTo>
                    <a:lnTo>
                      <a:pt x="1260" y="1880"/>
                    </a:lnTo>
                    <a:lnTo>
                      <a:pt x="1254" y="1882"/>
                    </a:lnTo>
                    <a:lnTo>
                      <a:pt x="1248" y="1886"/>
                    </a:lnTo>
                    <a:lnTo>
                      <a:pt x="1238" y="1896"/>
                    </a:lnTo>
                    <a:lnTo>
                      <a:pt x="1230" y="1910"/>
                    </a:lnTo>
                    <a:lnTo>
                      <a:pt x="1228" y="1918"/>
                    </a:lnTo>
                    <a:lnTo>
                      <a:pt x="1228" y="1926"/>
                    </a:lnTo>
                    <a:lnTo>
                      <a:pt x="1228" y="1934"/>
                    </a:lnTo>
                    <a:lnTo>
                      <a:pt x="1230" y="1942"/>
                    </a:lnTo>
                    <a:lnTo>
                      <a:pt x="1234" y="1948"/>
                    </a:lnTo>
                    <a:lnTo>
                      <a:pt x="1238" y="1956"/>
                    </a:lnTo>
                    <a:lnTo>
                      <a:pt x="1238" y="1956"/>
                    </a:lnTo>
                    <a:lnTo>
                      <a:pt x="1236" y="1958"/>
                    </a:lnTo>
                    <a:lnTo>
                      <a:pt x="1232" y="1958"/>
                    </a:lnTo>
                    <a:lnTo>
                      <a:pt x="1232" y="1958"/>
                    </a:lnTo>
                    <a:lnTo>
                      <a:pt x="1236" y="1966"/>
                    </a:lnTo>
                    <a:lnTo>
                      <a:pt x="1236" y="1972"/>
                    </a:lnTo>
                    <a:lnTo>
                      <a:pt x="1236" y="1978"/>
                    </a:lnTo>
                    <a:lnTo>
                      <a:pt x="1236" y="1978"/>
                    </a:lnTo>
                    <a:lnTo>
                      <a:pt x="1228" y="1990"/>
                    </a:lnTo>
                    <a:lnTo>
                      <a:pt x="1216" y="2000"/>
                    </a:lnTo>
                    <a:lnTo>
                      <a:pt x="1202" y="2008"/>
                    </a:lnTo>
                    <a:lnTo>
                      <a:pt x="1188" y="2016"/>
                    </a:lnTo>
                    <a:lnTo>
                      <a:pt x="1160" y="2030"/>
                    </a:lnTo>
                    <a:lnTo>
                      <a:pt x="1148" y="2040"/>
                    </a:lnTo>
                    <a:lnTo>
                      <a:pt x="1136" y="2050"/>
                    </a:lnTo>
                    <a:lnTo>
                      <a:pt x="1136" y="2050"/>
                    </a:lnTo>
                    <a:lnTo>
                      <a:pt x="1138" y="2052"/>
                    </a:lnTo>
                    <a:lnTo>
                      <a:pt x="1142" y="2052"/>
                    </a:lnTo>
                    <a:lnTo>
                      <a:pt x="1144" y="2054"/>
                    </a:lnTo>
                    <a:lnTo>
                      <a:pt x="1144" y="2058"/>
                    </a:lnTo>
                    <a:lnTo>
                      <a:pt x="1144" y="2058"/>
                    </a:lnTo>
                    <a:lnTo>
                      <a:pt x="1142" y="2058"/>
                    </a:lnTo>
                    <a:lnTo>
                      <a:pt x="1140" y="2058"/>
                    </a:lnTo>
                    <a:lnTo>
                      <a:pt x="1136" y="2062"/>
                    </a:lnTo>
                    <a:lnTo>
                      <a:pt x="1134" y="2064"/>
                    </a:lnTo>
                    <a:lnTo>
                      <a:pt x="1134" y="2060"/>
                    </a:lnTo>
                    <a:lnTo>
                      <a:pt x="1134" y="2060"/>
                    </a:lnTo>
                    <a:lnTo>
                      <a:pt x="1116" y="2086"/>
                    </a:lnTo>
                    <a:lnTo>
                      <a:pt x="1108" y="2102"/>
                    </a:lnTo>
                    <a:lnTo>
                      <a:pt x="1100" y="2118"/>
                    </a:lnTo>
                    <a:lnTo>
                      <a:pt x="1096" y="2134"/>
                    </a:lnTo>
                    <a:lnTo>
                      <a:pt x="1096" y="2142"/>
                    </a:lnTo>
                    <a:lnTo>
                      <a:pt x="1096" y="2150"/>
                    </a:lnTo>
                    <a:lnTo>
                      <a:pt x="1098" y="2156"/>
                    </a:lnTo>
                    <a:lnTo>
                      <a:pt x="1102" y="2164"/>
                    </a:lnTo>
                    <a:lnTo>
                      <a:pt x="1106" y="2170"/>
                    </a:lnTo>
                    <a:lnTo>
                      <a:pt x="1114" y="2176"/>
                    </a:lnTo>
                    <a:lnTo>
                      <a:pt x="1114" y="2176"/>
                    </a:lnTo>
                    <a:lnTo>
                      <a:pt x="1112" y="2184"/>
                    </a:lnTo>
                    <a:lnTo>
                      <a:pt x="1108" y="2188"/>
                    </a:lnTo>
                    <a:lnTo>
                      <a:pt x="1096" y="2196"/>
                    </a:lnTo>
                    <a:lnTo>
                      <a:pt x="1092" y="2200"/>
                    </a:lnTo>
                    <a:lnTo>
                      <a:pt x="1088" y="2204"/>
                    </a:lnTo>
                    <a:lnTo>
                      <a:pt x="1084" y="2210"/>
                    </a:lnTo>
                    <a:lnTo>
                      <a:pt x="1084" y="2220"/>
                    </a:lnTo>
                    <a:lnTo>
                      <a:pt x="1084" y="2220"/>
                    </a:lnTo>
                    <a:lnTo>
                      <a:pt x="1080" y="2222"/>
                    </a:lnTo>
                    <a:lnTo>
                      <a:pt x="1076" y="2226"/>
                    </a:lnTo>
                    <a:lnTo>
                      <a:pt x="1074" y="2238"/>
                    </a:lnTo>
                    <a:lnTo>
                      <a:pt x="1070" y="2248"/>
                    </a:lnTo>
                    <a:lnTo>
                      <a:pt x="1066" y="2258"/>
                    </a:lnTo>
                    <a:lnTo>
                      <a:pt x="1066" y="2258"/>
                    </a:lnTo>
                    <a:lnTo>
                      <a:pt x="1058" y="2256"/>
                    </a:lnTo>
                    <a:lnTo>
                      <a:pt x="1052" y="2258"/>
                    </a:lnTo>
                    <a:lnTo>
                      <a:pt x="1046" y="2260"/>
                    </a:lnTo>
                    <a:lnTo>
                      <a:pt x="1040" y="2262"/>
                    </a:lnTo>
                    <a:lnTo>
                      <a:pt x="1030" y="2272"/>
                    </a:lnTo>
                    <a:lnTo>
                      <a:pt x="1022" y="2278"/>
                    </a:lnTo>
                    <a:lnTo>
                      <a:pt x="1022" y="2278"/>
                    </a:lnTo>
                    <a:lnTo>
                      <a:pt x="1022" y="2296"/>
                    </a:lnTo>
                    <a:lnTo>
                      <a:pt x="1022" y="2296"/>
                    </a:lnTo>
                    <a:lnTo>
                      <a:pt x="1018" y="2298"/>
                    </a:lnTo>
                    <a:lnTo>
                      <a:pt x="1014" y="2302"/>
                    </a:lnTo>
                    <a:lnTo>
                      <a:pt x="1010" y="2304"/>
                    </a:lnTo>
                    <a:lnTo>
                      <a:pt x="1006" y="2308"/>
                    </a:lnTo>
                    <a:lnTo>
                      <a:pt x="1006" y="2308"/>
                    </a:lnTo>
                    <a:lnTo>
                      <a:pt x="1002" y="2306"/>
                    </a:lnTo>
                    <a:lnTo>
                      <a:pt x="1000" y="2304"/>
                    </a:lnTo>
                    <a:lnTo>
                      <a:pt x="998" y="2302"/>
                    </a:lnTo>
                    <a:lnTo>
                      <a:pt x="994" y="2302"/>
                    </a:lnTo>
                    <a:lnTo>
                      <a:pt x="994" y="2302"/>
                    </a:lnTo>
                    <a:lnTo>
                      <a:pt x="990" y="2304"/>
                    </a:lnTo>
                    <a:lnTo>
                      <a:pt x="984" y="2308"/>
                    </a:lnTo>
                    <a:lnTo>
                      <a:pt x="980" y="2312"/>
                    </a:lnTo>
                    <a:lnTo>
                      <a:pt x="974" y="2314"/>
                    </a:lnTo>
                    <a:lnTo>
                      <a:pt x="974" y="2314"/>
                    </a:lnTo>
                    <a:lnTo>
                      <a:pt x="972" y="2310"/>
                    </a:lnTo>
                    <a:lnTo>
                      <a:pt x="972" y="2306"/>
                    </a:lnTo>
                    <a:lnTo>
                      <a:pt x="972" y="2306"/>
                    </a:lnTo>
                    <a:lnTo>
                      <a:pt x="954" y="2308"/>
                    </a:lnTo>
                    <a:lnTo>
                      <a:pt x="938" y="2308"/>
                    </a:lnTo>
                    <a:lnTo>
                      <a:pt x="922" y="2304"/>
                    </a:lnTo>
                    <a:lnTo>
                      <a:pt x="906" y="2304"/>
                    </a:lnTo>
                    <a:lnTo>
                      <a:pt x="906" y="2304"/>
                    </a:lnTo>
                    <a:lnTo>
                      <a:pt x="902" y="2310"/>
                    </a:lnTo>
                    <a:lnTo>
                      <a:pt x="896" y="2316"/>
                    </a:lnTo>
                    <a:lnTo>
                      <a:pt x="878" y="2322"/>
                    </a:lnTo>
                    <a:lnTo>
                      <a:pt x="870" y="2324"/>
                    </a:lnTo>
                    <a:lnTo>
                      <a:pt x="864" y="2330"/>
                    </a:lnTo>
                    <a:lnTo>
                      <a:pt x="862" y="2336"/>
                    </a:lnTo>
                    <a:lnTo>
                      <a:pt x="862" y="2346"/>
                    </a:lnTo>
                    <a:lnTo>
                      <a:pt x="862" y="2346"/>
                    </a:lnTo>
                    <a:lnTo>
                      <a:pt x="856" y="2346"/>
                    </a:lnTo>
                    <a:lnTo>
                      <a:pt x="850" y="2344"/>
                    </a:lnTo>
                    <a:lnTo>
                      <a:pt x="846" y="2344"/>
                    </a:lnTo>
                    <a:lnTo>
                      <a:pt x="846" y="2346"/>
                    </a:lnTo>
                    <a:lnTo>
                      <a:pt x="844" y="2350"/>
                    </a:lnTo>
                    <a:lnTo>
                      <a:pt x="844" y="2350"/>
                    </a:lnTo>
                    <a:lnTo>
                      <a:pt x="836" y="2348"/>
                    </a:lnTo>
                    <a:lnTo>
                      <a:pt x="830" y="2344"/>
                    </a:lnTo>
                    <a:lnTo>
                      <a:pt x="826" y="2338"/>
                    </a:lnTo>
                    <a:lnTo>
                      <a:pt x="822" y="2330"/>
                    </a:lnTo>
                    <a:lnTo>
                      <a:pt x="814" y="2316"/>
                    </a:lnTo>
                    <a:lnTo>
                      <a:pt x="812" y="2310"/>
                    </a:lnTo>
                    <a:lnTo>
                      <a:pt x="806" y="2304"/>
                    </a:lnTo>
                    <a:lnTo>
                      <a:pt x="806" y="2304"/>
                    </a:lnTo>
                    <a:lnTo>
                      <a:pt x="808" y="2302"/>
                    </a:lnTo>
                    <a:lnTo>
                      <a:pt x="810" y="2300"/>
                    </a:lnTo>
                    <a:lnTo>
                      <a:pt x="812" y="2300"/>
                    </a:lnTo>
                    <a:lnTo>
                      <a:pt x="812" y="2298"/>
                    </a:lnTo>
                    <a:lnTo>
                      <a:pt x="812" y="2298"/>
                    </a:lnTo>
                    <a:lnTo>
                      <a:pt x="810" y="2290"/>
                    </a:lnTo>
                    <a:lnTo>
                      <a:pt x="806" y="2284"/>
                    </a:lnTo>
                    <a:lnTo>
                      <a:pt x="802" y="2280"/>
                    </a:lnTo>
                    <a:lnTo>
                      <a:pt x="796" y="2276"/>
                    </a:lnTo>
                    <a:lnTo>
                      <a:pt x="782" y="2270"/>
                    </a:lnTo>
                    <a:lnTo>
                      <a:pt x="766" y="2266"/>
                    </a:lnTo>
                    <a:lnTo>
                      <a:pt x="766" y="2266"/>
                    </a:lnTo>
                    <a:lnTo>
                      <a:pt x="760" y="2272"/>
                    </a:lnTo>
                    <a:lnTo>
                      <a:pt x="752" y="2276"/>
                    </a:lnTo>
                    <a:lnTo>
                      <a:pt x="744" y="2276"/>
                    </a:lnTo>
                    <a:lnTo>
                      <a:pt x="736" y="2274"/>
                    </a:lnTo>
                    <a:lnTo>
                      <a:pt x="716" y="2270"/>
                    </a:lnTo>
                    <a:lnTo>
                      <a:pt x="706" y="2270"/>
                    </a:lnTo>
                    <a:lnTo>
                      <a:pt x="696" y="2270"/>
                    </a:lnTo>
                    <a:lnTo>
                      <a:pt x="696" y="2270"/>
                    </a:lnTo>
                    <a:lnTo>
                      <a:pt x="702" y="2250"/>
                    </a:lnTo>
                    <a:lnTo>
                      <a:pt x="708" y="2226"/>
                    </a:lnTo>
                    <a:lnTo>
                      <a:pt x="712" y="2202"/>
                    </a:lnTo>
                    <a:lnTo>
                      <a:pt x="712" y="2190"/>
                    </a:lnTo>
                    <a:lnTo>
                      <a:pt x="710" y="2178"/>
                    </a:lnTo>
                    <a:lnTo>
                      <a:pt x="710" y="2178"/>
                    </a:lnTo>
                    <a:lnTo>
                      <a:pt x="706" y="2180"/>
                    </a:lnTo>
                    <a:lnTo>
                      <a:pt x="704" y="2182"/>
                    </a:lnTo>
                    <a:lnTo>
                      <a:pt x="700" y="2184"/>
                    </a:lnTo>
                    <a:lnTo>
                      <a:pt x="698" y="2182"/>
                    </a:lnTo>
                    <a:lnTo>
                      <a:pt x="698" y="2182"/>
                    </a:lnTo>
                    <a:lnTo>
                      <a:pt x="696" y="2180"/>
                    </a:lnTo>
                    <a:lnTo>
                      <a:pt x="696" y="2176"/>
                    </a:lnTo>
                    <a:lnTo>
                      <a:pt x="698" y="2168"/>
                    </a:lnTo>
                    <a:lnTo>
                      <a:pt x="698" y="2168"/>
                    </a:lnTo>
                    <a:lnTo>
                      <a:pt x="700" y="2168"/>
                    </a:lnTo>
                    <a:lnTo>
                      <a:pt x="704" y="2168"/>
                    </a:lnTo>
                    <a:lnTo>
                      <a:pt x="706" y="2168"/>
                    </a:lnTo>
                    <a:lnTo>
                      <a:pt x="708" y="2168"/>
                    </a:lnTo>
                    <a:lnTo>
                      <a:pt x="708" y="2168"/>
                    </a:lnTo>
                    <a:lnTo>
                      <a:pt x="708" y="2164"/>
                    </a:lnTo>
                    <a:lnTo>
                      <a:pt x="710" y="2162"/>
                    </a:lnTo>
                    <a:lnTo>
                      <a:pt x="710" y="2158"/>
                    </a:lnTo>
                    <a:lnTo>
                      <a:pt x="708" y="2154"/>
                    </a:lnTo>
                    <a:lnTo>
                      <a:pt x="708" y="2154"/>
                    </a:lnTo>
                    <a:lnTo>
                      <a:pt x="706" y="2158"/>
                    </a:lnTo>
                    <a:lnTo>
                      <a:pt x="702" y="2164"/>
                    </a:lnTo>
                    <a:lnTo>
                      <a:pt x="696" y="2166"/>
                    </a:lnTo>
                    <a:lnTo>
                      <a:pt x="688" y="2166"/>
                    </a:lnTo>
                    <a:lnTo>
                      <a:pt x="688" y="2166"/>
                    </a:lnTo>
                    <a:lnTo>
                      <a:pt x="688" y="2158"/>
                    </a:lnTo>
                    <a:lnTo>
                      <a:pt x="688" y="2152"/>
                    </a:lnTo>
                    <a:lnTo>
                      <a:pt x="694" y="2142"/>
                    </a:lnTo>
                    <a:lnTo>
                      <a:pt x="698" y="2132"/>
                    </a:lnTo>
                    <a:lnTo>
                      <a:pt x="698" y="2128"/>
                    </a:lnTo>
                    <a:lnTo>
                      <a:pt x="696" y="2124"/>
                    </a:lnTo>
                    <a:lnTo>
                      <a:pt x="696" y="2124"/>
                    </a:lnTo>
                    <a:lnTo>
                      <a:pt x="696" y="2122"/>
                    </a:lnTo>
                    <a:lnTo>
                      <a:pt x="700" y="2122"/>
                    </a:lnTo>
                    <a:lnTo>
                      <a:pt x="704" y="2124"/>
                    </a:lnTo>
                    <a:lnTo>
                      <a:pt x="704" y="2124"/>
                    </a:lnTo>
                    <a:lnTo>
                      <a:pt x="726" y="2072"/>
                    </a:lnTo>
                    <a:lnTo>
                      <a:pt x="746" y="2020"/>
                    </a:lnTo>
                    <a:lnTo>
                      <a:pt x="746" y="2020"/>
                    </a:lnTo>
                    <a:lnTo>
                      <a:pt x="742" y="2000"/>
                    </a:lnTo>
                    <a:lnTo>
                      <a:pt x="740" y="1978"/>
                    </a:lnTo>
                    <a:lnTo>
                      <a:pt x="740" y="1970"/>
                    </a:lnTo>
                    <a:lnTo>
                      <a:pt x="742" y="1960"/>
                    </a:lnTo>
                    <a:lnTo>
                      <a:pt x="744" y="1954"/>
                    </a:lnTo>
                    <a:lnTo>
                      <a:pt x="748" y="1946"/>
                    </a:lnTo>
                    <a:lnTo>
                      <a:pt x="748" y="1946"/>
                    </a:lnTo>
                    <a:lnTo>
                      <a:pt x="746" y="1942"/>
                    </a:lnTo>
                    <a:lnTo>
                      <a:pt x="746" y="1940"/>
                    </a:lnTo>
                    <a:lnTo>
                      <a:pt x="748" y="1938"/>
                    </a:lnTo>
                    <a:lnTo>
                      <a:pt x="752" y="1934"/>
                    </a:lnTo>
                    <a:lnTo>
                      <a:pt x="752" y="1934"/>
                    </a:lnTo>
                    <a:lnTo>
                      <a:pt x="752" y="1934"/>
                    </a:lnTo>
                    <a:lnTo>
                      <a:pt x="748" y="1932"/>
                    </a:lnTo>
                    <a:lnTo>
                      <a:pt x="746" y="1932"/>
                    </a:lnTo>
                    <a:lnTo>
                      <a:pt x="744" y="1932"/>
                    </a:lnTo>
                    <a:lnTo>
                      <a:pt x="744" y="1932"/>
                    </a:lnTo>
                    <a:lnTo>
                      <a:pt x="744" y="1918"/>
                    </a:lnTo>
                    <a:lnTo>
                      <a:pt x="744" y="1914"/>
                    </a:lnTo>
                    <a:lnTo>
                      <a:pt x="748" y="1910"/>
                    </a:lnTo>
                    <a:lnTo>
                      <a:pt x="748" y="1910"/>
                    </a:lnTo>
                    <a:lnTo>
                      <a:pt x="746" y="1908"/>
                    </a:lnTo>
                    <a:lnTo>
                      <a:pt x="744" y="1910"/>
                    </a:lnTo>
                    <a:lnTo>
                      <a:pt x="742" y="1910"/>
                    </a:lnTo>
                    <a:lnTo>
                      <a:pt x="740" y="1910"/>
                    </a:lnTo>
                    <a:lnTo>
                      <a:pt x="740" y="1910"/>
                    </a:lnTo>
                    <a:lnTo>
                      <a:pt x="736" y="1902"/>
                    </a:lnTo>
                    <a:lnTo>
                      <a:pt x="736" y="1896"/>
                    </a:lnTo>
                    <a:lnTo>
                      <a:pt x="738" y="1892"/>
                    </a:lnTo>
                    <a:lnTo>
                      <a:pt x="742" y="1886"/>
                    </a:lnTo>
                    <a:lnTo>
                      <a:pt x="748" y="1882"/>
                    </a:lnTo>
                    <a:lnTo>
                      <a:pt x="754" y="1880"/>
                    </a:lnTo>
                    <a:lnTo>
                      <a:pt x="770" y="1876"/>
                    </a:lnTo>
                    <a:lnTo>
                      <a:pt x="770" y="1876"/>
                    </a:lnTo>
                    <a:lnTo>
                      <a:pt x="776" y="1876"/>
                    </a:lnTo>
                    <a:lnTo>
                      <a:pt x="778" y="1876"/>
                    </a:lnTo>
                    <a:lnTo>
                      <a:pt x="778" y="1880"/>
                    </a:lnTo>
                    <a:lnTo>
                      <a:pt x="778" y="1880"/>
                    </a:lnTo>
                    <a:lnTo>
                      <a:pt x="780" y="1876"/>
                    </a:lnTo>
                    <a:lnTo>
                      <a:pt x="778" y="1872"/>
                    </a:lnTo>
                    <a:lnTo>
                      <a:pt x="776" y="1868"/>
                    </a:lnTo>
                    <a:lnTo>
                      <a:pt x="776" y="1864"/>
                    </a:lnTo>
                    <a:lnTo>
                      <a:pt x="776" y="1864"/>
                    </a:lnTo>
                    <a:lnTo>
                      <a:pt x="784" y="1862"/>
                    </a:lnTo>
                    <a:lnTo>
                      <a:pt x="788" y="1858"/>
                    </a:lnTo>
                    <a:lnTo>
                      <a:pt x="790" y="1854"/>
                    </a:lnTo>
                    <a:lnTo>
                      <a:pt x="790" y="1854"/>
                    </a:lnTo>
                    <a:lnTo>
                      <a:pt x="802" y="1854"/>
                    </a:lnTo>
                    <a:lnTo>
                      <a:pt x="812" y="1858"/>
                    </a:lnTo>
                    <a:lnTo>
                      <a:pt x="818" y="1866"/>
                    </a:lnTo>
                    <a:lnTo>
                      <a:pt x="826" y="1872"/>
                    </a:lnTo>
                    <a:lnTo>
                      <a:pt x="826" y="1872"/>
                    </a:lnTo>
                    <a:lnTo>
                      <a:pt x="830" y="1868"/>
                    </a:lnTo>
                    <a:lnTo>
                      <a:pt x="836" y="1868"/>
                    </a:lnTo>
                    <a:lnTo>
                      <a:pt x="850" y="1868"/>
                    </a:lnTo>
                    <a:lnTo>
                      <a:pt x="864" y="1870"/>
                    </a:lnTo>
                    <a:lnTo>
                      <a:pt x="870" y="1868"/>
                    </a:lnTo>
                    <a:lnTo>
                      <a:pt x="874" y="1866"/>
                    </a:lnTo>
                    <a:lnTo>
                      <a:pt x="874" y="1866"/>
                    </a:lnTo>
                    <a:lnTo>
                      <a:pt x="894" y="1874"/>
                    </a:lnTo>
                    <a:lnTo>
                      <a:pt x="918" y="1880"/>
                    </a:lnTo>
                    <a:lnTo>
                      <a:pt x="928" y="1882"/>
                    </a:lnTo>
                    <a:lnTo>
                      <a:pt x="942" y="1882"/>
                    </a:lnTo>
                    <a:lnTo>
                      <a:pt x="954" y="1882"/>
                    </a:lnTo>
                    <a:lnTo>
                      <a:pt x="968" y="1880"/>
                    </a:lnTo>
                    <a:lnTo>
                      <a:pt x="968" y="1880"/>
                    </a:lnTo>
                    <a:lnTo>
                      <a:pt x="968" y="1882"/>
                    </a:lnTo>
                    <a:lnTo>
                      <a:pt x="968" y="1884"/>
                    </a:lnTo>
                    <a:lnTo>
                      <a:pt x="974" y="1886"/>
                    </a:lnTo>
                    <a:lnTo>
                      <a:pt x="980" y="1886"/>
                    </a:lnTo>
                    <a:lnTo>
                      <a:pt x="982" y="1886"/>
                    </a:lnTo>
                    <a:lnTo>
                      <a:pt x="984" y="1888"/>
                    </a:lnTo>
                    <a:lnTo>
                      <a:pt x="984" y="1888"/>
                    </a:lnTo>
                    <a:lnTo>
                      <a:pt x="986" y="1888"/>
                    </a:lnTo>
                    <a:lnTo>
                      <a:pt x="986" y="1886"/>
                    </a:lnTo>
                    <a:lnTo>
                      <a:pt x="986" y="1882"/>
                    </a:lnTo>
                    <a:lnTo>
                      <a:pt x="988" y="1882"/>
                    </a:lnTo>
                    <a:lnTo>
                      <a:pt x="988" y="1882"/>
                    </a:lnTo>
                    <a:lnTo>
                      <a:pt x="996" y="1882"/>
                    </a:lnTo>
                    <a:lnTo>
                      <a:pt x="1000" y="1882"/>
                    </a:lnTo>
                    <a:lnTo>
                      <a:pt x="1008" y="1888"/>
                    </a:lnTo>
                    <a:lnTo>
                      <a:pt x="1014" y="1892"/>
                    </a:lnTo>
                    <a:lnTo>
                      <a:pt x="1018" y="1892"/>
                    </a:lnTo>
                    <a:lnTo>
                      <a:pt x="1024" y="1892"/>
                    </a:lnTo>
                    <a:lnTo>
                      <a:pt x="1024" y="1892"/>
                    </a:lnTo>
                    <a:lnTo>
                      <a:pt x="1032" y="1892"/>
                    </a:lnTo>
                    <a:lnTo>
                      <a:pt x="1038" y="1888"/>
                    </a:lnTo>
                    <a:lnTo>
                      <a:pt x="1042" y="1882"/>
                    </a:lnTo>
                    <a:lnTo>
                      <a:pt x="1046" y="1876"/>
                    </a:lnTo>
                    <a:lnTo>
                      <a:pt x="1050" y="1858"/>
                    </a:lnTo>
                    <a:lnTo>
                      <a:pt x="1052" y="1838"/>
                    </a:lnTo>
                    <a:lnTo>
                      <a:pt x="1054" y="1796"/>
                    </a:lnTo>
                    <a:lnTo>
                      <a:pt x="1056" y="1774"/>
                    </a:lnTo>
                    <a:lnTo>
                      <a:pt x="1060" y="1758"/>
                    </a:lnTo>
                    <a:lnTo>
                      <a:pt x="1060" y="1758"/>
                    </a:lnTo>
                    <a:lnTo>
                      <a:pt x="1064" y="1760"/>
                    </a:lnTo>
                    <a:lnTo>
                      <a:pt x="1068" y="1762"/>
                    </a:lnTo>
                    <a:lnTo>
                      <a:pt x="1070" y="1766"/>
                    </a:lnTo>
                    <a:lnTo>
                      <a:pt x="1074" y="1768"/>
                    </a:lnTo>
                    <a:lnTo>
                      <a:pt x="1074" y="1768"/>
                    </a:lnTo>
                    <a:lnTo>
                      <a:pt x="1074" y="1764"/>
                    </a:lnTo>
                    <a:lnTo>
                      <a:pt x="1072" y="1760"/>
                    </a:lnTo>
                    <a:lnTo>
                      <a:pt x="1066" y="1756"/>
                    </a:lnTo>
                    <a:lnTo>
                      <a:pt x="1062" y="1752"/>
                    </a:lnTo>
                    <a:lnTo>
                      <a:pt x="1056" y="1746"/>
                    </a:lnTo>
                    <a:lnTo>
                      <a:pt x="1056" y="1746"/>
                    </a:lnTo>
                    <a:lnTo>
                      <a:pt x="1058" y="1730"/>
                    </a:lnTo>
                    <a:lnTo>
                      <a:pt x="1058" y="1714"/>
                    </a:lnTo>
                    <a:lnTo>
                      <a:pt x="1058" y="1714"/>
                    </a:lnTo>
                    <a:lnTo>
                      <a:pt x="1044" y="1706"/>
                    </a:lnTo>
                    <a:lnTo>
                      <a:pt x="1034" y="1696"/>
                    </a:lnTo>
                    <a:lnTo>
                      <a:pt x="1026" y="1682"/>
                    </a:lnTo>
                    <a:lnTo>
                      <a:pt x="1016" y="1668"/>
                    </a:lnTo>
                    <a:lnTo>
                      <a:pt x="1016" y="1668"/>
                    </a:lnTo>
                    <a:lnTo>
                      <a:pt x="1020" y="1670"/>
                    </a:lnTo>
                    <a:lnTo>
                      <a:pt x="1022" y="1674"/>
                    </a:lnTo>
                    <a:lnTo>
                      <a:pt x="1022" y="1674"/>
                    </a:lnTo>
                    <a:lnTo>
                      <a:pt x="1028" y="1668"/>
                    </a:lnTo>
                    <a:lnTo>
                      <a:pt x="1028" y="1668"/>
                    </a:lnTo>
                    <a:lnTo>
                      <a:pt x="1026" y="1664"/>
                    </a:lnTo>
                    <a:lnTo>
                      <a:pt x="1022" y="1662"/>
                    </a:lnTo>
                    <a:lnTo>
                      <a:pt x="1020" y="1660"/>
                    </a:lnTo>
                    <a:lnTo>
                      <a:pt x="1022" y="1654"/>
                    </a:lnTo>
                    <a:lnTo>
                      <a:pt x="1022" y="1654"/>
                    </a:lnTo>
                    <a:lnTo>
                      <a:pt x="1014" y="1652"/>
                    </a:lnTo>
                    <a:lnTo>
                      <a:pt x="1010" y="1650"/>
                    </a:lnTo>
                    <a:lnTo>
                      <a:pt x="1008" y="1646"/>
                    </a:lnTo>
                    <a:lnTo>
                      <a:pt x="1008" y="1646"/>
                    </a:lnTo>
                    <a:lnTo>
                      <a:pt x="1010" y="1646"/>
                    </a:lnTo>
                    <a:lnTo>
                      <a:pt x="1012" y="1644"/>
                    </a:lnTo>
                    <a:lnTo>
                      <a:pt x="1012" y="1642"/>
                    </a:lnTo>
                    <a:lnTo>
                      <a:pt x="1012" y="1640"/>
                    </a:lnTo>
                    <a:lnTo>
                      <a:pt x="1012" y="1640"/>
                    </a:lnTo>
                    <a:lnTo>
                      <a:pt x="1010" y="1638"/>
                    </a:lnTo>
                    <a:lnTo>
                      <a:pt x="1006" y="1638"/>
                    </a:lnTo>
                    <a:lnTo>
                      <a:pt x="1002" y="1640"/>
                    </a:lnTo>
                    <a:lnTo>
                      <a:pt x="996" y="1640"/>
                    </a:lnTo>
                    <a:lnTo>
                      <a:pt x="996" y="1640"/>
                    </a:lnTo>
                    <a:lnTo>
                      <a:pt x="998" y="1638"/>
                    </a:lnTo>
                    <a:lnTo>
                      <a:pt x="1000" y="1638"/>
                    </a:lnTo>
                    <a:lnTo>
                      <a:pt x="1002" y="1636"/>
                    </a:lnTo>
                    <a:lnTo>
                      <a:pt x="1002" y="1634"/>
                    </a:lnTo>
                    <a:lnTo>
                      <a:pt x="1002" y="1634"/>
                    </a:lnTo>
                    <a:lnTo>
                      <a:pt x="998" y="1632"/>
                    </a:lnTo>
                    <a:lnTo>
                      <a:pt x="994" y="1632"/>
                    </a:lnTo>
                    <a:lnTo>
                      <a:pt x="990" y="1634"/>
                    </a:lnTo>
                    <a:lnTo>
                      <a:pt x="988" y="1636"/>
                    </a:lnTo>
                    <a:lnTo>
                      <a:pt x="988" y="1636"/>
                    </a:lnTo>
                    <a:lnTo>
                      <a:pt x="986" y="1630"/>
                    </a:lnTo>
                    <a:lnTo>
                      <a:pt x="984" y="1628"/>
                    </a:lnTo>
                    <a:lnTo>
                      <a:pt x="982" y="1624"/>
                    </a:lnTo>
                    <a:lnTo>
                      <a:pt x="976" y="1624"/>
                    </a:lnTo>
                    <a:lnTo>
                      <a:pt x="968" y="1620"/>
                    </a:lnTo>
                    <a:lnTo>
                      <a:pt x="964" y="1618"/>
                    </a:lnTo>
                    <a:lnTo>
                      <a:pt x="960" y="1614"/>
                    </a:lnTo>
                    <a:lnTo>
                      <a:pt x="960" y="1614"/>
                    </a:lnTo>
                    <a:lnTo>
                      <a:pt x="956" y="1614"/>
                    </a:lnTo>
                    <a:lnTo>
                      <a:pt x="954" y="1616"/>
                    </a:lnTo>
                    <a:lnTo>
                      <a:pt x="950" y="1620"/>
                    </a:lnTo>
                    <a:lnTo>
                      <a:pt x="950" y="1620"/>
                    </a:lnTo>
                    <a:lnTo>
                      <a:pt x="948" y="1620"/>
                    </a:lnTo>
                    <a:lnTo>
                      <a:pt x="946" y="1618"/>
                    </a:lnTo>
                    <a:lnTo>
                      <a:pt x="944" y="1614"/>
                    </a:lnTo>
                    <a:lnTo>
                      <a:pt x="942" y="1610"/>
                    </a:lnTo>
                    <a:lnTo>
                      <a:pt x="938" y="1606"/>
                    </a:lnTo>
                    <a:lnTo>
                      <a:pt x="938" y="1606"/>
                    </a:lnTo>
                    <a:lnTo>
                      <a:pt x="940" y="1604"/>
                    </a:lnTo>
                    <a:lnTo>
                      <a:pt x="944" y="1604"/>
                    </a:lnTo>
                    <a:lnTo>
                      <a:pt x="948" y="1604"/>
                    </a:lnTo>
                    <a:lnTo>
                      <a:pt x="950" y="1600"/>
                    </a:lnTo>
                    <a:lnTo>
                      <a:pt x="950" y="1600"/>
                    </a:lnTo>
                    <a:lnTo>
                      <a:pt x="946" y="1596"/>
                    </a:lnTo>
                    <a:lnTo>
                      <a:pt x="942" y="1592"/>
                    </a:lnTo>
                    <a:lnTo>
                      <a:pt x="938" y="1590"/>
                    </a:lnTo>
                    <a:lnTo>
                      <a:pt x="934" y="1586"/>
                    </a:lnTo>
                    <a:lnTo>
                      <a:pt x="934" y="1586"/>
                    </a:lnTo>
                    <a:lnTo>
                      <a:pt x="936" y="1580"/>
                    </a:lnTo>
                    <a:lnTo>
                      <a:pt x="938" y="1576"/>
                    </a:lnTo>
                    <a:lnTo>
                      <a:pt x="942" y="1572"/>
                    </a:lnTo>
                    <a:lnTo>
                      <a:pt x="948" y="1570"/>
                    </a:lnTo>
                    <a:lnTo>
                      <a:pt x="960" y="1568"/>
                    </a:lnTo>
                    <a:lnTo>
                      <a:pt x="972" y="1570"/>
                    </a:lnTo>
                    <a:lnTo>
                      <a:pt x="972" y="1570"/>
                    </a:lnTo>
                    <a:lnTo>
                      <a:pt x="974" y="1566"/>
                    </a:lnTo>
                    <a:lnTo>
                      <a:pt x="976" y="1560"/>
                    </a:lnTo>
                    <a:lnTo>
                      <a:pt x="976" y="1560"/>
                    </a:lnTo>
                    <a:lnTo>
                      <a:pt x="980" y="1562"/>
                    </a:lnTo>
                    <a:lnTo>
                      <a:pt x="984" y="1562"/>
                    </a:lnTo>
                    <a:lnTo>
                      <a:pt x="990" y="1562"/>
                    </a:lnTo>
                    <a:lnTo>
                      <a:pt x="996" y="1564"/>
                    </a:lnTo>
                    <a:lnTo>
                      <a:pt x="996" y="1564"/>
                    </a:lnTo>
                    <a:lnTo>
                      <a:pt x="996" y="1568"/>
                    </a:lnTo>
                    <a:lnTo>
                      <a:pt x="998" y="1572"/>
                    </a:lnTo>
                    <a:lnTo>
                      <a:pt x="1000" y="1574"/>
                    </a:lnTo>
                    <a:lnTo>
                      <a:pt x="1000" y="1580"/>
                    </a:lnTo>
                    <a:lnTo>
                      <a:pt x="1000" y="1580"/>
                    </a:lnTo>
                    <a:lnTo>
                      <a:pt x="1008" y="1576"/>
                    </a:lnTo>
                    <a:lnTo>
                      <a:pt x="1014" y="1570"/>
                    </a:lnTo>
                    <a:lnTo>
                      <a:pt x="1014" y="1570"/>
                    </a:lnTo>
                    <a:lnTo>
                      <a:pt x="1020" y="1574"/>
                    </a:lnTo>
                    <a:lnTo>
                      <a:pt x="1026" y="1576"/>
                    </a:lnTo>
                    <a:lnTo>
                      <a:pt x="1026" y="1576"/>
                    </a:lnTo>
                    <a:lnTo>
                      <a:pt x="1028" y="1574"/>
                    </a:lnTo>
                    <a:lnTo>
                      <a:pt x="1028" y="1570"/>
                    </a:lnTo>
                    <a:lnTo>
                      <a:pt x="1028" y="1570"/>
                    </a:lnTo>
                    <a:lnTo>
                      <a:pt x="1036" y="1576"/>
                    </a:lnTo>
                    <a:lnTo>
                      <a:pt x="1040" y="1576"/>
                    </a:lnTo>
                    <a:lnTo>
                      <a:pt x="1046" y="1574"/>
                    </a:lnTo>
                    <a:lnTo>
                      <a:pt x="1046" y="1574"/>
                    </a:lnTo>
                    <a:lnTo>
                      <a:pt x="1038" y="1544"/>
                    </a:lnTo>
                    <a:lnTo>
                      <a:pt x="1034" y="1530"/>
                    </a:lnTo>
                    <a:lnTo>
                      <a:pt x="1030" y="1514"/>
                    </a:lnTo>
                    <a:lnTo>
                      <a:pt x="1030" y="1514"/>
                    </a:lnTo>
                    <a:lnTo>
                      <a:pt x="1032" y="1514"/>
                    </a:lnTo>
                    <a:lnTo>
                      <a:pt x="1036" y="1514"/>
                    </a:lnTo>
                    <a:lnTo>
                      <a:pt x="1048" y="1514"/>
                    </a:lnTo>
                    <a:lnTo>
                      <a:pt x="1048" y="1514"/>
                    </a:lnTo>
                    <a:lnTo>
                      <a:pt x="1050" y="1518"/>
                    </a:lnTo>
                    <a:lnTo>
                      <a:pt x="1050" y="1522"/>
                    </a:lnTo>
                    <a:lnTo>
                      <a:pt x="1050" y="1526"/>
                    </a:lnTo>
                    <a:lnTo>
                      <a:pt x="1052" y="1530"/>
                    </a:lnTo>
                    <a:lnTo>
                      <a:pt x="1052" y="1530"/>
                    </a:lnTo>
                    <a:lnTo>
                      <a:pt x="1062" y="1532"/>
                    </a:lnTo>
                    <a:lnTo>
                      <a:pt x="1076" y="1536"/>
                    </a:lnTo>
                    <a:lnTo>
                      <a:pt x="1090" y="1536"/>
                    </a:lnTo>
                    <a:lnTo>
                      <a:pt x="1096" y="1534"/>
                    </a:lnTo>
                    <a:lnTo>
                      <a:pt x="1100" y="1530"/>
                    </a:lnTo>
                    <a:lnTo>
                      <a:pt x="1100" y="1530"/>
                    </a:lnTo>
                    <a:lnTo>
                      <a:pt x="1098" y="1528"/>
                    </a:lnTo>
                    <a:lnTo>
                      <a:pt x="1096" y="1526"/>
                    </a:lnTo>
                    <a:lnTo>
                      <a:pt x="1094" y="1522"/>
                    </a:lnTo>
                    <a:lnTo>
                      <a:pt x="1094" y="1518"/>
                    </a:lnTo>
                    <a:lnTo>
                      <a:pt x="1094" y="1518"/>
                    </a:lnTo>
                    <a:lnTo>
                      <a:pt x="1106" y="1510"/>
                    </a:lnTo>
                    <a:lnTo>
                      <a:pt x="1116" y="1504"/>
                    </a:lnTo>
                    <a:lnTo>
                      <a:pt x="1128" y="1496"/>
                    </a:lnTo>
                    <a:lnTo>
                      <a:pt x="1138" y="1488"/>
                    </a:lnTo>
                    <a:lnTo>
                      <a:pt x="1138" y="1488"/>
                    </a:lnTo>
                    <a:lnTo>
                      <a:pt x="1138" y="1468"/>
                    </a:lnTo>
                    <a:lnTo>
                      <a:pt x="1138" y="1458"/>
                    </a:lnTo>
                    <a:lnTo>
                      <a:pt x="1136" y="1448"/>
                    </a:lnTo>
                    <a:lnTo>
                      <a:pt x="1136" y="1448"/>
                    </a:lnTo>
                    <a:lnTo>
                      <a:pt x="1154" y="1440"/>
                    </a:lnTo>
                    <a:lnTo>
                      <a:pt x="1170" y="1430"/>
                    </a:lnTo>
                    <a:lnTo>
                      <a:pt x="1186" y="1422"/>
                    </a:lnTo>
                    <a:lnTo>
                      <a:pt x="1196" y="1420"/>
                    </a:lnTo>
                    <a:lnTo>
                      <a:pt x="1208" y="1418"/>
                    </a:lnTo>
                    <a:lnTo>
                      <a:pt x="1208" y="1418"/>
                    </a:lnTo>
                    <a:lnTo>
                      <a:pt x="1198" y="1416"/>
                    </a:lnTo>
                    <a:lnTo>
                      <a:pt x="1194" y="1414"/>
                    </a:lnTo>
                    <a:lnTo>
                      <a:pt x="1190" y="1408"/>
                    </a:lnTo>
                    <a:lnTo>
                      <a:pt x="1190" y="1408"/>
                    </a:lnTo>
                    <a:lnTo>
                      <a:pt x="1196" y="1408"/>
                    </a:lnTo>
                    <a:lnTo>
                      <a:pt x="1202" y="1410"/>
                    </a:lnTo>
                    <a:lnTo>
                      <a:pt x="1208" y="1412"/>
                    </a:lnTo>
                    <a:lnTo>
                      <a:pt x="1212" y="1414"/>
                    </a:lnTo>
                    <a:lnTo>
                      <a:pt x="1212" y="1414"/>
                    </a:lnTo>
                    <a:lnTo>
                      <a:pt x="1208" y="1408"/>
                    </a:lnTo>
                    <a:lnTo>
                      <a:pt x="1206" y="1400"/>
                    </a:lnTo>
                    <a:lnTo>
                      <a:pt x="1206" y="1390"/>
                    </a:lnTo>
                    <a:lnTo>
                      <a:pt x="1208" y="1380"/>
                    </a:lnTo>
                    <a:lnTo>
                      <a:pt x="1214" y="1358"/>
                    </a:lnTo>
                    <a:lnTo>
                      <a:pt x="1216" y="1346"/>
                    </a:lnTo>
                    <a:lnTo>
                      <a:pt x="1218" y="1334"/>
                    </a:lnTo>
                    <a:lnTo>
                      <a:pt x="1218" y="1334"/>
                    </a:lnTo>
                    <a:lnTo>
                      <a:pt x="1226" y="1334"/>
                    </a:lnTo>
                    <a:lnTo>
                      <a:pt x="1226" y="1334"/>
                    </a:lnTo>
                    <a:lnTo>
                      <a:pt x="1228" y="1328"/>
                    </a:lnTo>
                    <a:lnTo>
                      <a:pt x="1230" y="1322"/>
                    </a:lnTo>
                    <a:lnTo>
                      <a:pt x="1238" y="1314"/>
                    </a:lnTo>
                    <a:lnTo>
                      <a:pt x="1250" y="1308"/>
                    </a:lnTo>
                    <a:lnTo>
                      <a:pt x="1262" y="1304"/>
                    </a:lnTo>
                    <a:lnTo>
                      <a:pt x="1262" y="1304"/>
                    </a:lnTo>
                    <a:lnTo>
                      <a:pt x="1266" y="1304"/>
                    </a:lnTo>
                    <a:lnTo>
                      <a:pt x="1268" y="1304"/>
                    </a:lnTo>
                    <a:lnTo>
                      <a:pt x="1272" y="1308"/>
                    </a:lnTo>
                    <a:lnTo>
                      <a:pt x="1276" y="1312"/>
                    </a:lnTo>
                    <a:lnTo>
                      <a:pt x="1280" y="1314"/>
                    </a:lnTo>
                    <a:lnTo>
                      <a:pt x="1284" y="1312"/>
                    </a:lnTo>
                    <a:lnTo>
                      <a:pt x="1284" y="1312"/>
                    </a:lnTo>
                    <a:lnTo>
                      <a:pt x="1278" y="1310"/>
                    </a:lnTo>
                    <a:lnTo>
                      <a:pt x="1276" y="1308"/>
                    </a:lnTo>
                    <a:lnTo>
                      <a:pt x="1274" y="1306"/>
                    </a:lnTo>
                    <a:lnTo>
                      <a:pt x="1274" y="1306"/>
                    </a:lnTo>
                    <a:lnTo>
                      <a:pt x="1276" y="1302"/>
                    </a:lnTo>
                    <a:lnTo>
                      <a:pt x="1276" y="1300"/>
                    </a:lnTo>
                    <a:lnTo>
                      <a:pt x="1276" y="1296"/>
                    </a:lnTo>
                    <a:lnTo>
                      <a:pt x="1276" y="1294"/>
                    </a:lnTo>
                    <a:lnTo>
                      <a:pt x="1276" y="1294"/>
                    </a:lnTo>
                    <a:lnTo>
                      <a:pt x="1288" y="1290"/>
                    </a:lnTo>
                    <a:lnTo>
                      <a:pt x="1300" y="1288"/>
                    </a:lnTo>
                    <a:lnTo>
                      <a:pt x="1300" y="1288"/>
                    </a:lnTo>
                    <a:lnTo>
                      <a:pt x="1308" y="1306"/>
                    </a:lnTo>
                    <a:lnTo>
                      <a:pt x="1308" y="1306"/>
                    </a:lnTo>
                    <a:lnTo>
                      <a:pt x="1310" y="1302"/>
                    </a:lnTo>
                    <a:lnTo>
                      <a:pt x="1310" y="1300"/>
                    </a:lnTo>
                    <a:lnTo>
                      <a:pt x="1312" y="1296"/>
                    </a:lnTo>
                    <a:lnTo>
                      <a:pt x="1318" y="1298"/>
                    </a:lnTo>
                    <a:lnTo>
                      <a:pt x="1318" y="1298"/>
                    </a:lnTo>
                    <a:lnTo>
                      <a:pt x="1314" y="1290"/>
                    </a:lnTo>
                    <a:lnTo>
                      <a:pt x="1312" y="1282"/>
                    </a:lnTo>
                    <a:lnTo>
                      <a:pt x="1312" y="1282"/>
                    </a:lnTo>
                    <a:lnTo>
                      <a:pt x="1318" y="1282"/>
                    </a:lnTo>
                    <a:lnTo>
                      <a:pt x="1322" y="1282"/>
                    </a:lnTo>
                    <a:lnTo>
                      <a:pt x="1326" y="1280"/>
                    </a:lnTo>
                    <a:lnTo>
                      <a:pt x="1330" y="1280"/>
                    </a:lnTo>
                    <a:lnTo>
                      <a:pt x="1330" y="1280"/>
                    </a:lnTo>
                    <a:lnTo>
                      <a:pt x="1328" y="1278"/>
                    </a:lnTo>
                    <a:lnTo>
                      <a:pt x="1326" y="1278"/>
                    </a:lnTo>
                    <a:lnTo>
                      <a:pt x="1324" y="1278"/>
                    </a:lnTo>
                    <a:lnTo>
                      <a:pt x="1320" y="1276"/>
                    </a:lnTo>
                    <a:lnTo>
                      <a:pt x="1320" y="1276"/>
                    </a:lnTo>
                    <a:lnTo>
                      <a:pt x="1320" y="1272"/>
                    </a:lnTo>
                    <a:lnTo>
                      <a:pt x="1318" y="1266"/>
                    </a:lnTo>
                    <a:lnTo>
                      <a:pt x="1314" y="1260"/>
                    </a:lnTo>
                    <a:lnTo>
                      <a:pt x="1308" y="1258"/>
                    </a:lnTo>
                    <a:lnTo>
                      <a:pt x="1308" y="1258"/>
                    </a:lnTo>
                    <a:lnTo>
                      <a:pt x="1308" y="1254"/>
                    </a:lnTo>
                    <a:lnTo>
                      <a:pt x="1312" y="1252"/>
                    </a:lnTo>
                    <a:lnTo>
                      <a:pt x="1314" y="1250"/>
                    </a:lnTo>
                    <a:lnTo>
                      <a:pt x="1316" y="1248"/>
                    </a:lnTo>
                    <a:lnTo>
                      <a:pt x="1316" y="1248"/>
                    </a:lnTo>
                    <a:lnTo>
                      <a:pt x="1310" y="1242"/>
                    </a:lnTo>
                    <a:lnTo>
                      <a:pt x="1306" y="1236"/>
                    </a:lnTo>
                    <a:lnTo>
                      <a:pt x="1300" y="1232"/>
                    </a:lnTo>
                    <a:lnTo>
                      <a:pt x="1296" y="1228"/>
                    </a:lnTo>
                    <a:lnTo>
                      <a:pt x="1296" y="1228"/>
                    </a:lnTo>
                    <a:lnTo>
                      <a:pt x="1298" y="1224"/>
                    </a:lnTo>
                    <a:lnTo>
                      <a:pt x="1298" y="1218"/>
                    </a:lnTo>
                    <a:lnTo>
                      <a:pt x="1298" y="1212"/>
                    </a:lnTo>
                    <a:lnTo>
                      <a:pt x="1294" y="1206"/>
                    </a:lnTo>
                    <a:lnTo>
                      <a:pt x="1290" y="1200"/>
                    </a:lnTo>
                    <a:lnTo>
                      <a:pt x="1286" y="1196"/>
                    </a:lnTo>
                    <a:lnTo>
                      <a:pt x="1282" y="1194"/>
                    </a:lnTo>
                    <a:lnTo>
                      <a:pt x="1276" y="1194"/>
                    </a:lnTo>
                    <a:lnTo>
                      <a:pt x="1276" y="1194"/>
                    </a:lnTo>
                    <a:lnTo>
                      <a:pt x="1278" y="1186"/>
                    </a:lnTo>
                    <a:lnTo>
                      <a:pt x="1274" y="1178"/>
                    </a:lnTo>
                    <a:lnTo>
                      <a:pt x="1274" y="1178"/>
                    </a:lnTo>
                    <a:lnTo>
                      <a:pt x="1274" y="1178"/>
                    </a:lnTo>
                    <a:lnTo>
                      <a:pt x="1276" y="1178"/>
                    </a:lnTo>
                    <a:lnTo>
                      <a:pt x="1278" y="1178"/>
                    </a:lnTo>
                    <a:lnTo>
                      <a:pt x="1278" y="1178"/>
                    </a:lnTo>
                    <a:lnTo>
                      <a:pt x="1272" y="1166"/>
                    </a:lnTo>
                    <a:lnTo>
                      <a:pt x="1266" y="1150"/>
                    </a:lnTo>
                    <a:lnTo>
                      <a:pt x="1264" y="1140"/>
                    </a:lnTo>
                    <a:lnTo>
                      <a:pt x="1264" y="1132"/>
                    </a:lnTo>
                    <a:lnTo>
                      <a:pt x="1264" y="1122"/>
                    </a:lnTo>
                    <a:lnTo>
                      <a:pt x="1268" y="1114"/>
                    </a:lnTo>
                    <a:lnTo>
                      <a:pt x="1268" y="1114"/>
                    </a:lnTo>
                    <a:lnTo>
                      <a:pt x="1276" y="1114"/>
                    </a:lnTo>
                    <a:lnTo>
                      <a:pt x="1282" y="1112"/>
                    </a:lnTo>
                    <a:lnTo>
                      <a:pt x="1286" y="1108"/>
                    </a:lnTo>
                    <a:lnTo>
                      <a:pt x="1288" y="1102"/>
                    </a:lnTo>
                    <a:lnTo>
                      <a:pt x="1294" y="1090"/>
                    </a:lnTo>
                    <a:lnTo>
                      <a:pt x="1298" y="1086"/>
                    </a:lnTo>
                    <a:lnTo>
                      <a:pt x="1302" y="1082"/>
                    </a:lnTo>
                    <a:lnTo>
                      <a:pt x="1302" y="1082"/>
                    </a:lnTo>
                    <a:lnTo>
                      <a:pt x="1306" y="1102"/>
                    </a:lnTo>
                    <a:lnTo>
                      <a:pt x="1312" y="1120"/>
                    </a:lnTo>
                    <a:lnTo>
                      <a:pt x="1314" y="1130"/>
                    </a:lnTo>
                    <a:lnTo>
                      <a:pt x="1318" y="1136"/>
                    </a:lnTo>
                    <a:lnTo>
                      <a:pt x="1326" y="1142"/>
                    </a:lnTo>
                    <a:lnTo>
                      <a:pt x="1334" y="1144"/>
                    </a:lnTo>
                    <a:lnTo>
                      <a:pt x="1334" y="1144"/>
                    </a:lnTo>
                    <a:lnTo>
                      <a:pt x="1334" y="1150"/>
                    </a:lnTo>
                    <a:lnTo>
                      <a:pt x="1332" y="1156"/>
                    </a:lnTo>
                    <a:lnTo>
                      <a:pt x="1326" y="1158"/>
                    </a:lnTo>
                    <a:lnTo>
                      <a:pt x="1322" y="1158"/>
                    </a:lnTo>
                    <a:lnTo>
                      <a:pt x="1322" y="1158"/>
                    </a:lnTo>
                    <a:lnTo>
                      <a:pt x="1324" y="1168"/>
                    </a:lnTo>
                    <a:lnTo>
                      <a:pt x="1324" y="1178"/>
                    </a:lnTo>
                    <a:lnTo>
                      <a:pt x="1320" y="1186"/>
                    </a:lnTo>
                    <a:lnTo>
                      <a:pt x="1316" y="1194"/>
                    </a:lnTo>
                    <a:lnTo>
                      <a:pt x="1316" y="1194"/>
                    </a:lnTo>
                    <a:lnTo>
                      <a:pt x="1320" y="1200"/>
                    </a:lnTo>
                    <a:lnTo>
                      <a:pt x="1320" y="1206"/>
                    </a:lnTo>
                    <a:lnTo>
                      <a:pt x="1320" y="1212"/>
                    </a:lnTo>
                    <a:lnTo>
                      <a:pt x="1322" y="1218"/>
                    </a:lnTo>
                    <a:lnTo>
                      <a:pt x="1322" y="1218"/>
                    </a:lnTo>
                    <a:lnTo>
                      <a:pt x="1324" y="1214"/>
                    </a:lnTo>
                    <a:lnTo>
                      <a:pt x="1324" y="1214"/>
                    </a:lnTo>
                    <a:lnTo>
                      <a:pt x="1332" y="1218"/>
                    </a:lnTo>
                    <a:lnTo>
                      <a:pt x="1336" y="1222"/>
                    </a:lnTo>
                    <a:lnTo>
                      <a:pt x="1336" y="1226"/>
                    </a:lnTo>
                    <a:lnTo>
                      <a:pt x="1336" y="1226"/>
                    </a:lnTo>
                    <a:lnTo>
                      <a:pt x="1334" y="1226"/>
                    </a:lnTo>
                    <a:lnTo>
                      <a:pt x="1332" y="1224"/>
                    </a:lnTo>
                    <a:lnTo>
                      <a:pt x="1330" y="1222"/>
                    </a:lnTo>
                    <a:lnTo>
                      <a:pt x="1326" y="1220"/>
                    </a:lnTo>
                    <a:lnTo>
                      <a:pt x="1326" y="1220"/>
                    </a:lnTo>
                    <a:lnTo>
                      <a:pt x="1328" y="1224"/>
                    </a:lnTo>
                    <a:lnTo>
                      <a:pt x="1330" y="1228"/>
                    </a:lnTo>
                    <a:lnTo>
                      <a:pt x="1336" y="1232"/>
                    </a:lnTo>
                    <a:lnTo>
                      <a:pt x="1340" y="1236"/>
                    </a:lnTo>
                    <a:lnTo>
                      <a:pt x="1340" y="1240"/>
                    </a:lnTo>
                    <a:lnTo>
                      <a:pt x="1338" y="1244"/>
                    </a:lnTo>
                    <a:lnTo>
                      <a:pt x="1338" y="1244"/>
                    </a:lnTo>
                    <a:lnTo>
                      <a:pt x="1354" y="1248"/>
                    </a:lnTo>
                    <a:lnTo>
                      <a:pt x="1370" y="1250"/>
                    </a:lnTo>
                    <a:lnTo>
                      <a:pt x="1370" y="1250"/>
                    </a:lnTo>
                    <a:lnTo>
                      <a:pt x="1372" y="1248"/>
                    </a:lnTo>
                    <a:lnTo>
                      <a:pt x="1370" y="1246"/>
                    </a:lnTo>
                    <a:lnTo>
                      <a:pt x="1368" y="1244"/>
                    </a:lnTo>
                    <a:lnTo>
                      <a:pt x="1370" y="1240"/>
                    </a:lnTo>
                    <a:lnTo>
                      <a:pt x="1370" y="1240"/>
                    </a:lnTo>
                    <a:lnTo>
                      <a:pt x="1374" y="1242"/>
                    </a:lnTo>
                    <a:lnTo>
                      <a:pt x="1376" y="1244"/>
                    </a:lnTo>
                    <a:lnTo>
                      <a:pt x="1376" y="1248"/>
                    </a:lnTo>
                    <a:lnTo>
                      <a:pt x="1372" y="1250"/>
                    </a:lnTo>
                    <a:lnTo>
                      <a:pt x="1372" y="1250"/>
                    </a:lnTo>
                    <a:lnTo>
                      <a:pt x="1374" y="1254"/>
                    </a:lnTo>
                    <a:lnTo>
                      <a:pt x="1374" y="1258"/>
                    </a:lnTo>
                    <a:lnTo>
                      <a:pt x="1372" y="1262"/>
                    </a:lnTo>
                    <a:lnTo>
                      <a:pt x="1370" y="1266"/>
                    </a:lnTo>
                    <a:lnTo>
                      <a:pt x="1370" y="1266"/>
                    </a:lnTo>
                    <a:lnTo>
                      <a:pt x="1374" y="1270"/>
                    </a:lnTo>
                    <a:lnTo>
                      <a:pt x="1378" y="1268"/>
                    </a:lnTo>
                    <a:lnTo>
                      <a:pt x="1382" y="1270"/>
                    </a:lnTo>
                    <a:lnTo>
                      <a:pt x="1388" y="1272"/>
                    </a:lnTo>
                    <a:lnTo>
                      <a:pt x="1388" y="1272"/>
                    </a:lnTo>
                    <a:lnTo>
                      <a:pt x="1390" y="1268"/>
                    </a:lnTo>
                    <a:lnTo>
                      <a:pt x="1392" y="1264"/>
                    </a:lnTo>
                    <a:lnTo>
                      <a:pt x="1400" y="1258"/>
                    </a:lnTo>
                    <a:lnTo>
                      <a:pt x="1406" y="1250"/>
                    </a:lnTo>
                    <a:lnTo>
                      <a:pt x="1408" y="1246"/>
                    </a:lnTo>
                    <a:lnTo>
                      <a:pt x="1410" y="1240"/>
                    </a:lnTo>
                    <a:lnTo>
                      <a:pt x="1410" y="1240"/>
                    </a:lnTo>
                    <a:lnTo>
                      <a:pt x="1416" y="1240"/>
                    </a:lnTo>
                    <a:lnTo>
                      <a:pt x="1420" y="1240"/>
                    </a:lnTo>
                    <a:lnTo>
                      <a:pt x="1424" y="1242"/>
                    </a:lnTo>
                    <a:lnTo>
                      <a:pt x="1426" y="1246"/>
                    </a:lnTo>
                    <a:lnTo>
                      <a:pt x="1426" y="1246"/>
                    </a:lnTo>
                    <a:lnTo>
                      <a:pt x="1428" y="1244"/>
                    </a:lnTo>
                    <a:lnTo>
                      <a:pt x="1428" y="1242"/>
                    </a:lnTo>
                    <a:lnTo>
                      <a:pt x="1426" y="1238"/>
                    </a:lnTo>
                    <a:lnTo>
                      <a:pt x="1424" y="1234"/>
                    </a:lnTo>
                    <a:lnTo>
                      <a:pt x="1424" y="1232"/>
                    </a:lnTo>
                    <a:lnTo>
                      <a:pt x="1424" y="1230"/>
                    </a:lnTo>
                    <a:lnTo>
                      <a:pt x="1424" y="1230"/>
                    </a:lnTo>
                    <a:lnTo>
                      <a:pt x="1432" y="1232"/>
                    </a:lnTo>
                    <a:lnTo>
                      <a:pt x="1438" y="1238"/>
                    </a:lnTo>
                    <a:lnTo>
                      <a:pt x="1442" y="1244"/>
                    </a:lnTo>
                    <a:lnTo>
                      <a:pt x="1442" y="1246"/>
                    </a:lnTo>
                    <a:lnTo>
                      <a:pt x="1440" y="1248"/>
                    </a:lnTo>
                    <a:lnTo>
                      <a:pt x="1440" y="1248"/>
                    </a:lnTo>
                    <a:lnTo>
                      <a:pt x="1440" y="1246"/>
                    </a:lnTo>
                    <a:lnTo>
                      <a:pt x="1438" y="1244"/>
                    </a:lnTo>
                    <a:lnTo>
                      <a:pt x="1436" y="1248"/>
                    </a:lnTo>
                    <a:lnTo>
                      <a:pt x="1436" y="1252"/>
                    </a:lnTo>
                    <a:lnTo>
                      <a:pt x="1438" y="1258"/>
                    </a:lnTo>
                    <a:lnTo>
                      <a:pt x="1438" y="1258"/>
                    </a:lnTo>
                    <a:lnTo>
                      <a:pt x="1442" y="1254"/>
                    </a:lnTo>
                    <a:lnTo>
                      <a:pt x="1446" y="1254"/>
                    </a:lnTo>
                    <a:lnTo>
                      <a:pt x="1452" y="1256"/>
                    </a:lnTo>
                    <a:lnTo>
                      <a:pt x="1458" y="1262"/>
                    </a:lnTo>
                    <a:lnTo>
                      <a:pt x="1466" y="1264"/>
                    </a:lnTo>
                    <a:lnTo>
                      <a:pt x="1466" y="1264"/>
                    </a:lnTo>
                    <a:lnTo>
                      <a:pt x="1482" y="1256"/>
                    </a:lnTo>
                    <a:lnTo>
                      <a:pt x="1496" y="1246"/>
                    </a:lnTo>
                    <a:lnTo>
                      <a:pt x="1508" y="1234"/>
                    </a:lnTo>
                    <a:lnTo>
                      <a:pt x="1520" y="1220"/>
                    </a:lnTo>
                    <a:lnTo>
                      <a:pt x="1520" y="1220"/>
                    </a:lnTo>
                    <a:lnTo>
                      <a:pt x="1534" y="1252"/>
                    </a:lnTo>
                    <a:lnTo>
                      <a:pt x="1546" y="1282"/>
                    </a:lnTo>
                    <a:lnTo>
                      <a:pt x="1546" y="1282"/>
                    </a:lnTo>
                    <a:lnTo>
                      <a:pt x="1542" y="1266"/>
                    </a:lnTo>
                    <a:lnTo>
                      <a:pt x="1536" y="1250"/>
                    </a:lnTo>
                    <a:lnTo>
                      <a:pt x="1528" y="1232"/>
                    </a:lnTo>
                    <a:lnTo>
                      <a:pt x="1522" y="1214"/>
                    </a:lnTo>
                    <a:lnTo>
                      <a:pt x="1522" y="1214"/>
                    </a:lnTo>
                    <a:lnTo>
                      <a:pt x="1536" y="1210"/>
                    </a:lnTo>
                    <a:lnTo>
                      <a:pt x="1544" y="1206"/>
                    </a:lnTo>
                    <a:lnTo>
                      <a:pt x="1552" y="1206"/>
                    </a:lnTo>
                    <a:lnTo>
                      <a:pt x="1552" y="1206"/>
                    </a:lnTo>
                    <a:lnTo>
                      <a:pt x="1554" y="1212"/>
                    </a:lnTo>
                    <a:lnTo>
                      <a:pt x="1558" y="1218"/>
                    </a:lnTo>
                    <a:lnTo>
                      <a:pt x="1562" y="1222"/>
                    </a:lnTo>
                    <a:lnTo>
                      <a:pt x="1564" y="1228"/>
                    </a:lnTo>
                    <a:lnTo>
                      <a:pt x="1564" y="1228"/>
                    </a:lnTo>
                    <a:lnTo>
                      <a:pt x="1574" y="1226"/>
                    </a:lnTo>
                    <a:lnTo>
                      <a:pt x="1584" y="1224"/>
                    </a:lnTo>
                    <a:lnTo>
                      <a:pt x="1584" y="1224"/>
                    </a:lnTo>
                    <a:lnTo>
                      <a:pt x="1588" y="1218"/>
                    </a:lnTo>
                    <a:lnTo>
                      <a:pt x="1590" y="1212"/>
                    </a:lnTo>
                    <a:lnTo>
                      <a:pt x="1588" y="1204"/>
                    </a:lnTo>
                    <a:lnTo>
                      <a:pt x="1584" y="1198"/>
                    </a:lnTo>
                    <a:lnTo>
                      <a:pt x="1584" y="1198"/>
                    </a:lnTo>
                    <a:lnTo>
                      <a:pt x="1590" y="1194"/>
                    </a:lnTo>
                    <a:lnTo>
                      <a:pt x="1596" y="1192"/>
                    </a:lnTo>
                    <a:lnTo>
                      <a:pt x="1596" y="1192"/>
                    </a:lnTo>
                    <a:lnTo>
                      <a:pt x="1598" y="1182"/>
                    </a:lnTo>
                    <a:lnTo>
                      <a:pt x="1596" y="1174"/>
                    </a:lnTo>
                    <a:lnTo>
                      <a:pt x="1594" y="1166"/>
                    </a:lnTo>
                    <a:lnTo>
                      <a:pt x="1592" y="1160"/>
                    </a:lnTo>
                    <a:lnTo>
                      <a:pt x="1584" y="1148"/>
                    </a:lnTo>
                    <a:lnTo>
                      <a:pt x="1582" y="1140"/>
                    </a:lnTo>
                    <a:lnTo>
                      <a:pt x="1580" y="1134"/>
                    </a:lnTo>
                    <a:lnTo>
                      <a:pt x="1580" y="1134"/>
                    </a:lnTo>
                    <a:lnTo>
                      <a:pt x="1572" y="1128"/>
                    </a:lnTo>
                    <a:lnTo>
                      <a:pt x="1568" y="1120"/>
                    </a:lnTo>
                    <a:lnTo>
                      <a:pt x="1564" y="1112"/>
                    </a:lnTo>
                    <a:lnTo>
                      <a:pt x="1560" y="1102"/>
                    </a:lnTo>
                    <a:lnTo>
                      <a:pt x="1552" y="1060"/>
                    </a:lnTo>
                    <a:lnTo>
                      <a:pt x="1552" y="1060"/>
                    </a:lnTo>
                    <a:lnTo>
                      <a:pt x="1558" y="1056"/>
                    </a:lnTo>
                    <a:lnTo>
                      <a:pt x="1564" y="1052"/>
                    </a:lnTo>
                    <a:lnTo>
                      <a:pt x="1564" y="1052"/>
                    </a:lnTo>
                    <a:lnTo>
                      <a:pt x="1584" y="1068"/>
                    </a:lnTo>
                    <a:lnTo>
                      <a:pt x="1606" y="1082"/>
                    </a:lnTo>
                    <a:lnTo>
                      <a:pt x="1606" y="1082"/>
                    </a:lnTo>
                    <a:lnTo>
                      <a:pt x="1610" y="1074"/>
                    </a:lnTo>
                    <a:lnTo>
                      <a:pt x="1610" y="1066"/>
                    </a:lnTo>
                    <a:lnTo>
                      <a:pt x="1608" y="1058"/>
                    </a:lnTo>
                    <a:lnTo>
                      <a:pt x="1602" y="1050"/>
                    </a:lnTo>
                    <a:lnTo>
                      <a:pt x="1590" y="1034"/>
                    </a:lnTo>
                    <a:lnTo>
                      <a:pt x="1584" y="1024"/>
                    </a:lnTo>
                    <a:lnTo>
                      <a:pt x="1582" y="1016"/>
                    </a:lnTo>
                    <a:lnTo>
                      <a:pt x="1582" y="1016"/>
                    </a:lnTo>
                    <a:lnTo>
                      <a:pt x="1578" y="1018"/>
                    </a:lnTo>
                    <a:lnTo>
                      <a:pt x="1574" y="1018"/>
                    </a:lnTo>
                    <a:lnTo>
                      <a:pt x="1568" y="1018"/>
                    </a:lnTo>
                    <a:lnTo>
                      <a:pt x="1562" y="1014"/>
                    </a:lnTo>
                    <a:lnTo>
                      <a:pt x="1556" y="1010"/>
                    </a:lnTo>
                    <a:lnTo>
                      <a:pt x="1556" y="1010"/>
                    </a:lnTo>
                    <a:lnTo>
                      <a:pt x="1552" y="1012"/>
                    </a:lnTo>
                    <a:lnTo>
                      <a:pt x="1552" y="1016"/>
                    </a:lnTo>
                    <a:lnTo>
                      <a:pt x="1554" y="1018"/>
                    </a:lnTo>
                    <a:lnTo>
                      <a:pt x="1554" y="1024"/>
                    </a:lnTo>
                    <a:lnTo>
                      <a:pt x="1554" y="1024"/>
                    </a:lnTo>
                    <a:lnTo>
                      <a:pt x="1550" y="1028"/>
                    </a:lnTo>
                    <a:lnTo>
                      <a:pt x="1546" y="1028"/>
                    </a:lnTo>
                    <a:lnTo>
                      <a:pt x="1544" y="1028"/>
                    </a:lnTo>
                    <a:lnTo>
                      <a:pt x="1544" y="1028"/>
                    </a:lnTo>
                    <a:lnTo>
                      <a:pt x="1548" y="1036"/>
                    </a:lnTo>
                    <a:lnTo>
                      <a:pt x="1548" y="1040"/>
                    </a:lnTo>
                    <a:lnTo>
                      <a:pt x="1548" y="1044"/>
                    </a:lnTo>
                    <a:lnTo>
                      <a:pt x="1548" y="1044"/>
                    </a:lnTo>
                    <a:lnTo>
                      <a:pt x="1544" y="1042"/>
                    </a:lnTo>
                    <a:lnTo>
                      <a:pt x="1542" y="1040"/>
                    </a:lnTo>
                    <a:lnTo>
                      <a:pt x="1544" y="1034"/>
                    </a:lnTo>
                    <a:lnTo>
                      <a:pt x="1544" y="1034"/>
                    </a:lnTo>
                    <a:lnTo>
                      <a:pt x="1538" y="1030"/>
                    </a:lnTo>
                    <a:lnTo>
                      <a:pt x="1532" y="1026"/>
                    </a:lnTo>
                    <a:lnTo>
                      <a:pt x="1528" y="1020"/>
                    </a:lnTo>
                    <a:lnTo>
                      <a:pt x="1528" y="1018"/>
                    </a:lnTo>
                    <a:lnTo>
                      <a:pt x="1528" y="1016"/>
                    </a:lnTo>
                    <a:lnTo>
                      <a:pt x="1528" y="1016"/>
                    </a:lnTo>
                    <a:lnTo>
                      <a:pt x="1530" y="1016"/>
                    </a:lnTo>
                    <a:lnTo>
                      <a:pt x="1534" y="1016"/>
                    </a:lnTo>
                    <a:lnTo>
                      <a:pt x="1538" y="1010"/>
                    </a:lnTo>
                    <a:lnTo>
                      <a:pt x="1546" y="1006"/>
                    </a:lnTo>
                    <a:lnTo>
                      <a:pt x="1550" y="1006"/>
                    </a:lnTo>
                    <a:lnTo>
                      <a:pt x="1554" y="1008"/>
                    </a:lnTo>
                    <a:lnTo>
                      <a:pt x="1554" y="1008"/>
                    </a:lnTo>
                    <a:lnTo>
                      <a:pt x="1546" y="994"/>
                    </a:lnTo>
                    <a:lnTo>
                      <a:pt x="1542" y="988"/>
                    </a:lnTo>
                    <a:lnTo>
                      <a:pt x="1536" y="982"/>
                    </a:lnTo>
                    <a:lnTo>
                      <a:pt x="1536" y="982"/>
                    </a:lnTo>
                    <a:lnTo>
                      <a:pt x="1540" y="974"/>
                    </a:lnTo>
                    <a:lnTo>
                      <a:pt x="1544" y="966"/>
                    </a:lnTo>
                    <a:lnTo>
                      <a:pt x="1546" y="964"/>
                    </a:lnTo>
                    <a:lnTo>
                      <a:pt x="1550" y="962"/>
                    </a:lnTo>
                    <a:lnTo>
                      <a:pt x="1554" y="962"/>
                    </a:lnTo>
                    <a:lnTo>
                      <a:pt x="1562" y="962"/>
                    </a:lnTo>
                    <a:lnTo>
                      <a:pt x="1562" y="962"/>
                    </a:lnTo>
                    <a:lnTo>
                      <a:pt x="1560" y="956"/>
                    </a:lnTo>
                    <a:lnTo>
                      <a:pt x="1558" y="954"/>
                    </a:lnTo>
                    <a:lnTo>
                      <a:pt x="1558" y="954"/>
                    </a:lnTo>
                    <a:lnTo>
                      <a:pt x="1566" y="954"/>
                    </a:lnTo>
                    <a:lnTo>
                      <a:pt x="1580" y="956"/>
                    </a:lnTo>
                    <a:lnTo>
                      <a:pt x="1594" y="956"/>
                    </a:lnTo>
                    <a:lnTo>
                      <a:pt x="1608" y="956"/>
                    </a:lnTo>
                    <a:lnTo>
                      <a:pt x="1608" y="956"/>
                    </a:lnTo>
                    <a:lnTo>
                      <a:pt x="1606" y="952"/>
                    </a:lnTo>
                    <a:lnTo>
                      <a:pt x="1604" y="948"/>
                    </a:lnTo>
                    <a:lnTo>
                      <a:pt x="1602" y="944"/>
                    </a:lnTo>
                    <a:lnTo>
                      <a:pt x="1602" y="940"/>
                    </a:lnTo>
                    <a:lnTo>
                      <a:pt x="1602" y="940"/>
                    </a:lnTo>
                    <a:lnTo>
                      <a:pt x="1604" y="940"/>
                    </a:lnTo>
                    <a:lnTo>
                      <a:pt x="1606" y="936"/>
                    </a:lnTo>
                    <a:lnTo>
                      <a:pt x="1608" y="936"/>
                    </a:lnTo>
                    <a:lnTo>
                      <a:pt x="1612" y="936"/>
                    </a:lnTo>
                    <a:lnTo>
                      <a:pt x="1612" y="936"/>
                    </a:lnTo>
                    <a:lnTo>
                      <a:pt x="1612" y="934"/>
                    </a:lnTo>
                    <a:lnTo>
                      <a:pt x="1610" y="930"/>
                    </a:lnTo>
                    <a:lnTo>
                      <a:pt x="1610" y="928"/>
                    </a:lnTo>
                    <a:lnTo>
                      <a:pt x="1610" y="926"/>
                    </a:lnTo>
                    <a:lnTo>
                      <a:pt x="1610" y="926"/>
                    </a:lnTo>
                    <a:lnTo>
                      <a:pt x="1628" y="926"/>
                    </a:lnTo>
                    <a:lnTo>
                      <a:pt x="1628" y="926"/>
                    </a:lnTo>
                    <a:lnTo>
                      <a:pt x="1612" y="916"/>
                    </a:lnTo>
                    <a:lnTo>
                      <a:pt x="1612" y="916"/>
                    </a:lnTo>
                    <a:lnTo>
                      <a:pt x="1608" y="918"/>
                    </a:lnTo>
                    <a:lnTo>
                      <a:pt x="1600" y="918"/>
                    </a:lnTo>
                    <a:lnTo>
                      <a:pt x="1596" y="916"/>
                    </a:lnTo>
                    <a:lnTo>
                      <a:pt x="1590" y="914"/>
                    </a:lnTo>
                    <a:lnTo>
                      <a:pt x="1580" y="906"/>
                    </a:lnTo>
                    <a:lnTo>
                      <a:pt x="1578" y="902"/>
                    </a:lnTo>
                    <a:lnTo>
                      <a:pt x="1576" y="896"/>
                    </a:lnTo>
                    <a:lnTo>
                      <a:pt x="1576" y="896"/>
                    </a:lnTo>
                    <a:lnTo>
                      <a:pt x="1574" y="904"/>
                    </a:lnTo>
                    <a:lnTo>
                      <a:pt x="1570" y="908"/>
                    </a:lnTo>
                    <a:lnTo>
                      <a:pt x="1564" y="910"/>
                    </a:lnTo>
                    <a:lnTo>
                      <a:pt x="1556" y="910"/>
                    </a:lnTo>
                    <a:lnTo>
                      <a:pt x="1556" y="910"/>
                    </a:lnTo>
                    <a:lnTo>
                      <a:pt x="1552" y="914"/>
                    </a:lnTo>
                    <a:lnTo>
                      <a:pt x="1550" y="916"/>
                    </a:lnTo>
                    <a:lnTo>
                      <a:pt x="1544" y="918"/>
                    </a:lnTo>
                    <a:lnTo>
                      <a:pt x="1544" y="918"/>
                    </a:lnTo>
                    <a:lnTo>
                      <a:pt x="1546" y="920"/>
                    </a:lnTo>
                    <a:lnTo>
                      <a:pt x="1544" y="922"/>
                    </a:lnTo>
                    <a:lnTo>
                      <a:pt x="1544" y="924"/>
                    </a:lnTo>
                    <a:lnTo>
                      <a:pt x="1546" y="926"/>
                    </a:lnTo>
                    <a:lnTo>
                      <a:pt x="1546" y="926"/>
                    </a:lnTo>
                    <a:lnTo>
                      <a:pt x="1544" y="928"/>
                    </a:lnTo>
                    <a:lnTo>
                      <a:pt x="1542" y="926"/>
                    </a:lnTo>
                    <a:lnTo>
                      <a:pt x="1540" y="926"/>
                    </a:lnTo>
                    <a:lnTo>
                      <a:pt x="1540" y="924"/>
                    </a:lnTo>
                    <a:lnTo>
                      <a:pt x="1540" y="924"/>
                    </a:lnTo>
                    <a:lnTo>
                      <a:pt x="1534" y="930"/>
                    </a:lnTo>
                    <a:lnTo>
                      <a:pt x="1532" y="934"/>
                    </a:lnTo>
                    <a:lnTo>
                      <a:pt x="1526" y="934"/>
                    </a:lnTo>
                    <a:lnTo>
                      <a:pt x="1526" y="934"/>
                    </a:lnTo>
                    <a:lnTo>
                      <a:pt x="1528" y="940"/>
                    </a:lnTo>
                    <a:lnTo>
                      <a:pt x="1530" y="942"/>
                    </a:lnTo>
                    <a:lnTo>
                      <a:pt x="1530" y="944"/>
                    </a:lnTo>
                    <a:lnTo>
                      <a:pt x="1530" y="944"/>
                    </a:lnTo>
                    <a:lnTo>
                      <a:pt x="1528" y="942"/>
                    </a:lnTo>
                    <a:lnTo>
                      <a:pt x="1524" y="940"/>
                    </a:lnTo>
                    <a:lnTo>
                      <a:pt x="1520" y="942"/>
                    </a:lnTo>
                    <a:lnTo>
                      <a:pt x="1518" y="944"/>
                    </a:lnTo>
                    <a:lnTo>
                      <a:pt x="1512" y="950"/>
                    </a:lnTo>
                    <a:lnTo>
                      <a:pt x="1510" y="956"/>
                    </a:lnTo>
                    <a:lnTo>
                      <a:pt x="1510" y="956"/>
                    </a:lnTo>
                    <a:lnTo>
                      <a:pt x="1508" y="948"/>
                    </a:lnTo>
                    <a:lnTo>
                      <a:pt x="1504" y="944"/>
                    </a:lnTo>
                    <a:lnTo>
                      <a:pt x="1500" y="940"/>
                    </a:lnTo>
                    <a:lnTo>
                      <a:pt x="1500" y="940"/>
                    </a:lnTo>
                    <a:lnTo>
                      <a:pt x="1496" y="944"/>
                    </a:lnTo>
                    <a:lnTo>
                      <a:pt x="1494" y="948"/>
                    </a:lnTo>
                    <a:lnTo>
                      <a:pt x="1494" y="948"/>
                    </a:lnTo>
                    <a:lnTo>
                      <a:pt x="1492" y="944"/>
                    </a:lnTo>
                    <a:lnTo>
                      <a:pt x="1488" y="940"/>
                    </a:lnTo>
                    <a:lnTo>
                      <a:pt x="1486" y="936"/>
                    </a:lnTo>
                    <a:lnTo>
                      <a:pt x="1484" y="928"/>
                    </a:lnTo>
                    <a:lnTo>
                      <a:pt x="1484" y="928"/>
                    </a:lnTo>
                    <a:lnTo>
                      <a:pt x="1474" y="928"/>
                    </a:lnTo>
                    <a:lnTo>
                      <a:pt x="1468" y="926"/>
                    </a:lnTo>
                    <a:lnTo>
                      <a:pt x="1456" y="924"/>
                    </a:lnTo>
                    <a:lnTo>
                      <a:pt x="1456" y="924"/>
                    </a:lnTo>
                    <a:lnTo>
                      <a:pt x="1442" y="900"/>
                    </a:lnTo>
                    <a:lnTo>
                      <a:pt x="1428" y="878"/>
                    </a:lnTo>
                    <a:lnTo>
                      <a:pt x="1412" y="856"/>
                    </a:lnTo>
                    <a:lnTo>
                      <a:pt x="1392" y="836"/>
                    </a:lnTo>
                    <a:lnTo>
                      <a:pt x="1392" y="836"/>
                    </a:lnTo>
                    <a:lnTo>
                      <a:pt x="1392" y="820"/>
                    </a:lnTo>
                    <a:lnTo>
                      <a:pt x="1388" y="816"/>
                    </a:lnTo>
                    <a:lnTo>
                      <a:pt x="1382" y="812"/>
                    </a:lnTo>
                    <a:lnTo>
                      <a:pt x="1382" y="812"/>
                    </a:lnTo>
                    <a:lnTo>
                      <a:pt x="1384" y="810"/>
                    </a:lnTo>
                    <a:lnTo>
                      <a:pt x="1386" y="812"/>
                    </a:lnTo>
                    <a:lnTo>
                      <a:pt x="1390" y="812"/>
                    </a:lnTo>
                    <a:lnTo>
                      <a:pt x="1394" y="812"/>
                    </a:lnTo>
                    <a:lnTo>
                      <a:pt x="1394" y="812"/>
                    </a:lnTo>
                    <a:lnTo>
                      <a:pt x="1390" y="804"/>
                    </a:lnTo>
                    <a:lnTo>
                      <a:pt x="1388" y="794"/>
                    </a:lnTo>
                    <a:lnTo>
                      <a:pt x="1388" y="778"/>
                    </a:lnTo>
                    <a:lnTo>
                      <a:pt x="1386" y="762"/>
                    </a:lnTo>
                    <a:lnTo>
                      <a:pt x="1384" y="752"/>
                    </a:lnTo>
                    <a:lnTo>
                      <a:pt x="1380" y="742"/>
                    </a:lnTo>
                    <a:lnTo>
                      <a:pt x="1380" y="742"/>
                    </a:lnTo>
                    <a:lnTo>
                      <a:pt x="1380" y="740"/>
                    </a:lnTo>
                    <a:lnTo>
                      <a:pt x="1382" y="740"/>
                    </a:lnTo>
                    <a:lnTo>
                      <a:pt x="1386" y="738"/>
                    </a:lnTo>
                    <a:lnTo>
                      <a:pt x="1386" y="738"/>
                    </a:lnTo>
                    <a:lnTo>
                      <a:pt x="1380" y="728"/>
                    </a:lnTo>
                    <a:lnTo>
                      <a:pt x="1370" y="718"/>
                    </a:lnTo>
                    <a:lnTo>
                      <a:pt x="1360" y="708"/>
                    </a:lnTo>
                    <a:lnTo>
                      <a:pt x="1352" y="706"/>
                    </a:lnTo>
                    <a:lnTo>
                      <a:pt x="1346" y="704"/>
                    </a:lnTo>
                    <a:lnTo>
                      <a:pt x="1346" y="704"/>
                    </a:lnTo>
                    <a:lnTo>
                      <a:pt x="1338" y="706"/>
                    </a:lnTo>
                    <a:lnTo>
                      <a:pt x="1334" y="708"/>
                    </a:lnTo>
                    <a:lnTo>
                      <a:pt x="1330" y="710"/>
                    </a:lnTo>
                    <a:lnTo>
                      <a:pt x="1324" y="708"/>
                    </a:lnTo>
                    <a:lnTo>
                      <a:pt x="1324" y="708"/>
                    </a:lnTo>
                    <a:lnTo>
                      <a:pt x="1322" y="708"/>
                    </a:lnTo>
                    <a:lnTo>
                      <a:pt x="1322" y="710"/>
                    </a:lnTo>
                    <a:lnTo>
                      <a:pt x="1326" y="714"/>
                    </a:lnTo>
                    <a:lnTo>
                      <a:pt x="1328" y="718"/>
                    </a:lnTo>
                    <a:lnTo>
                      <a:pt x="1326" y="718"/>
                    </a:lnTo>
                    <a:lnTo>
                      <a:pt x="1324" y="720"/>
                    </a:lnTo>
                    <a:lnTo>
                      <a:pt x="1324" y="720"/>
                    </a:lnTo>
                    <a:lnTo>
                      <a:pt x="1328" y="724"/>
                    </a:lnTo>
                    <a:lnTo>
                      <a:pt x="1328" y="724"/>
                    </a:lnTo>
                    <a:lnTo>
                      <a:pt x="1328" y="724"/>
                    </a:lnTo>
                    <a:lnTo>
                      <a:pt x="1326" y="724"/>
                    </a:lnTo>
                    <a:lnTo>
                      <a:pt x="1326" y="724"/>
                    </a:lnTo>
                    <a:lnTo>
                      <a:pt x="1324" y="726"/>
                    </a:lnTo>
                    <a:lnTo>
                      <a:pt x="1324" y="726"/>
                    </a:lnTo>
                    <a:lnTo>
                      <a:pt x="1330" y="734"/>
                    </a:lnTo>
                    <a:lnTo>
                      <a:pt x="1332" y="740"/>
                    </a:lnTo>
                    <a:lnTo>
                      <a:pt x="1330" y="746"/>
                    </a:lnTo>
                    <a:lnTo>
                      <a:pt x="1330" y="746"/>
                    </a:lnTo>
                    <a:lnTo>
                      <a:pt x="1340" y="754"/>
                    </a:lnTo>
                    <a:lnTo>
                      <a:pt x="1350" y="762"/>
                    </a:lnTo>
                    <a:lnTo>
                      <a:pt x="1350" y="762"/>
                    </a:lnTo>
                    <a:lnTo>
                      <a:pt x="1352" y="778"/>
                    </a:lnTo>
                    <a:lnTo>
                      <a:pt x="1352" y="792"/>
                    </a:lnTo>
                    <a:lnTo>
                      <a:pt x="1352" y="800"/>
                    </a:lnTo>
                    <a:lnTo>
                      <a:pt x="1350" y="806"/>
                    </a:lnTo>
                    <a:lnTo>
                      <a:pt x="1346" y="814"/>
                    </a:lnTo>
                    <a:lnTo>
                      <a:pt x="1340" y="820"/>
                    </a:lnTo>
                    <a:lnTo>
                      <a:pt x="1340" y="820"/>
                    </a:lnTo>
                    <a:lnTo>
                      <a:pt x="1344" y="824"/>
                    </a:lnTo>
                    <a:lnTo>
                      <a:pt x="1344" y="828"/>
                    </a:lnTo>
                    <a:lnTo>
                      <a:pt x="1344" y="836"/>
                    </a:lnTo>
                    <a:lnTo>
                      <a:pt x="1342" y="844"/>
                    </a:lnTo>
                    <a:lnTo>
                      <a:pt x="1342" y="848"/>
                    </a:lnTo>
                    <a:lnTo>
                      <a:pt x="1344" y="852"/>
                    </a:lnTo>
                    <a:lnTo>
                      <a:pt x="1344" y="852"/>
                    </a:lnTo>
                    <a:lnTo>
                      <a:pt x="1344" y="854"/>
                    </a:lnTo>
                    <a:lnTo>
                      <a:pt x="1342" y="854"/>
                    </a:lnTo>
                    <a:lnTo>
                      <a:pt x="1338" y="852"/>
                    </a:lnTo>
                    <a:lnTo>
                      <a:pt x="1338" y="852"/>
                    </a:lnTo>
                    <a:lnTo>
                      <a:pt x="1346" y="860"/>
                    </a:lnTo>
                    <a:lnTo>
                      <a:pt x="1350" y="868"/>
                    </a:lnTo>
                    <a:lnTo>
                      <a:pt x="1360" y="888"/>
                    </a:lnTo>
                    <a:lnTo>
                      <a:pt x="1360" y="888"/>
                    </a:lnTo>
                    <a:lnTo>
                      <a:pt x="1358" y="888"/>
                    </a:lnTo>
                    <a:lnTo>
                      <a:pt x="1354" y="886"/>
                    </a:lnTo>
                    <a:lnTo>
                      <a:pt x="1354" y="886"/>
                    </a:lnTo>
                    <a:lnTo>
                      <a:pt x="1370" y="914"/>
                    </a:lnTo>
                    <a:lnTo>
                      <a:pt x="1378" y="926"/>
                    </a:lnTo>
                    <a:lnTo>
                      <a:pt x="1384" y="932"/>
                    </a:lnTo>
                    <a:lnTo>
                      <a:pt x="1390" y="936"/>
                    </a:lnTo>
                    <a:lnTo>
                      <a:pt x="1390" y="936"/>
                    </a:lnTo>
                    <a:lnTo>
                      <a:pt x="1392" y="934"/>
                    </a:lnTo>
                    <a:lnTo>
                      <a:pt x="1392" y="934"/>
                    </a:lnTo>
                    <a:lnTo>
                      <a:pt x="1394" y="932"/>
                    </a:lnTo>
                    <a:lnTo>
                      <a:pt x="1394" y="932"/>
                    </a:lnTo>
                    <a:lnTo>
                      <a:pt x="1416" y="950"/>
                    </a:lnTo>
                    <a:lnTo>
                      <a:pt x="1438" y="968"/>
                    </a:lnTo>
                    <a:lnTo>
                      <a:pt x="1438" y="968"/>
                    </a:lnTo>
                    <a:lnTo>
                      <a:pt x="1434" y="978"/>
                    </a:lnTo>
                    <a:lnTo>
                      <a:pt x="1428" y="988"/>
                    </a:lnTo>
                    <a:lnTo>
                      <a:pt x="1428" y="988"/>
                    </a:lnTo>
                    <a:lnTo>
                      <a:pt x="1432" y="990"/>
                    </a:lnTo>
                    <a:lnTo>
                      <a:pt x="1434" y="988"/>
                    </a:lnTo>
                    <a:lnTo>
                      <a:pt x="1438" y="986"/>
                    </a:lnTo>
                    <a:lnTo>
                      <a:pt x="1442" y="988"/>
                    </a:lnTo>
                    <a:lnTo>
                      <a:pt x="1442" y="988"/>
                    </a:lnTo>
                    <a:lnTo>
                      <a:pt x="1440" y="992"/>
                    </a:lnTo>
                    <a:lnTo>
                      <a:pt x="1436" y="992"/>
                    </a:lnTo>
                    <a:lnTo>
                      <a:pt x="1436" y="992"/>
                    </a:lnTo>
                    <a:lnTo>
                      <a:pt x="1440" y="994"/>
                    </a:lnTo>
                    <a:lnTo>
                      <a:pt x="1442" y="994"/>
                    </a:lnTo>
                    <a:lnTo>
                      <a:pt x="1440" y="1000"/>
                    </a:lnTo>
                    <a:lnTo>
                      <a:pt x="1438" y="1006"/>
                    </a:lnTo>
                    <a:lnTo>
                      <a:pt x="1438" y="1010"/>
                    </a:lnTo>
                    <a:lnTo>
                      <a:pt x="1438" y="1016"/>
                    </a:lnTo>
                    <a:lnTo>
                      <a:pt x="1438" y="1016"/>
                    </a:lnTo>
                    <a:lnTo>
                      <a:pt x="1436" y="1014"/>
                    </a:lnTo>
                    <a:lnTo>
                      <a:pt x="1436" y="1012"/>
                    </a:lnTo>
                    <a:lnTo>
                      <a:pt x="1434" y="1010"/>
                    </a:lnTo>
                    <a:lnTo>
                      <a:pt x="1432" y="1010"/>
                    </a:lnTo>
                    <a:lnTo>
                      <a:pt x="1432" y="1010"/>
                    </a:lnTo>
                    <a:lnTo>
                      <a:pt x="1430" y="1020"/>
                    </a:lnTo>
                    <a:lnTo>
                      <a:pt x="1428" y="1024"/>
                    </a:lnTo>
                    <a:lnTo>
                      <a:pt x="1420" y="1024"/>
                    </a:lnTo>
                    <a:lnTo>
                      <a:pt x="1420" y="1024"/>
                    </a:lnTo>
                    <a:lnTo>
                      <a:pt x="1428" y="1038"/>
                    </a:lnTo>
                    <a:lnTo>
                      <a:pt x="1432" y="1046"/>
                    </a:lnTo>
                    <a:lnTo>
                      <a:pt x="1432" y="1056"/>
                    </a:lnTo>
                    <a:lnTo>
                      <a:pt x="1432" y="1056"/>
                    </a:lnTo>
                    <a:lnTo>
                      <a:pt x="1434" y="1058"/>
                    </a:lnTo>
                    <a:lnTo>
                      <a:pt x="1438" y="1058"/>
                    </a:lnTo>
                    <a:lnTo>
                      <a:pt x="1438" y="1058"/>
                    </a:lnTo>
                    <a:lnTo>
                      <a:pt x="1438" y="1060"/>
                    </a:lnTo>
                    <a:lnTo>
                      <a:pt x="1436" y="1060"/>
                    </a:lnTo>
                    <a:lnTo>
                      <a:pt x="1432" y="1062"/>
                    </a:lnTo>
                    <a:lnTo>
                      <a:pt x="1432" y="1062"/>
                    </a:lnTo>
                    <a:lnTo>
                      <a:pt x="1444" y="1080"/>
                    </a:lnTo>
                    <a:lnTo>
                      <a:pt x="1452" y="1100"/>
                    </a:lnTo>
                    <a:lnTo>
                      <a:pt x="1456" y="1122"/>
                    </a:lnTo>
                    <a:lnTo>
                      <a:pt x="1460" y="1150"/>
                    </a:lnTo>
                    <a:lnTo>
                      <a:pt x="1460" y="1150"/>
                    </a:lnTo>
                    <a:lnTo>
                      <a:pt x="1450" y="1148"/>
                    </a:lnTo>
                    <a:lnTo>
                      <a:pt x="1438" y="1150"/>
                    </a:lnTo>
                    <a:lnTo>
                      <a:pt x="1434" y="1154"/>
                    </a:lnTo>
                    <a:lnTo>
                      <a:pt x="1430" y="1158"/>
                    </a:lnTo>
                    <a:lnTo>
                      <a:pt x="1426" y="1162"/>
                    </a:lnTo>
                    <a:lnTo>
                      <a:pt x="1424" y="1168"/>
                    </a:lnTo>
                    <a:lnTo>
                      <a:pt x="1424" y="1168"/>
                    </a:lnTo>
                    <a:lnTo>
                      <a:pt x="1428" y="1174"/>
                    </a:lnTo>
                    <a:lnTo>
                      <a:pt x="1432" y="1178"/>
                    </a:lnTo>
                    <a:lnTo>
                      <a:pt x="1436" y="1184"/>
                    </a:lnTo>
                    <a:lnTo>
                      <a:pt x="1436" y="1186"/>
                    </a:lnTo>
                    <a:lnTo>
                      <a:pt x="1434" y="1190"/>
                    </a:lnTo>
                    <a:lnTo>
                      <a:pt x="1434" y="1190"/>
                    </a:lnTo>
                    <a:lnTo>
                      <a:pt x="1426" y="1192"/>
                    </a:lnTo>
                    <a:lnTo>
                      <a:pt x="1418" y="1194"/>
                    </a:lnTo>
                    <a:lnTo>
                      <a:pt x="1410" y="1196"/>
                    </a:lnTo>
                    <a:lnTo>
                      <a:pt x="1400" y="1194"/>
                    </a:lnTo>
                    <a:lnTo>
                      <a:pt x="1400" y="1194"/>
                    </a:lnTo>
                    <a:lnTo>
                      <a:pt x="1400" y="1186"/>
                    </a:lnTo>
                    <a:lnTo>
                      <a:pt x="1398" y="1180"/>
                    </a:lnTo>
                    <a:lnTo>
                      <a:pt x="1396" y="1174"/>
                    </a:lnTo>
                    <a:lnTo>
                      <a:pt x="1392" y="1170"/>
                    </a:lnTo>
                    <a:lnTo>
                      <a:pt x="1384" y="1162"/>
                    </a:lnTo>
                    <a:lnTo>
                      <a:pt x="1374" y="1152"/>
                    </a:lnTo>
                    <a:lnTo>
                      <a:pt x="1374" y="1152"/>
                    </a:lnTo>
                    <a:lnTo>
                      <a:pt x="1376" y="1148"/>
                    </a:lnTo>
                    <a:lnTo>
                      <a:pt x="1378" y="1150"/>
                    </a:lnTo>
                    <a:lnTo>
                      <a:pt x="1380" y="1152"/>
                    </a:lnTo>
                    <a:lnTo>
                      <a:pt x="1382" y="1152"/>
                    </a:lnTo>
                    <a:lnTo>
                      <a:pt x="1382" y="1152"/>
                    </a:lnTo>
                    <a:lnTo>
                      <a:pt x="1382" y="1148"/>
                    </a:lnTo>
                    <a:lnTo>
                      <a:pt x="1378" y="1146"/>
                    </a:lnTo>
                    <a:lnTo>
                      <a:pt x="1376" y="1142"/>
                    </a:lnTo>
                    <a:lnTo>
                      <a:pt x="1374" y="1138"/>
                    </a:lnTo>
                    <a:lnTo>
                      <a:pt x="1374" y="1138"/>
                    </a:lnTo>
                    <a:lnTo>
                      <a:pt x="1378" y="1138"/>
                    </a:lnTo>
                    <a:lnTo>
                      <a:pt x="1380" y="1140"/>
                    </a:lnTo>
                    <a:lnTo>
                      <a:pt x="1380" y="1140"/>
                    </a:lnTo>
                    <a:lnTo>
                      <a:pt x="1376" y="1134"/>
                    </a:lnTo>
                    <a:lnTo>
                      <a:pt x="1372" y="1128"/>
                    </a:lnTo>
                    <a:lnTo>
                      <a:pt x="1362" y="1118"/>
                    </a:lnTo>
                    <a:lnTo>
                      <a:pt x="1352" y="1108"/>
                    </a:lnTo>
                    <a:lnTo>
                      <a:pt x="1348" y="1102"/>
                    </a:lnTo>
                    <a:lnTo>
                      <a:pt x="1344" y="1094"/>
                    </a:lnTo>
                    <a:lnTo>
                      <a:pt x="1344" y="1094"/>
                    </a:lnTo>
                    <a:lnTo>
                      <a:pt x="1342" y="1096"/>
                    </a:lnTo>
                    <a:lnTo>
                      <a:pt x="1338" y="1092"/>
                    </a:lnTo>
                    <a:lnTo>
                      <a:pt x="1332" y="1082"/>
                    </a:lnTo>
                    <a:lnTo>
                      <a:pt x="1326" y="1068"/>
                    </a:lnTo>
                    <a:lnTo>
                      <a:pt x="1320" y="1064"/>
                    </a:lnTo>
                    <a:lnTo>
                      <a:pt x="1316" y="1062"/>
                    </a:lnTo>
                    <a:lnTo>
                      <a:pt x="1316" y="1062"/>
                    </a:lnTo>
                    <a:lnTo>
                      <a:pt x="1316" y="1054"/>
                    </a:lnTo>
                    <a:lnTo>
                      <a:pt x="1316" y="1046"/>
                    </a:lnTo>
                    <a:lnTo>
                      <a:pt x="1316" y="1046"/>
                    </a:lnTo>
                    <a:lnTo>
                      <a:pt x="1314" y="1046"/>
                    </a:lnTo>
                    <a:lnTo>
                      <a:pt x="1314" y="1050"/>
                    </a:lnTo>
                    <a:lnTo>
                      <a:pt x="1312" y="1052"/>
                    </a:lnTo>
                    <a:lnTo>
                      <a:pt x="1312" y="1050"/>
                    </a:lnTo>
                    <a:lnTo>
                      <a:pt x="1312" y="1050"/>
                    </a:lnTo>
                    <a:lnTo>
                      <a:pt x="1302" y="1036"/>
                    </a:lnTo>
                    <a:lnTo>
                      <a:pt x="1298" y="1026"/>
                    </a:lnTo>
                    <a:lnTo>
                      <a:pt x="1294" y="1018"/>
                    </a:lnTo>
                    <a:lnTo>
                      <a:pt x="1294" y="1018"/>
                    </a:lnTo>
                    <a:lnTo>
                      <a:pt x="1288" y="1012"/>
                    </a:lnTo>
                    <a:lnTo>
                      <a:pt x="1282" y="1006"/>
                    </a:lnTo>
                    <a:lnTo>
                      <a:pt x="1276" y="1000"/>
                    </a:lnTo>
                    <a:lnTo>
                      <a:pt x="1274" y="990"/>
                    </a:lnTo>
                    <a:lnTo>
                      <a:pt x="1274" y="990"/>
                    </a:lnTo>
                    <a:lnTo>
                      <a:pt x="1272" y="992"/>
                    </a:lnTo>
                    <a:lnTo>
                      <a:pt x="1272" y="996"/>
                    </a:lnTo>
                    <a:lnTo>
                      <a:pt x="1274" y="1006"/>
                    </a:lnTo>
                    <a:lnTo>
                      <a:pt x="1274" y="1016"/>
                    </a:lnTo>
                    <a:lnTo>
                      <a:pt x="1274" y="1020"/>
                    </a:lnTo>
                    <a:lnTo>
                      <a:pt x="1272" y="1024"/>
                    </a:lnTo>
                    <a:lnTo>
                      <a:pt x="1272" y="1024"/>
                    </a:lnTo>
                    <a:lnTo>
                      <a:pt x="1266" y="1024"/>
                    </a:lnTo>
                    <a:lnTo>
                      <a:pt x="1266" y="1020"/>
                    </a:lnTo>
                    <a:lnTo>
                      <a:pt x="1266" y="1020"/>
                    </a:lnTo>
                    <a:lnTo>
                      <a:pt x="1252" y="1050"/>
                    </a:lnTo>
                    <a:lnTo>
                      <a:pt x="1242" y="1064"/>
                    </a:lnTo>
                    <a:lnTo>
                      <a:pt x="1238" y="1070"/>
                    </a:lnTo>
                    <a:lnTo>
                      <a:pt x="1232" y="1072"/>
                    </a:lnTo>
                    <a:lnTo>
                      <a:pt x="1232" y="1072"/>
                    </a:lnTo>
                    <a:lnTo>
                      <a:pt x="1220" y="1070"/>
                    </a:lnTo>
                    <a:lnTo>
                      <a:pt x="1208" y="1070"/>
                    </a:lnTo>
                    <a:lnTo>
                      <a:pt x="1208" y="1070"/>
                    </a:lnTo>
                    <a:lnTo>
                      <a:pt x="1208" y="1066"/>
                    </a:lnTo>
                    <a:lnTo>
                      <a:pt x="1210" y="1064"/>
                    </a:lnTo>
                    <a:lnTo>
                      <a:pt x="1210" y="1064"/>
                    </a:lnTo>
                    <a:lnTo>
                      <a:pt x="1196" y="1058"/>
                    </a:lnTo>
                    <a:lnTo>
                      <a:pt x="1186" y="1052"/>
                    </a:lnTo>
                    <a:lnTo>
                      <a:pt x="1180" y="1046"/>
                    </a:lnTo>
                    <a:lnTo>
                      <a:pt x="1178" y="1042"/>
                    </a:lnTo>
                    <a:lnTo>
                      <a:pt x="1176" y="1036"/>
                    </a:lnTo>
                    <a:lnTo>
                      <a:pt x="1176" y="1028"/>
                    </a:lnTo>
                    <a:lnTo>
                      <a:pt x="1176" y="1028"/>
                    </a:lnTo>
                    <a:lnTo>
                      <a:pt x="1180" y="1028"/>
                    </a:lnTo>
                    <a:lnTo>
                      <a:pt x="1182" y="1026"/>
                    </a:lnTo>
                    <a:lnTo>
                      <a:pt x="1182" y="1020"/>
                    </a:lnTo>
                    <a:lnTo>
                      <a:pt x="1184" y="1014"/>
                    </a:lnTo>
                    <a:lnTo>
                      <a:pt x="1184" y="1014"/>
                    </a:lnTo>
                    <a:lnTo>
                      <a:pt x="1184" y="1012"/>
                    </a:lnTo>
                    <a:lnTo>
                      <a:pt x="1182" y="1010"/>
                    </a:lnTo>
                    <a:lnTo>
                      <a:pt x="1180" y="1010"/>
                    </a:lnTo>
                    <a:lnTo>
                      <a:pt x="1180" y="1008"/>
                    </a:lnTo>
                    <a:lnTo>
                      <a:pt x="1180" y="1008"/>
                    </a:lnTo>
                    <a:lnTo>
                      <a:pt x="1176" y="1008"/>
                    </a:lnTo>
                    <a:lnTo>
                      <a:pt x="1174" y="1010"/>
                    </a:lnTo>
                    <a:lnTo>
                      <a:pt x="1172" y="1012"/>
                    </a:lnTo>
                    <a:lnTo>
                      <a:pt x="1172" y="1016"/>
                    </a:lnTo>
                    <a:lnTo>
                      <a:pt x="1172" y="1016"/>
                    </a:lnTo>
                    <a:lnTo>
                      <a:pt x="1166" y="1012"/>
                    </a:lnTo>
                    <a:lnTo>
                      <a:pt x="1164" y="1006"/>
                    </a:lnTo>
                    <a:lnTo>
                      <a:pt x="1162" y="1000"/>
                    </a:lnTo>
                    <a:lnTo>
                      <a:pt x="1164" y="994"/>
                    </a:lnTo>
                    <a:lnTo>
                      <a:pt x="1164" y="994"/>
                    </a:lnTo>
                    <a:lnTo>
                      <a:pt x="1166" y="994"/>
                    </a:lnTo>
                    <a:lnTo>
                      <a:pt x="1168" y="996"/>
                    </a:lnTo>
                    <a:lnTo>
                      <a:pt x="1174" y="998"/>
                    </a:lnTo>
                    <a:lnTo>
                      <a:pt x="1174" y="998"/>
                    </a:lnTo>
                    <a:lnTo>
                      <a:pt x="1172" y="990"/>
                    </a:lnTo>
                    <a:lnTo>
                      <a:pt x="1168" y="984"/>
                    </a:lnTo>
                    <a:lnTo>
                      <a:pt x="1168" y="984"/>
                    </a:lnTo>
                    <a:lnTo>
                      <a:pt x="1176" y="974"/>
                    </a:lnTo>
                    <a:lnTo>
                      <a:pt x="1176" y="974"/>
                    </a:lnTo>
                    <a:lnTo>
                      <a:pt x="1172" y="972"/>
                    </a:lnTo>
                    <a:lnTo>
                      <a:pt x="1170" y="972"/>
                    </a:lnTo>
                    <a:lnTo>
                      <a:pt x="1170" y="978"/>
                    </a:lnTo>
                    <a:lnTo>
                      <a:pt x="1170" y="978"/>
                    </a:lnTo>
                    <a:lnTo>
                      <a:pt x="1164" y="976"/>
                    </a:lnTo>
                    <a:lnTo>
                      <a:pt x="1162" y="972"/>
                    </a:lnTo>
                    <a:lnTo>
                      <a:pt x="1158" y="970"/>
                    </a:lnTo>
                    <a:lnTo>
                      <a:pt x="1152" y="970"/>
                    </a:lnTo>
                    <a:lnTo>
                      <a:pt x="1152" y="970"/>
                    </a:lnTo>
                    <a:lnTo>
                      <a:pt x="1152" y="956"/>
                    </a:lnTo>
                    <a:lnTo>
                      <a:pt x="1152" y="956"/>
                    </a:lnTo>
                    <a:lnTo>
                      <a:pt x="1154" y="958"/>
                    </a:lnTo>
                    <a:lnTo>
                      <a:pt x="1156" y="960"/>
                    </a:lnTo>
                    <a:lnTo>
                      <a:pt x="1158" y="960"/>
                    </a:lnTo>
                    <a:lnTo>
                      <a:pt x="1158" y="960"/>
                    </a:lnTo>
                    <a:lnTo>
                      <a:pt x="1160" y="958"/>
                    </a:lnTo>
                    <a:lnTo>
                      <a:pt x="1160" y="954"/>
                    </a:lnTo>
                    <a:lnTo>
                      <a:pt x="1158" y="946"/>
                    </a:lnTo>
                    <a:lnTo>
                      <a:pt x="1158" y="946"/>
                    </a:lnTo>
                    <a:lnTo>
                      <a:pt x="1156" y="946"/>
                    </a:lnTo>
                    <a:lnTo>
                      <a:pt x="1154" y="946"/>
                    </a:lnTo>
                    <a:lnTo>
                      <a:pt x="1154" y="950"/>
                    </a:lnTo>
                    <a:lnTo>
                      <a:pt x="1152" y="954"/>
                    </a:lnTo>
                    <a:lnTo>
                      <a:pt x="1150" y="952"/>
                    </a:lnTo>
                    <a:lnTo>
                      <a:pt x="1150" y="952"/>
                    </a:lnTo>
                    <a:lnTo>
                      <a:pt x="1146" y="950"/>
                    </a:lnTo>
                    <a:lnTo>
                      <a:pt x="1144" y="946"/>
                    </a:lnTo>
                    <a:lnTo>
                      <a:pt x="1142" y="938"/>
                    </a:lnTo>
                    <a:lnTo>
                      <a:pt x="1142" y="928"/>
                    </a:lnTo>
                    <a:lnTo>
                      <a:pt x="1140" y="926"/>
                    </a:lnTo>
                    <a:lnTo>
                      <a:pt x="1136" y="924"/>
                    </a:lnTo>
                    <a:lnTo>
                      <a:pt x="1136" y="924"/>
                    </a:lnTo>
                    <a:lnTo>
                      <a:pt x="1138" y="922"/>
                    </a:lnTo>
                    <a:lnTo>
                      <a:pt x="1142" y="922"/>
                    </a:lnTo>
                    <a:lnTo>
                      <a:pt x="1142" y="922"/>
                    </a:lnTo>
                    <a:lnTo>
                      <a:pt x="1140" y="918"/>
                    </a:lnTo>
                    <a:lnTo>
                      <a:pt x="1134" y="918"/>
                    </a:lnTo>
                    <a:lnTo>
                      <a:pt x="1134" y="918"/>
                    </a:lnTo>
                    <a:lnTo>
                      <a:pt x="1136" y="916"/>
                    </a:lnTo>
                    <a:lnTo>
                      <a:pt x="1136" y="914"/>
                    </a:lnTo>
                    <a:lnTo>
                      <a:pt x="1138" y="914"/>
                    </a:lnTo>
                    <a:lnTo>
                      <a:pt x="1138" y="912"/>
                    </a:lnTo>
                    <a:lnTo>
                      <a:pt x="1138" y="912"/>
                    </a:lnTo>
                    <a:lnTo>
                      <a:pt x="1134" y="910"/>
                    </a:lnTo>
                    <a:lnTo>
                      <a:pt x="1136" y="908"/>
                    </a:lnTo>
                    <a:lnTo>
                      <a:pt x="1136" y="904"/>
                    </a:lnTo>
                    <a:lnTo>
                      <a:pt x="1132" y="904"/>
                    </a:lnTo>
                    <a:lnTo>
                      <a:pt x="1132" y="904"/>
                    </a:lnTo>
                    <a:lnTo>
                      <a:pt x="1132" y="900"/>
                    </a:lnTo>
                    <a:lnTo>
                      <a:pt x="1134" y="900"/>
                    </a:lnTo>
                    <a:lnTo>
                      <a:pt x="1136" y="898"/>
                    </a:lnTo>
                    <a:lnTo>
                      <a:pt x="1136" y="894"/>
                    </a:lnTo>
                    <a:lnTo>
                      <a:pt x="1136" y="894"/>
                    </a:lnTo>
                    <a:lnTo>
                      <a:pt x="1134" y="892"/>
                    </a:lnTo>
                    <a:lnTo>
                      <a:pt x="1134" y="890"/>
                    </a:lnTo>
                    <a:lnTo>
                      <a:pt x="1136" y="884"/>
                    </a:lnTo>
                    <a:lnTo>
                      <a:pt x="1142" y="878"/>
                    </a:lnTo>
                    <a:lnTo>
                      <a:pt x="1150" y="874"/>
                    </a:lnTo>
                    <a:lnTo>
                      <a:pt x="1150" y="874"/>
                    </a:lnTo>
                    <a:lnTo>
                      <a:pt x="1146" y="868"/>
                    </a:lnTo>
                    <a:lnTo>
                      <a:pt x="1146" y="866"/>
                    </a:lnTo>
                    <a:lnTo>
                      <a:pt x="1144" y="862"/>
                    </a:lnTo>
                    <a:lnTo>
                      <a:pt x="1144" y="862"/>
                    </a:lnTo>
                    <a:lnTo>
                      <a:pt x="1150" y="862"/>
                    </a:lnTo>
                    <a:lnTo>
                      <a:pt x="1156" y="862"/>
                    </a:lnTo>
                    <a:lnTo>
                      <a:pt x="1162" y="860"/>
                    </a:lnTo>
                    <a:lnTo>
                      <a:pt x="1162" y="862"/>
                    </a:lnTo>
                    <a:lnTo>
                      <a:pt x="1164" y="864"/>
                    </a:lnTo>
                    <a:lnTo>
                      <a:pt x="1164" y="864"/>
                    </a:lnTo>
                    <a:lnTo>
                      <a:pt x="1166" y="862"/>
                    </a:lnTo>
                    <a:lnTo>
                      <a:pt x="1166" y="858"/>
                    </a:lnTo>
                    <a:lnTo>
                      <a:pt x="1168" y="856"/>
                    </a:lnTo>
                    <a:lnTo>
                      <a:pt x="1172" y="856"/>
                    </a:lnTo>
                    <a:lnTo>
                      <a:pt x="1172" y="856"/>
                    </a:lnTo>
                    <a:lnTo>
                      <a:pt x="1168" y="854"/>
                    </a:lnTo>
                    <a:lnTo>
                      <a:pt x="1162" y="856"/>
                    </a:lnTo>
                    <a:lnTo>
                      <a:pt x="1156" y="856"/>
                    </a:lnTo>
                    <a:lnTo>
                      <a:pt x="1154" y="856"/>
                    </a:lnTo>
                    <a:lnTo>
                      <a:pt x="1152" y="854"/>
                    </a:lnTo>
                    <a:lnTo>
                      <a:pt x="1152" y="854"/>
                    </a:lnTo>
                    <a:lnTo>
                      <a:pt x="1152" y="844"/>
                    </a:lnTo>
                    <a:lnTo>
                      <a:pt x="1152" y="844"/>
                    </a:lnTo>
                    <a:lnTo>
                      <a:pt x="1158" y="846"/>
                    </a:lnTo>
                    <a:lnTo>
                      <a:pt x="1160" y="846"/>
                    </a:lnTo>
                    <a:lnTo>
                      <a:pt x="1164" y="848"/>
                    </a:lnTo>
                    <a:lnTo>
                      <a:pt x="1170" y="846"/>
                    </a:lnTo>
                    <a:lnTo>
                      <a:pt x="1170" y="846"/>
                    </a:lnTo>
                    <a:lnTo>
                      <a:pt x="1170" y="842"/>
                    </a:lnTo>
                    <a:lnTo>
                      <a:pt x="1172" y="838"/>
                    </a:lnTo>
                    <a:lnTo>
                      <a:pt x="1174" y="834"/>
                    </a:lnTo>
                    <a:lnTo>
                      <a:pt x="1176" y="826"/>
                    </a:lnTo>
                    <a:lnTo>
                      <a:pt x="1176" y="826"/>
                    </a:lnTo>
                    <a:lnTo>
                      <a:pt x="1178" y="826"/>
                    </a:lnTo>
                    <a:lnTo>
                      <a:pt x="1182" y="824"/>
                    </a:lnTo>
                    <a:lnTo>
                      <a:pt x="1184" y="820"/>
                    </a:lnTo>
                    <a:lnTo>
                      <a:pt x="1186" y="816"/>
                    </a:lnTo>
                    <a:lnTo>
                      <a:pt x="1190" y="812"/>
                    </a:lnTo>
                    <a:lnTo>
                      <a:pt x="1190" y="812"/>
                    </a:lnTo>
                    <a:lnTo>
                      <a:pt x="1190" y="810"/>
                    </a:lnTo>
                    <a:lnTo>
                      <a:pt x="1188" y="812"/>
                    </a:lnTo>
                    <a:lnTo>
                      <a:pt x="1186" y="814"/>
                    </a:lnTo>
                    <a:lnTo>
                      <a:pt x="1184" y="812"/>
                    </a:lnTo>
                    <a:lnTo>
                      <a:pt x="1184" y="812"/>
                    </a:lnTo>
                    <a:lnTo>
                      <a:pt x="1186" y="780"/>
                    </a:lnTo>
                    <a:lnTo>
                      <a:pt x="1186" y="780"/>
                    </a:lnTo>
                    <a:lnTo>
                      <a:pt x="1192" y="778"/>
                    </a:lnTo>
                    <a:lnTo>
                      <a:pt x="1192" y="778"/>
                    </a:lnTo>
                    <a:lnTo>
                      <a:pt x="1190" y="778"/>
                    </a:lnTo>
                    <a:lnTo>
                      <a:pt x="1190" y="778"/>
                    </a:lnTo>
                    <a:lnTo>
                      <a:pt x="1192" y="776"/>
                    </a:lnTo>
                    <a:lnTo>
                      <a:pt x="1194" y="778"/>
                    </a:lnTo>
                    <a:lnTo>
                      <a:pt x="1196" y="780"/>
                    </a:lnTo>
                    <a:lnTo>
                      <a:pt x="1198" y="780"/>
                    </a:lnTo>
                    <a:lnTo>
                      <a:pt x="1198" y="780"/>
                    </a:lnTo>
                    <a:lnTo>
                      <a:pt x="1196" y="772"/>
                    </a:lnTo>
                    <a:lnTo>
                      <a:pt x="1194" y="766"/>
                    </a:lnTo>
                    <a:lnTo>
                      <a:pt x="1192" y="758"/>
                    </a:lnTo>
                    <a:lnTo>
                      <a:pt x="1192" y="750"/>
                    </a:lnTo>
                    <a:lnTo>
                      <a:pt x="1192" y="750"/>
                    </a:lnTo>
                    <a:lnTo>
                      <a:pt x="1196" y="750"/>
                    </a:lnTo>
                    <a:lnTo>
                      <a:pt x="1198" y="750"/>
                    </a:lnTo>
                    <a:lnTo>
                      <a:pt x="1200" y="750"/>
                    </a:lnTo>
                    <a:lnTo>
                      <a:pt x="1204" y="752"/>
                    </a:lnTo>
                    <a:lnTo>
                      <a:pt x="1204" y="752"/>
                    </a:lnTo>
                    <a:lnTo>
                      <a:pt x="1204" y="748"/>
                    </a:lnTo>
                    <a:lnTo>
                      <a:pt x="1200" y="748"/>
                    </a:lnTo>
                    <a:lnTo>
                      <a:pt x="1198" y="746"/>
                    </a:lnTo>
                    <a:lnTo>
                      <a:pt x="1198" y="742"/>
                    </a:lnTo>
                    <a:lnTo>
                      <a:pt x="1198" y="742"/>
                    </a:lnTo>
                    <a:lnTo>
                      <a:pt x="1196" y="746"/>
                    </a:lnTo>
                    <a:lnTo>
                      <a:pt x="1194" y="746"/>
                    </a:lnTo>
                    <a:lnTo>
                      <a:pt x="1192" y="746"/>
                    </a:lnTo>
                    <a:lnTo>
                      <a:pt x="1192" y="746"/>
                    </a:lnTo>
                    <a:lnTo>
                      <a:pt x="1192" y="732"/>
                    </a:lnTo>
                    <a:lnTo>
                      <a:pt x="1190" y="722"/>
                    </a:lnTo>
                    <a:lnTo>
                      <a:pt x="1188" y="714"/>
                    </a:lnTo>
                    <a:lnTo>
                      <a:pt x="1190" y="704"/>
                    </a:lnTo>
                    <a:lnTo>
                      <a:pt x="1190" y="704"/>
                    </a:lnTo>
                    <a:lnTo>
                      <a:pt x="1184" y="700"/>
                    </a:lnTo>
                    <a:lnTo>
                      <a:pt x="1182" y="694"/>
                    </a:lnTo>
                    <a:lnTo>
                      <a:pt x="1182" y="686"/>
                    </a:lnTo>
                    <a:lnTo>
                      <a:pt x="1180" y="680"/>
                    </a:lnTo>
                    <a:lnTo>
                      <a:pt x="1180" y="680"/>
                    </a:lnTo>
                    <a:lnTo>
                      <a:pt x="1184" y="676"/>
                    </a:lnTo>
                    <a:lnTo>
                      <a:pt x="1186" y="676"/>
                    </a:lnTo>
                    <a:lnTo>
                      <a:pt x="1188" y="678"/>
                    </a:lnTo>
                    <a:lnTo>
                      <a:pt x="1188" y="678"/>
                    </a:lnTo>
                    <a:lnTo>
                      <a:pt x="1186" y="668"/>
                    </a:lnTo>
                    <a:lnTo>
                      <a:pt x="1182" y="656"/>
                    </a:lnTo>
                    <a:lnTo>
                      <a:pt x="1182" y="656"/>
                    </a:lnTo>
                    <a:lnTo>
                      <a:pt x="1186" y="656"/>
                    </a:lnTo>
                    <a:lnTo>
                      <a:pt x="1190" y="656"/>
                    </a:lnTo>
                    <a:lnTo>
                      <a:pt x="1192" y="658"/>
                    </a:lnTo>
                    <a:lnTo>
                      <a:pt x="1192" y="656"/>
                    </a:lnTo>
                    <a:lnTo>
                      <a:pt x="1192" y="656"/>
                    </a:lnTo>
                    <a:lnTo>
                      <a:pt x="1190" y="654"/>
                    </a:lnTo>
                    <a:lnTo>
                      <a:pt x="1188" y="652"/>
                    </a:lnTo>
                    <a:lnTo>
                      <a:pt x="1186" y="650"/>
                    </a:lnTo>
                    <a:lnTo>
                      <a:pt x="1184" y="644"/>
                    </a:lnTo>
                    <a:lnTo>
                      <a:pt x="1184" y="644"/>
                    </a:lnTo>
                    <a:lnTo>
                      <a:pt x="1180" y="650"/>
                    </a:lnTo>
                    <a:lnTo>
                      <a:pt x="1178" y="650"/>
                    </a:lnTo>
                    <a:lnTo>
                      <a:pt x="1178" y="646"/>
                    </a:lnTo>
                    <a:lnTo>
                      <a:pt x="1178" y="646"/>
                    </a:lnTo>
                    <a:lnTo>
                      <a:pt x="1176" y="644"/>
                    </a:lnTo>
                    <a:lnTo>
                      <a:pt x="1176" y="644"/>
                    </a:lnTo>
                    <a:lnTo>
                      <a:pt x="1180" y="642"/>
                    </a:lnTo>
                    <a:lnTo>
                      <a:pt x="1184" y="640"/>
                    </a:lnTo>
                    <a:lnTo>
                      <a:pt x="1184" y="640"/>
                    </a:lnTo>
                    <a:lnTo>
                      <a:pt x="1184" y="638"/>
                    </a:lnTo>
                    <a:lnTo>
                      <a:pt x="1184" y="638"/>
                    </a:lnTo>
                    <a:lnTo>
                      <a:pt x="1182" y="634"/>
                    </a:lnTo>
                    <a:lnTo>
                      <a:pt x="1180" y="636"/>
                    </a:lnTo>
                    <a:lnTo>
                      <a:pt x="1180" y="638"/>
                    </a:lnTo>
                    <a:lnTo>
                      <a:pt x="1178" y="638"/>
                    </a:lnTo>
                    <a:lnTo>
                      <a:pt x="1178" y="638"/>
                    </a:lnTo>
                    <a:lnTo>
                      <a:pt x="1178" y="632"/>
                    </a:lnTo>
                    <a:lnTo>
                      <a:pt x="1182" y="632"/>
                    </a:lnTo>
                    <a:lnTo>
                      <a:pt x="1190" y="636"/>
                    </a:lnTo>
                    <a:lnTo>
                      <a:pt x="1190" y="636"/>
                    </a:lnTo>
                    <a:lnTo>
                      <a:pt x="1188" y="634"/>
                    </a:lnTo>
                    <a:lnTo>
                      <a:pt x="1186" y="630"/>
                    </a:lnTo>
                    <a:lnTo>
                      <a:pt x="1186" y="628"/>
                    </a:lnTo>
                    <a:lnTo>
                      <a:pt x="1182" y="626"/>
                    </a:lnTo>
                    <a:lnTo>
                      <a:pt x="1182" y="626"/>
                    </a:lnTo>
                    <a:lnTo>
                      <a:pt x="1184" y="624"/>
                    </a:lnTo>
                    <a:lnTo>
                      <a:pt x="1188" y="624"/>
                    </a:lnTo>
                    <a:lnTo>
                      <a:pt x="1190" y="624"/>
                    </a:lnTo>
                    <a:lnTo>
                      <a:pt x="1192" y="622"/>
                    </a:lnTo>
                    <a:lnTo>
                      <a:pt x="1192" y="622"/>
                    </a:lnTo>
                    <a:lnTo>
                      <a:pt x="1188" y="620"/>
                    </a:lnTo>
                    <a:lnTo>
                      <a:pt x="1184" y="620"/>
                    </a:lnTo>
                    <a:lnTo>
                      <a:pt x="1182" y="618"/>
                    </a:lnTo>
                    <a:lnTo>
                      <a:pt x="1180" y="614"/>
                    </a:lnTo>
                    <a:lnTo>
                      <a:pt x="1180" y="614"/>
                    </a:lnTo>
                    <a:lnTo>
                      <a:pt x="1176" y="616"/>
                    </a:lnTo>
                    <a:lnTo>
                      <a:pt x="1176" y="620"/>
                    </a:lnTo>
                    <a:lnTo>
                      <a:pt x="1176" y="624"/>
                    </a:lnTo>
                    <a:lnTo>
                      <a:pt x="1176" y="628"/>
                    </a:lnTo>
                    <a:lnTo>
                      <a:pt x="1176" y="628"/>
                    </a:lnTo>
                    <a:lnTo>
                      <a:pt x="1172" y="626"/>
                    </a:lnTo>
                    <a:lnTo>
                      <a:pt x="1170" y="626"/>
                    </a:lnTo>
                    <a:lnTo>
                      <a:pt x="1166" y="628"/>
                    </a:lnTo>
                    <a:lnTo>
                      <a:pt x="1162" y="634"/>
                    </a:lnTo>
                    <a:lnTo>
                      <a:pt x="1156" y="638"/>
                    </a:lnTo>
                    <a:lnTo>
                      <a:pt x="1156" y="638"/>
                    </a:lnTo>
                    <a:lnTo>
                      <a:pt x="1154" y="632"/>
                    </a:lnTo>
                    <a:lnTo>
                      <a:pt x="1152" y="628"/>
                    </a:lnTo>
                    <a:lnTo>
                      <a:pt x="1152" y="628"/>
                    </a:lnTo>
                    <a:lnTo>
                      <a:pt x="1156" y="628"/>
                    </a:lnTo>
                    <a:lnTo>
                      <a:pt x="1158" y="628"/>
                    </a:lnTo>
                    <a:lnTo>
                      <a:pt x="1162" y="626"/>
                    </a:lnTo>
                    <a:lnTo>
                      <a:pt x="1164" y="620"/>
                    </a:lnTo>
                    <a:lnTo>
                      <a:pt x="1166" y="612"/>
                    </a:lnTo>
                    <a:lnTo>
                      <a:pt x="1166" y="612"/>
                    </a:lnTo>
                    <a:lnTo>
                      <a:pt x="1164" y="616"/>
                    </a:lnTo>
                    <a:lnTo>
                      <a:pt x="1162" y="618"/>
                    </a:lnTo>
                    <a:lnTo>
                      <a:pt x="1154" y="618"/>
                    </a:lnTo>
                    <a:lnTo>
                      <a:pt x="1154" y="618"/>
                    </a:lnTo>
                    <a:lnTo>
                      <a:pt x="1152" y="614"/>
                    </a:lnTo>
                    <a:lnTo>
                      <a:pt x="1154" y="610"/>
                    </a:lnTo>
                    <a:lnTo>
                      <a:pt x="1156" y="608"/>
                    </a:lnTo>
                    <a:lnTo>
                      <a:pt x="1152" y="604"/>
                    </a:lnTo>
                    <a:lnTo>
                      <a:pt x="1152" y="604"/>
                    </a:lnTo>
                    <a:lnTo>
                      <a:pt x="1156" y="602"/>
                    </a:lnTo>
                    <a:lnTo>
                      <a:pt x="1158" y="606"/>
                    </a:lnTo>
                    <a:lnTo>
                      <a:pt x="1160" y="608"/>
                    </a:lnTo>
                    <a:lnTo>
                      <a:pt x="1164" y="610"/>
                    </a:lnTo>
                    <a:lnTo>
                      <a:pt x="1164" y="610"/>
                    </a:lnTo>
                    <a:lnTo>
                      <a:pt x="1160" y="606"/>
                    </a:lnTo>
                    <a:lnTo>
                      <a:pt x="1160" y="604"/>
                    </a:lnTo>
                    <a:lnTo>
                      <a:pt x="1162" y="602"/>
                    </a:lnTo>
                    <a:lnTo>
                      <a:pt x="1162" y="602"/>
                    </a:lnTo>
                    <a:lnTo>
                      <a:pt x="1164" y="604"/>
                    </a:lnTo>
                    <a:lnTo>
                      <a:pt x="1166" y="606"/>
                    </a:lnTo>
                    <a:lnTo>
                      <a:pt x="1168" y="610"/>
                    </a:lnTo>
                    <a:lnTo>
                      <a:pt x="1168" y="610"/>
                    </a:lnTo>
                    <a:lnTo>
                      <a:pt x="1170" y="606"/>
                    </a:lnTo>
                    <a:lnTo>
                      <a:pt x="1172" y="606"/>
                    </a:lnTo>
                    <a:lnTo>
                      <a:pt x="1176" y="610"/>
                    </a:lnTo>
                    <a:lnTo>
                      <a:pt x="1182" y="612"/>
                    </a:lnTo>
                    <a:lnTo>
                      <a:pt x="1182" y="612"/>
                    </a:lnTo>
                    <a:lnTo>
                      <a:pt x="1184" y="608"/>
                    </a:lnTo>
                    <a:lnTo>
                      <a:pt x="1182" y="604"/>
                    </a:lnTo>
                    <a:lnTo>
                      <a:pt x="1180" y="600"/>
                    </a:lnTo>
                    <a:lnTo>
                      <a:pt x="1180" y="594"/>
                    </a:lnTo>
                    <a:lnTo>
                      <a:pt x="1180" y="594"/>
                    </a:lnTo>
                    <a:lnTo>
                      <a:pt x="1176" y="598"/>
                    </a:lnTo>
                    <a:lnTo>
                      <a:pt x="1172" y="598"/>
                    </a:lnTo>
                    <a:lnTo>
                      <a:pt x="1170" y="598"/>
                    </a:lnTo>
                    <a:lnTo>
                      <a:pt x="1168" y="594"/>
                    </a:lnTo>
                    <a:lnTo>
                      <a:pt x="1166" y="586"/>
                    </a:lnTo>
                    <a:lnTo>
                      <a:pt x="1164" y="578"/>
                    </a:lnTo>
                    <a:lnTo>
                      <a:pt x="1164" y="578"/>
                    </a:lnTo>
                    <a:lnTo>
                      <a:pt x="1172" y="582"/>
                    </a:lnTo>
                    <a:lnTo>
                      <a:pt x="1172" y="582"/>
                    </a:lnTo>
                    <a:lnTo>
                      <a:pt x="1168" y="574"/>
                    </a:lnTo>
                    <a:lnTo>
                      <a:pt x="1168" y="570"/>
                    </a:lnTo>
                    <a:lnTo>
                      <a:pt x="1168" y="564"/>
                    </a:lnTo>
                    <a:lnTo>
                      <a:pt x="1166" y="558"/>
                    </a:lnTo>
                    <a:lnTo>
                      <a:pt x="1166" y="558"/>
                    </a:lnTo>
                    <a:lnTo>
                      <a:pt x="1168" y="558"/>
                    </a:lnTo>
                    <a:lnTo>
                      <a:pt x="1168" y="560"/>
                    </a:lnTo>
                    <a:lnTo>
                      <a:pt x="1170" y="562"/>
                    </a:lnTo>
                    <a:lnTo>
                      <a:pt x="1172" y="562"/>
                    </a:lnTo>
                    <a:lnTo>
                      <a:pt x="1172" y="562"/>
                    </a:lnTo>
                    <a:lnTo>
                      <a:pt x="1172" y="562"/>
                    </a:lnTo>
                    <a:lnTo>
                      <a:pt x="1172" y="560"/>
                    </a:lnTo>
                    <a:lnTo>
                      <a:pt x="1168" y="556"/>
                    </a:lnTo>
                    <a:lnTo>
                      <a:pt x="1168" y="556"/>
                    </a:lnTo>
                    <a:lnTo>
                      <a:pt x="1172" y="556"/>
                    </a:lnTo>
                    <a:lnTo>
                      <a:pt x="1174" y="558"/>
                    </a:lnTo>
                    <a:lnTo>
                      <a:pt x="1176" y="560"/>
                    </a:lnTo>
                    <a:lnTo>
                      <a:pt x="1176" y="564"/>
                    </a:lnTo>
                    <a:lnTo>
                      <a:pt x="1176" y="574"/>
                    </a:lnTo>
                    <a:lnTo>
                      <a:pt x="1176" y="578"/>
                    </a:lnTo>
                    <a:lnTo>
                      <a:pt x="1180" y="582"/>
                    </a:lnTo>
                    <a:lnTo>
                      <a:pt x="1180" y="582"/>
                    </a:lnTo>
                    <a:lnTo>
                      <a:pt x="1180" y="574"/>
                    </a:lnTo>
                    <a:lnTo>
                      <a:pt x="1182" y="564"/>
                    </a:lnTo>
                    <a:lnTo>
                      <a:pt x="1182" y="564"/>
                    </a:lnTo>
                    <a:lnTo>
                      <a:pt x="1186" y="566"/>
                    </a:lnTo>
                    <a:lnTo>
                      <a:pt x="1186" y="568"/>
                    </a:lnTo>
                    <a:lnTo>
                      <a:pt x="1188" y="570"/>
                    </a:lnTo>
                    <a:lnTo>
                      <a:pt x="1190" y="572"/>
                    </a:lnTo>
                    <a:lnTo>
                      <a:pt x="1190" y="572"/>
                    </a:lnTo>
                    <a:lnTo>
                      <a:pt x="1188" y="568"/>
                    </a:lnTo>
                    <a:lnTo>
                      <a:pt x="1188" y="564"/>
                    </a:lnTo>
                    <a:lnTo>
                      <a:pt x="1190" y="562"/>
                    </a:lnTo>
                    <a:lnTo>
                      <a:pt x="1196" y="562"/>
                    </a:lnTo>
                    <a:lnTo>
                      <a:pt x="1196" y="562"/>
                    </a:lnTo>
                    <a:lnTo>
                      <a:pt x="1196" y="560"/>
                    </a:lnTo>
                    <a:lnTo>
                      <a:pt x="1194" y="558"/>
                    </a:lnTo>
                    <a:lnTo>
                      <a:pt x="1188" y="558"/>
                    </a:lnTo>
                    <a:lnTo>
                      <a:pt x="1184" y="556"/>
                    </a:lnTo>
                    <a:lnTo>
                      <a:pt x="1184" y="554"/>
                    </a:lnTo>
                    <a:lnTo>
                      <a:pt x="1182" y="550"/>
                    </a:lnTo>
                    <a:lnTo>
                      <a:pt x="1182" y="550"/>
                    </a:lnTo>
                    <a:lnTo>
                      <a:pt x="1186" y="552"/>
                    </a:lnTo>
                    <a:lnTo>
                      <a:pt x="1188" y="550"/>
                    </a:lnTo>
                    <a:lnTo>
                      <a:pt x="1190" y="548"/>
                    </a:lnTo>
                    <a:lnTo>
                      <a:pt x="1192" y="550"/>
                    </a:lnTo>
                    <a:lnTo>
                      <a:pt x="1192" y="550"/>
                    </a:lnTo>
                    <a:lnTo>
                      <a:pt x="1190" y="536"/>
                    </a:lnTo>
                    <a:lnTo>
                      <a:pt x="1190" y="536"/>
                    </a:lnTo>
                    <a:lnTo>
                      <a:pt x="1198" y="536"/>
                    </a:lnTo>
                    <a:lnTo>
                      <a:pt x="1198" y="536"/>
                    </a:lnTo>
                    <a:lnTo>
                      <a:pt x="1198" y="532"/>
                    </a:lnTo>
                    <a:lnTo>
                      <a:pt x="1196" y="532"/>
                    </a:lnTo>
                    <a:lnTo>
                      <a:pt x="1192" y="530"/>
                    </a:lnTo>
                    <a:lnTo>
                      <a:pt x="1192" y="528"/>
                    </a:lnTo>
                    <a:lnTo>
                      <a:pt x="1192" y="528"/>
                    </a:lnTo>
                    <a:lnTo>
                      <a:pt x="1192" y="524"/>
                    </a:lnTo>
                    <a:lnTo>
                      <a:pt x="1194" y="524"/>
                    </a:lnTo>
                    <a:lnTo>
                      <a:pt x="1196" y="526"/>
                    </a:lnTo>
                    <a:lnTo>
                      <a:pt x="1198" y="528"/>
                    </a:lnTo>
                    <a:lnTo>
                      <a:pt x="1198" y="528"/>
                    </a:lnTo>
                    <a:lnTo>
                      <a:pt x="1196" y="522"/>
                    </a:lnTo>
                    <a:lnTo>
                      <a:pt x="1192" y="518"/>
                    </a:lnTo>
                    <a:lnTo>
                      <a:pt x="1192" y="518"/>
                    </a:lnTo>
                    <a:lnTo>
                      <a:pt x="1196" y="518"/>
                    </a:lnTo>
                    <a:lnTo>
                      <a:pt x="1200" y="522"/>
                    </a:lnTo>
                    <a:lnTo>
                      <a:pt x="1206" y="530"/>
                    </a:lnTo>
                    <a:lnTo>
                      <a:pt x="1212" y="542"/>
                    </a:lnTo>
                    <a:lnTo>
                      <a:pt x="1214" y="546"/>
                    </a:lnTo>
                    <a:lnTo>
                      <a:pt x="1220" y="550"/>
                    </a:lnTo>
                    <a:lnTo>
                      <a:pt x="1220" y="550"/>
                    </a:lnTo>
                    <a:lnTo>
                      <a:pt x="1214" y="536"/>
                    </a:lnTo>
                    <a:lnTo>
                      <a:pt x="1206" y="524"/>
                    </a:lnTo>
                    <a:lnTo>
                      <a:pt x="1206" y="524"/>
                    </a:lnTo>
                    <a:lnTo>
                      <a:pt x="1208" y="524"/>
                    </a:lnTo>
                    <a:lnTo>
                      <a:pt x="1210" y="524"/>
                    </a:lnTo>
                    <a:lnTo>
                      <a:pt x="1214" y="528"/>
                    </a:lnTo>
                    <a:lnTo>
                      <a:pt x="1218" y="534"/>
                    </a:lnTo>
                    <a:lnTo>
                      <a:pt x="1224" y="538"/>
                    </a:lnTo>
                    <a:lnTo>
                      <a:pt x="1224" y="538"/>
                    </a:lnTo>
                    <a:lnTo>
                      <a:pt x="1220" y="532"/>
                    </a:lnTo>
                    <a:lnTo>
                      <a:pt x="1216" y="526"/>
                    </a:lnTo>
                    <a:lnTo>
                      <a:pt x="1212" y="522"/>
                    </a:lnTo>
                    <a:lnTo>
                      <a:pt x="1210" y="516"/>
                    </a:lnTo>
                    <a:lnTo>
                      <a:pt x="1210" y="516"/>
                    </a:lnTo>
                    <a:lnTo>
                      <a:pt x="1214" y="516"/>
                    </a:lnTo>
                    <a:lnTo>
                      <a:pt x="1218" y="518"/>
                    </a:lnTo>
                    <a:lnTo>
                      <a:pt x="1222" y="522"/>
                    </a:lnTo>
                    <a:lnTo>
                      <a:pt x="1226" y="528"/>
                    </a:lnTo>
                    <a:lnTo>
                      <a:pt x="1230" y="534"/>
                    </a:lnTo>
                    <a:lnTo>
                      <a:pt x="1230" y="534"/>
                    </a:lnTo>
                    <a:lnTo>
                      <a:pt x="1234" y="530"/>
                    </a:lnTo>
                    <a:lnTo>
                      <a:pt x="1232" y="528"/>
                    </a:lnTo>
                    <a:lnTo>
                      <a:pt x="1230" y="526"/>
                    </a:lnTo>
                    <a:lnTo>
                      <a:pt x="1228" y="522"/>
                    </a:lnTo>
                    <a:lnTo>
                      <a:pt x="1228" y="522"/>
                    </a:lnTo>
                    <a:lnTo>
                      <a:pt x="1238" y="524"/>
                    </a:lnTo>
                    <a:lnTo>
                      <a:pt x="1246" y="528"/>
                    </a:lnTo>
                    <a:lnTo>
                      <a:pt x="1264" y="534"/>
                    </a:lnTo>
                    <a:lnTo>
                      <a:pt x="1264" y="534"/>
                    </a:lnTo>
                    <a:lnTo>
                      <a:pt x="1264" y="540"/>
                    </a:lnTo>
                    <a:lnTo>
                      <a:pt x="1264" y="542"/>
                    </a:lnTo>
                    <a:lnTo>
                      <a:pt x="1266" y="542"/>
                    </a:lnTo>
                    <a:lnTo>
                      <a:pt x="1266" y="542"/>
                    </a:lnTo>
                    <a:lnTo>
                      <a:pt x="1264" y="544"/>
                    </a:lnTo>
                    <a:lnTo>
                      <a:pt x="1260" y="546"/>
                    </a:lnTo>
                    <a:lnTo>
                      <a:pt x="1252" y="544"/>
                    </a:lnTo>
                    <a:lnTo>
                      <a:pt x="1252" y="544"/>
                    </a:lnTo>
                    <a:lnTo>
                      <a:pt x="1264" y="550"/>
                    </a:lnTo>
                    <a:lnTo>
                      <a:pt x="1270" y="552"/>
                    </a:lnTo>
                    <a:lnTo>
                      <a:pt x="1274" y="556"/>
                    </a:lnTo>
                    <a:lnTo>
                      <a:pt x="1274" y="556"/>
                    </a:lnTo>
                    <a:lnTo>
                      <a:pt x="1272" y="552"/>
                    </a:lnTo>
                    <a:lnTo>
                      <a:pt x="1276" y="552"/>
                    </a:lnTo>
                    <a:lnTo>
                      <a:pt x="1288" y="554"/>
                    </a:lnTo>
                    <a:lnTo>
                      <a:pt x="1288" y="554"/>
                    </a:lnTo>
                    <a:lnTo>
                      <a:pt x="1288" y="552"/>
                    </a:lnTo>
                    <a:lnTo>
                      <a:pt x="1288" y="550"/>
                    </a:lnTo>
                    <a:lnTo>
                      <a:pt x="1286" y="548"/>
                    </a:lnTo>
                    <a:lnTo>
                      <a:pt x="1286" y="544"/>
                    </a:lnTo>
                    <a:lnTo>
                      <a:pt x="1286" y="544"/>
                    </a:lnTo>
                    <a:lnTo>
                      <a:pt x="1292" y="548"/>
                    </a:lnTo>
                    <a:lnTo>
                      <a:pt x="1296" y="548"/>
                    </a:lnTo>
                    <a:lnTo>
                      <a:pt x="1300" y="550"/>
                    </a:lnTo>
                    <a:lnTo>
                      <a:pt x="1304" y="552"/>
                    </a:lnTo>
                    <a:lnTo>
                      <a:pt x="1304" y="552"/>
                    </a:lnTo>
                    <a:lnTo>
                      <a:pt x="1302" y="554"/>
                    </a:lnTo>
                    <a:lnTo>
                      <a:pt x="1300" y="556"/>
                    </a:lnTo>
                    <a:lnTo>
                      <a:pt x="1300" y="556"/>
                    </a:lnTo>
                    <a:lnTo>
                      <a:pt x="1300" y="556"/>
                    </a:lnTo>
                    <a:lnTo>
                      <a:pt x="1312" y="560"/>
                    </a:lnTo>
                    <a:lnTo>
                      <a:pt x="1318" y="562"/>
                    </a:lnTo>
                    <a:lnTo>
                      <a:pt x="1324" y="566"/>
                    </a:lnTo>
                    <a:lnTo>
                      <a:pt x="1324" y="566"/>
                    </a:lnTo>
                    <a:lnTo>
                      <a:pt x="1322" y="564"/>
                    </a:lnTo>
                    <a:lnTo>
                      <a:pt x="1322" y="560"/>
                    </a:lnTo>
                    <a:lnTo>
                      <a:pt x="1322" y="560"/>
                    </a:lnTo>
                    <a:lnTo>
                      <a:pt x="1336" y="560"/>
                    </a:lnTo>
                    <a:lnTo>
                      <a:pt x="1348" y="562"/>
                    </a:lnTo>
                    <a:lnTo>
                      <a:pt x="1374" y="570"/>
                    </a:lnTo>
                    <a:lnTo>
                      <a:pt x="1398" y="580"/>
                    </a:lnTo>
                    <a:lnTo>
                      <a:pt x="1410" y="584"/>
                    </a:lnTo>
                    <a:lnTo>
                      <a:pt x="1422" y="586"/>
                    </a:lnTo>
                    <a:lnTo>
                      <a:pt x="1422" y="586"/>
                    </a:lnTo>
                    <a:lnTo>
                      <a:pt x="1448" y="598"/>
                    </a:lnTo>
                    <a:lnTo>
                      <a:pt x="1460" y="604"/>
                    </a:lnTo>
                    <a:lnTo>
                      <a:pt x="1472" y="610"/>
                    </a:lnTo>
                    <a:lnTo>
                      <a:pt x="1482" y="618"/>
                    </a:lnTo>
                    <a:lnTo>
                      <a:pt x="1492" y="628"/>
                    </a:lnTo>
                    <a:lnTo>
                      <a:pt x="1498" y="640"/>
                    </a:lnTo>
                    <a:lnTo>
                      <a:pt x="1500" y="656"/>
                    </a:lnTo>
                    <a:lnTo>
                      <a:pt x="1500" y="656"/>
                    </a:lnTo>
                    <a:lnTo>
                      <a:pt x="1468" y="654"/>
                    </a:lnTo>
                    <a:lnTo>
                      <a:pt x="1438" y="652"/>
                    </a:lnTo>
                    <a:lnTo>
                      <a:pt x="1426" y="650"/>
                    </a:lnTo>
                    <a:lnTo>
                      <a:pt x="1412" y="646"/>
                    </a:lnTo>
                    <a:lnTo>
                      <a:pt x="1400" y="642"/>
                    </a:lnTo>
                    <a:lnTo>
                      <a:pt x="1390" y="636"/>
                    </a:lnTo>
                    <a:lnTo>
                      <a:pt x="1390" y="636"/>
                    </a:lnTo>
                    <a:lnTo>
                      <a:pt x="1394" y="640"/>
                    </a:lnTo>
                    <a:lnTo>
                      <a:pt x="1400" y="644"/>
                    </a:lnTo>
                    <a:lnTo>
                      <a:pt x="1412" y="650"/>
                    </a:lnTo>
                    <a:lnTo>
                      <a:pt x="1424" y="656"/>
                    </a:lnTo>
                    <a:lnTo>
                      <a:pt x="1434" y="664"/>
                    </a:lnTo>
                    <a:lnTo>
                      <a:pt x="1434" y="664"/>
                    </a:lnTo>
                    <a:lnTo>
                      <a:pt x="1450" y="668"/>
                    </a:lnTo>
                    <a:lnTo>
                      <a:pt x="1462" y="674"/>
                    </a:lnTo>
                    <a:lnTo>
                      <a:pt x="1472" y="682"/>
                    </a:lnTo>
                    <a:lnTo>
                      <a:pt x="1482" y="692"/>
                    </a:lnTo>
                    <a:lnTo>
                      <a:pt x="1502" y="710"/>
                    </a:lnTo>
                    <a:lnTo>
                      <a:pt x="1512" y="720"/>
                    </a:lnTo>
                    <a:lnTo>
                      <a:pt x="1522" y="728"/>
                    </a:lnTo>
                    <a:lnTo>
                      <a:pt x="1522" y="728"/>
                    </a:lnTo>
                    <a:lnTo>
                      <a:pt x="1532" y="728"/>
                    </a:lnTo>
                    <a:lnTo>
                      <a:pt x="1538" y="728"/>
                    </a:lnTo>
                    <a:lnTo>
                      <a:pt x="1550" y="734"/>
                    </a:lnTo>
                    <a:lnTo>
                      <a:pt x="1562" y="740"/>
                    </a:lnTo>
                    <a:lnTo>
                      <a:pt x="1568" y="740"/>
                    </a:lnTo>
                    <a:lnTo>
                      <a:pt x="1574" y="740"/>
                    </a:lnTo>
                    <a:lnTo>
                      <a:pt x="1574" y="740"/>
                    </a:lnTo>
                    <a:lnTo>
                      <a:pt x="1574" y="736"/>
                    </a:lnTo>
                    <a:lnTo>
                      <a:pt x="1572" y="732"/>
                    </a:lnTo>
                    <a:lnTo>
                      <a:pt x="1566" y="726"/>
                    </a:lnTo>
                    <a:lnTo>
                      <a:pt x="1556" y="722"/>
                    </a:lnTo>
                    <a:lnTo>
                      <a:pt x="1546" y="716"/>
                    </a:lnTo>
                    <a:lnTo>
                      <a:pt x="1536" y="712"/>
                    </a:lnTo>
                    <a:lnTo>
                      <a:pt x="1526" y="708"/>
                    </a:lnTo>
                    <a:lnTo>
                      <a:pt x="1518" y="702"/>
                    </a:lnTo>
                    <a:lnTo>
                      <a:pt x="1516" y="698"/>
                    </a:lnTo>
                    <a:lnTo>
                      <a:pt x="1516" y="692"/>
                    </a:lnTo>
                    <a:lnTo>
                      <a:pt x="1516" y="692"/>
                    </a:lnTo>
                    <a:lnTo>
                      <a:pt x="1534" y="696"/>
                    </a:lnTo>
                    <a:lnTo>
                      <a:pt x="1542" y="700"/>
                    </a:lnTo>
                    <a:lnTo>
                      <a:pt x="1544" y="702"/>
                    </a:lnTo>
                    <a:lnTo>
                      <a:pt x="1546" y="706"/>
                    </a:lnTo>
                    <a:lnTo>
                      <a:pt x="1546" y="706"/>
                    </a:lnTo>
                    <a:lnTo>
                      <a:pt x="1548" y="704"/>
                    </a:lnTo>
                    <a:lnTo>
                      <a:pt x="1550" y="702"/>
                    </a:lnTo>
                    <a:lnTo>
                      <a:pt x="1556" y="702"/>
                    </a:lnTo>
                    <a:lnTo>
                      <a:pt x="1562" y="704"/>
                    </a:lnTo>
                    <a:lnTo>
                      <a:pt x="1566" y="706"/>
                    </a:lnTo>
                    <a:lnTo>
                      <a:pt x="1566" y="706"/>
                    </a:lnTo>
                    <a:lnTo>
                      <a:pt x="1568" y="702"/>
                    </a:lnTo>
                    <a:lnTo>
                      <a:pt x="1576" y="702"/>
                    </a:lnTo>
                    <a:lnTo>
                      <a:pt x="1576" y="702"/>
                    </a:lnTo>
                    <a:lnTo>
                      <a:pt x="1554" y="690"/>
                    </a:lnTo>
                    <a:lnTo>
                      <a:pt x="1544" y="682"/>
                    </a:lnTo>
                    <a:lnTo>
                      <a:pt x="1534" y="674"/>
                    </a:lnTo>
                    <a:lnTo>
                      <a:pt x="1526" y="666"/>
                    </a:lnTo>
                    <a:lnTo>
                      <a:pt x="1518" y="656"/>
                    </a:lnTo>
                    <a:lnTo>
                      <a:pt x="1514" y="644"/>
                    </a:lnTo>
                    <a:lnTo>
                      <a:pt x="1510" y="630"/>
                    </a:lnTo>
                    <a:lnTo>
                      <a:pt x="1510" y="630"/>
                    </a:lnTo>
                    <a:lnTo>
                      <a:pt x="1518" y="630"/>
                    </a:lnTo>
                    <a:lnTo>
                      <a:pt x="1526" y="632"/>
                    </a:lnTo>
                    <a:lnTo>
                      <a:pt x="1544" y="638"/>
                    </a:lnTo>
                    <a:lnTo>
                      <a:pt x="1544" y="638"/>
                    </a:lnTo>
                    <a:lnTo>
                      <a:pt x="1532" y="626"/>
                    </a:lnTo>
                    <a:lnTo>
                      <a:pt x="1520" y="616"/>
                    </a:lnTo>
                    <a:lnTo>
                      <a:pt x="1508" y="608"/>
                    </a:lnTo>
                    <a:lnTo>
                      <a:pt x="1500" y="604"/>
                    </a:lnTo>
                    <a:lnTo>
                      <a:pt x="1490" y="602"/>
                    </a:lnTo>
                    <a:lnTo>
                      <a:pt x="1490" y="602"/>
                    </a:lnTo>
                    <a:lnTo>
                      <a:pt x="1476" y="590"/>
                    </a:lnTo>
                    <a:lnTo>
                      <a:pt x="1462" y="578"/>
                    </a:lnTo>
                    <a:lnTo>
                      <a:pt x="1444" y="568"/>
                    </a:lnTo>
                    <a:lnTo>
                      <a:pt x="1436" y="564"/>
                    </a:lnTo>
                    <a:lnTo>
                      <a:pt x="1424" y="560"/>
                    </a:lnTo>
                    <a:lnTo>
                      <a:pt x="1424" y="560"/>
                    </a:lnTo>
                    <a:lnTo>
                      <a:pt x="1432" y="558"/>
                    </a:lnTo>
                    <a:lnTo>
                      <a:pt x="1440" y="556"/>
                    </a:lnTo>
                    <a:lnTo>
                      <a:pt x="1448" y="558"/>
                    </a:lnTo>
                    <a:lnTo>
                      <a:pt x="1456" y="560"/>
                    </a:lnTo>
                    <a:lnTo>
                      <a:pt x="1472" y="566"/>
                    </a:lnTo>
                    <a:lnTo>
                      <a:pt x="1486" y="574"/>
                    </a:lnTo>
                    <a:lnTo>
                      <a:pt x="1486" y="574"/>
                    </a:lnTo>
                    <a:lnTo>
                      <a:pt x="1484" y="578"/>
                    </a:lnTo>
                    <a:lnTo>
                      <a:pt x="1484" y="580"/>
                    </a:lnTo>
                    <a:lnTo>
                      <a:pt x="1480" y="580"/>
                    </a:lnTo>
                    <a:lnTo>
                      <a:pt x="1480" y="580"/>
                    </a:lnTo>
                    <a:lnTo>
                      <a:pt x="1490" y="590"/>
                    </a:lnTo>
                    <a:lnTo>
                      <a:pt x="1502" y="596"/>
                    </a:lnTo>
                    <a:lnTo>
                      <a:pt x="1516" y="602"/>
                    </a:lnTo>
                    <a:lnTo>
                      <a:pt x="1532" y="606"/>
                    </a:lnTo>
                    <a:lnTo>
                      <a:pt x="1532" y="606"/>
                    </a:lnTo>
                    <a:lnTo>
                      <a:pt x="1534" y="606"/>
                    </a:lnTo>
                    <a:lnTo>
                      <a:pt x="1534" y="604"/>
                    </a:lnTo>
                    <a:lnTo>
                      <a:pt x="1536" y="602"/>
                    </a:lnTo>
                    <a:lnTo>
                      <a:pt x="1538" y="600"/>
                    </a:lnTo>
                    <a:lnTo>
                      <a:pt x="1538" y="600"/>
                    </a:lnTo>
                    <a:lnTo>
                      <a:pt x="1526" y="592"/>
                    </a:lnTo>
                    <a:lnTo>
                      <a:pt x="1516" y="584"/>
                    </a:lnTo>
                    <a:lnTo>
                      <a:pt x="1508" y="574"/>
                    </a:lnTo>
                    <a:lnTo>
                      <a:pt x="1502" y="564"/>
                    </a:lnTo>
                    <a:lnTo>
                      <a:pt x="1492" y="540"/>
                    </a:lnTo>
                    <a:lnTo>
                      <a:pt x="1482" y="516"/>
                    </a:lnTo>
                    <a:lnTo>
                      <a:pt x="1482" y="516"/>
                    </a:lnTo>
                    <a:lnTo>
                      <a:pt x="1486" y="520"/>
                    </a:lnTo>
                    <a:lnTo>
                      <a:pt x="1490" y="522"/>
                    </a:lnTo>
                    <a:lnTo>
                      <a:pt x="1498" y="528"/>
                    </a:lnTo>
                    <a:lnTo>
                      <a:pt x="1506" y="532"/>
                    </a:lnTo>
                    <a:lnTo>
                      <a:pt x="1508" y="536"/>
                    </a:lnTo>
                    <a:lnTo>
                      <a:pt x="1510" y="540"/>
                    </a:lnTo>
                    <a:lnTo>
                      <a:pt x="1510" y="540"/>
                    </a:lnTo>
                    <a:lnTo>
                      <a:pt x="1514" y="540"/>
                    </a:lnTo>
                    <a:lnTo>
                      <a:pt x="1516" y="538"/>
                    </a:lnTo>
                    <a:lnTo>
                      <a:pt x="1520" y="536"/>
                    </a:lnTo>
                    <a:lnTo>
                      <a:pt x="1522" y="536"/>
                    </a:lnTo>
                    <a:lnTo>
                      <a:pt x="1522" y="536"/>
                    </a:lnTo>
                    <a:lnTo>
                      <a:pt x="1520" y="532"/>
                    </a:lnTo>
                    <a:lnTo>
                      <a:pt x="1514" y="530"/>
                    </a:lnTo>
                    <a:lnTo>
                      <a:pt x="1512" y="526"/>
                    </a:lnTo>
                    <a:lnTo>
                      <a:pt x="1510" y="526"/>
                    </a:lnTo>
                    <a:lnTo>
                      <a:pt x="1512" y="524"/>
                    </a:lnTo>
                    <a:lnTo>
                      <a:pt x="1512" y="524"/>
                    </a:lnTo>
                    <a:lnTo>
                      <a:pt x="1512" y="520"/>
                    </a:lnTo>
                    <a:lnTo>
                      <a:pt x="1514" y="520"/>
                    </a:lnTo>
                    <a:lnTo>
                      <a:pt x="1518" y="520"/>
                    </a:lnTo>
                    <a:lnTo>
                      <a:pt x="1520" y="518"/>
                    </a:lnTo>
                    <a:lnTo>
                      <a:pt x="1520" y="518"/>
                    </a:lnTo>
                    <a:lnTo>
                      <a:pt x="1514" y="510"/>
                    </a:lnTo>
                    <a:lnTo>
                      <a:pt x="1510" y="502"/>
                    </a:lnTo>
                    <a:lnTo>
                      <a:pt x="1510" y="502"/>
                    </a:lnTo>
                    <a:lnTo>
                      <a:pt x="1518" y="504"/>
                    </a:lnTo>
                    <a:lnTo>
                      <a:pt x="1526" y="508"/>
                    </a:lnTo>
                    <a:lnTo>
                      <a:pt x="1534" y="512"/>
                    </a:lnTo>
                    <a:lnTo>
                      <a:pt x="1544" y="516"/>
                    </a:lnTo>
                    <a:lnTo>
                      <a:pt x="1544" y="516"/>
                    </a:lnTo>
                    <a:lnTo>
                      <a:pt x="1534" y="504"/>
                    </a:lnTo>
                    <a:lnTo>
                      <a:pt x="1522" y="496"/>
                    </a:lnTo>
                    <a:lnTo>
                      <a:pt x="1508" y="490"/>
                    </a:lnTo>
                    <a:lnTo>
                      <a:pt x="1494" y="486"/>
                    </a:lnTo>
                    <a:lnTo>
                      <a:pt x="1464" y="478"/>
                    </a:lnTo>
                    <a:lnTo>
                      <a:pt x="1450" y="472"/>
                    </a:lnTo>
                    <a:lnTo>
                      <a:pt x="1436" y="464"/>
                    </a:lnTo>
                    <a:lnTo>
                      <a:pt x="1436" y="464"/>
                    </a:lnTo>
                    <a:lnTo>
                      <a:pt x="1458" y="470"/>
                    </a:lnTo>
                    <a:lnTo>
                      <a:pt x="1468" y="474"/>
                    </a:lnTo>
                    <a:lnTo>
                      <a:pt x="1478" y="478"/>
                    </a:lnTo>
                    <a:lnTo>
                      <a:pt x="1478" y="478"/>
                    </a:lnTo>
                    <a:lnTo>
                      <a:pt x="1480" y="476"/>
                    </a:lnTo>
                    <a:lnTo>
                      <a:pt x="1480" y="476"/>
                    </a:lnTo>
                    <a:lnTo>
                      <a:pt x="1478" y="472"/>
                    </a:lnTo>
                    <a:lnTo>
                      <a:pt x="1478" y="472"/>
                    </a:lnTo>
                    <a:lnTo>
                      <a:pt x="1510" y="472"/>
                    </a:lnTo>
                    <a:lnTo>
                      <a:pt x="1540" y="474"/>
                    </a:lnTo>
                    <a:lnTo>
                      <a:pt x="1568" y="480"/>
                    </a:lnTo>
                    <a:lnTo>
                      <a:pt x="1594" y="486"/>
                    </a:lnTo>
                    <a:lnTo>
                      <a:pt x="1594" y="486"/>
                    </a:lnTo>
                    <a:lnTo>
                      <a:pt x="1586" y="480"/>
                    </a:lnTo>
                    <a:lnTo>
                      <a:pt x="1578" y="476"/>
                    </a:lnTo>
                    <a:lnTo>
                      <a:pt x="1562" y="470"/>
                    </a:lnTo>
                    <a:lnTo>
                      <a:pt x="1544" y="464"/>
                    </a:lnTo>
                    <a:lnTo>
                      <a:pt x="1526" y="458"/>
                    </a:lnTo>
                    <a:lnTo>
                      <a:pt x="1526" y="458"/>
                    </a:lnTo>
                    <a:lnTo>
                      <a:pt x="1514" y="458"/>
                    </a:lnTo>
                    <a:lnTo>
                      <a:pt x="1504" y="456"/>
                    </a:lnTo>
                    <a:lnTo>
                      <a:pt x="1486" y="448"/>
                    </a:lnTo>
                    <a:lnTo>
                      <a:pt x="1468" y="440"/>
                    </a:lnTo>
                    <a:lnTo>
                      <a:pt x="1446" y="434"/>
                    </a:lnTo>
                    <a:lnTo>
                      <a:pt x="1446" y="434"/>
                    </a:lnTo>
                    <a:lnTo>
                      <a:pt x="1430" y="428"/>
                    </a:lnTo>
                    <a:lnTo>
                      <a:pt x="1416" y="418"/>
                    </a:lnTo>
                    <a:lnTo>
                      <a:pt x="1400" y="408"/>
                    </a:lnTo>
                    <a:lnTo>
                      <a:pt x="1384" y="398"/>
                    </a:lnTo>
                    <a:lnTo>
                      <a:pt x="1384" y="398"/>
                    </a:lnTo>
                    <a:lnTo>
                      <a:pt x="1350" y="384"/>
                    </a:lnTo>
                    <a:lnTo>
                      <a:pt x="1318" y="370"/>
                    </a:lnTo>
                    <a:lnTo>
                      <a:pt x="1318" y="370"/>
                    </a:lnTo>
                    <a:lnTo>
                      <a:pt x="1326" y="370"/>
                    </a:lnTo>
                    <a:lnTo>
                      <a:pt x="1334" y="372"/>
                    </a:lnTo>
                    <a:lnTo>
                      <a:pt x="1340" y="376"/>
                    </a:lnTo>
                    <a:lnTo>
                      <a:pt x="1346" y="382"/>
                    </a:lnTo>
                    <a:lnTo>
                      <a:pt x="1346" y="382"/>
                    </a:lnTo>
                    <a:lnTo>
                      <a:pt x="1348" y="384"/>
                    </a:lnTo>
                    <a:lnTo>
                      <a:pt x="1350" y="382"/>
                    </a:lnTo>
                    <a:lnTo>
                      <a:pt x="1352" y="380"/>
                    </a:lnTo>
                    <a:lnTo>
                      <a:pt x="1356" y="378"/>
                    </a:lnTo>
                    <a:lnTo>
                      <a:pt x="1356" y="378"/>
                    </a:lnTo>
                    <a:lnTo>
                      <a:pt x="1436" y="404"/>
                    </a:lnTo>
                    <a:lnTo>
                      <a:pt x="1520" y="432"/>
                    </a:lnTo>
                    <a:lnTo>
                      <a:pt x="1562" y="446"/>
                    </a:lnTo>
                    <a:lnTo>
                      <a:pt x="1602" y="462"/>
                    </a:lnTo>
                    <a:lnTo>
                      <a:pt x="1642" y="480"/>
                    </a:lnTo>
                    <a:lnTo>
                      <a:pt x="1678" y="498"/>
                    </a:lnTo>
                    <a:lnTo>
                      <a:pt x="1678" y="498"/>
                    </a:lnTo>
                    <a:lnTo>
                      <a:pt x="1680" y="504"/>
                    </a:lnTo>
                    <a:lnTo>
                      <a:pt x="1684" y="508"/>
                    </a:lnTo>
                    <a:lnTo>
                      <a:pt x="1688" y="512"/>
                    </a:lnTo>
                    <a:lnTo>
                      <a:pt x="1690" y="516"/>
                    </a:lnTo>
                    <a:lnTo>
                      <a:pt x="1690" y="516"/>
                    </a:lnTo>
                    <a:lnTo>
                      <a:pt x="1684" y="514"/>
                    </a:lnTo>
                    <a:lnTo>
                      <a:pt x="1676" y="512"/>
                    </a:lnTo>
                    <a:lnTo>
                      <a:pt x="1676" y="512"/>
                    </a:lnTo>
                    <a:lnTo>
                      <a:pt x="1680" y="518"/>
                    </a:lnTo>
                    <a:lnTo>
                      <a:pt x="1686" y="520"/>
                    </a:lnTo>
                    <a:lnTo>
                      <a:pt x="1690" y="522"/>
                    </a:lnTo>
                    <a:lnTo>
                      <a:pt x="1696" y="522"/>
                    </a:lnTo>
                    <a:lnTo>
                      <a:pt x="1710" y="520"/>
                    </a:lnTo>
                    <a:lnTo>
                      <a:pt x="1720" y="516"/>
                    </a:lnTo>
                    <a:lnTo>
                      <a:pt x="1720" y="516"/>
                    </a:lnTo>
                    <a:lnTo>
                      <a:pt x="1698" y="502"/>
                    </a:lnTo>
                    <a:lnTo>
                      <a:pt x="1676" y="488"/>
                    </a:lnTo>
                    <a:lnTo>
                      <a:pt x="1654" y="474"/>
                    </a:lnTo>
                    <a:lnTo>
                      <a:pt x="1642" y="468"/>
                    </a:lnTo>
                    <a:lnTo>
                      <a:pt x="1628" y="462"/>
                    </a:lnTo>
                    <a:lnTo>
                      <a:pt x="1628" y="462"/>
                    </a:lnTo>
                    <a:lnTo>
                      <a:pt x="1612" y="458"/>
                    </a:lnTo>
                    <a:lnTo>
                      <a:pt x="1598" y="454"/>
                    </a:lnTo>
                    <a:lnTo>
                      <a:pt x="1592" y="452"/>
                    </a:lnTo>
                    <a:lnTo>
                      <a:pt x="1586" y="450"/>
                    </a:lnTo>
                    <a:lnTo>
                      <a:pt x="1584" y="444"/>
                    </a:lnTo>
                    <a:lnTo>
                      <a:pt x="1580" y="438"/>
                    </a:lnTo>
                    <a:lnTo>
                      <a:pt x="1580" y="438"/>
                    </a:lnTo>
                    <a:lnTo>
                      <a:pt x="1608" y="444"/>
                    </a:lnTo>
                    <a:lnTo>
                      <a:pt x="1622" y="448"/>
                    </a:lnTo>
                    <a:lnTo>
                      <a:pt x="1636" y="452"/>
                    </a:lnTo>
                    <a:lnTo>
                      <a:pt x="1636" y="452"/>
                    </a:lnTo>
                    <a:lnTo>
                      <a:pt x="1622" y="446"/>
                    </a:lnTo>
                    <a:lnTo>
                      <a:pt x="1608" y="440"/>
                    </a:lnTo>
                    <a:lnTo>
                      <a:pt x="1590" y="436"/>
                    </a:lnTo>
                    <a:lnTo>
                      <a:pt x="1570" y="436"/>
                    </a:lnTo>
                    <a:lnTo>
                      <a:pt x="1570" y="436"/>
                    </a:lnTo>
                    <a:lnTo>
                      <a:pt x="1568" y="438"/>
                    </a:lnTo>
                    <a:lnTo>
                      <a:pt x="1570" y="440"/>
                    </a:lnTo>
                    <a:lnTo>
                      <a:pt x="1570" y="442"/>
                    </a:lnTo>
                    <a:lnTo>
                      <a:pt x="1568" y="446"/>
                    </a:lnTo>
                    <a:lnTo>
                      <a:pt x="1568" y="446"/>
                    </a:lnTo>
                    <a:lnTo>
                      <a:pt x="1552" y="440"/>
                    </a:lnTo>
                    <a:lnTo>
                      <a:pt x="1536" y="436"/>
                    </a:lnTo>
                    <a:lnTo>
                      <a:pt x="1504" y="422"/>
                    </a:lnTo>
                    <a:lnTo>
                      <a:pt x="1504" y="422"/>
                    </a:lnTo>
                    <a:lnTo>
                      <a:pt x="1486" y="416"/>
                    </a:lnTo>
                    <a:lnTo>
                      <a:pt x="1470" y="412"/>
                    </a:lnTo>
                    <a:lnTo>
                      <a:pt x="1454" y="408"/>
                    </a:lnTo>
                    <a:lnTo>
                      <a:pt x="1436" y="402"/>
                    </a:lnTo>
                    <a:lnTo>
                      <a:pt x="1436" y="402"/>
                    </a:lnTo>
                    <a:lnTo>
                      <a:pt x="1420" y="396"/>
                    </a:lnTo>
                    <a:lnTo>
                      <a:pt x="1404" y="386"/>
                    </a:lnTo>
                    <a:lnTo>
                      <a:pt x="1388" y="376"/>
                    </a:lnTo>
                    <a:lnTo>
                      <a:pt x="1378" y="374"/>
                    </a:lnTo>
                    <a:lnTo>
                      <a:pt x="1370" y="372"/>
                    </a:lnTo>
                    <a:lnTo>
                      <a:pt x="1370" y="372"/>
                    </a:lnTo>
                    <a:lnTo>
                      <a:pt x="1366" y="372"/>
                    </a:lnTo>
                    <a:lnTo>
                      <a:pt x="1366" y="372"/>
                    </a:lnTo>
                    <a:lnTo>
                      <a:pt x="1370" y="370"/>
                    </a:lnTo>
                    <a:lnTo>
                      <a:pt x="1370" y="370"/>
                    </a:lnTo>
                    <a:lnTo>
                      <a:pt x="1382" y="374"/>
                    </a:lnTo>
                    <a:lnTo>
                      <a:pt x="1394" y="378"/>
                    </a:lnTo>
                    <a:lnTo>
                      <a:pt x="1418" y="388"/>
                    </a:lnTo>
                    <a:lnTo>
                      <a:pt x="1430" y="392"/>
                    </a:lnTo>
                    <a:lnTo>
                      <a:pt x="1442" y="394"/>
                    </a:lnTo>
                    <a:lnTo>
                      <a:pt x="1456" y="394"/>
                    </a:lnTo>
                    <a:lnTo>
                      <a:pt x="1468" y="394"/>
                    </a:lnTo>
                    <a:lnTo>
                      <a:pt x="1468" y="394"/>
                    </a:lnTo>
                    <a:lnTo>
                      <a:pt x="1456" y="390"/>
                    </a:lnTo>
                    <a:lnTo>
                      <a:pt x="1440" y="390"/>
                    </a:lnTo>
                    <a:lnTo>
                      <a:pt x="1426" y="388"/>
                    </a:lnTo>
                    <a:lnTo>
                      <a:pt x="1420" y="384"/>
                    </a:lnTo>
                    <a:lnTo>
                      <a:pt x="1414" y="382"/>
                    </a:lnTo>
                    <a:lnTo>
                      <a:pt x="1414" y="382"/>
                    </a:lnTo>
                    <a:lnTo>
                      <a:pt x="1414" y="380"/>
                    </a:lnTo>
                    <a:lnTo>
                      <a:pt x="1416" y="380"/>
                    </a:lnTo>
                    <a:lnTo>
                      <a:pt x="1422" y="380"/>
                    </a:lnTo>
                    <a:lnTo>
                      <a:pt x="1422" y="380"/>
                    </a:lnTo>
                    <a:lnTo>
                      <a:pt x="1418" y="376"/>
                    </a:lnTo>
                    <a:lnTo>
                      <a:pt x="1410" y="376"/>
                    </a:lnTo>
                    <a:lnTo>
                      <a:pt x="1404" y="374"/>
                    </a:lnTo>
                    <a:lnTo>
                      <a:pt x="1398" y="370"/>
                    </a:lnTo>
                    <a:lnTo>
                      <a:pt x="1398" y="370"/>
                    </a:lnTo>
                    <a:lnTo>
                      <a:pt x="1402" y="368"/>
                    </a:lnTo>
                    <a:lnTo>
                      <a:pt x="1408" y="368"/>
                    </a:lnTo>
                    <a:lnTo>
                      <a:pt x="1418" y="368"/>
                    </a:lnTo>
                    <a:lnTo>
                      <a:pt x="1430" y="370"/>
                    </a:lnTo>
                    <a:lnTo>
                      <a:pt x="1440" y="370"/>
                    </a:lnTo>
                    <a:lnTo>
                      <a:pt x="1440" y="370"/>
                    </a:lnTo>
                    <a:lnTo>
                      <a:pt x="1414" y="362"/>
                    </a:lnTo>
                    <a:lnTo>
                      <a:pt x="1386" y="358"/>
                    </a:lnTo>
                    <a:lnTo>
                      <a:pt x="1360" y="352"/>
                    </a:lnTo>
                    <a:lnTo>
                      <a:pt x="1346" y="348"/>
                    </a:lnTo>
                    <a:lnTo>
                      <a:pt x="1334" y="344"/>
                    </a:lnTo>
                    <a:lnTo>
                      <a:pt x="1334" y="344"/>
                    </a:lnTo>
                    <a:lnTo>
                      <a:pt x="1336" y="336"/>
                    </a:lnTo>
                    <a:lnTo>
                      <a:pt x="1334" y="332"/>
                    </a:lnTo>
                    <a:lnTo>
                      <a:pt x="1330" y="328"/>
                    </a:lnTo>
                    <a:lnTo>
                      <a:pt x="1330" y="324"/>
                    </a:lnTo>
                    <a:lnTo>
                      <a:pt x="1330" y="324"/>
                    </a:lnTo>
                    <a:lnTo>
                      <a:pt x="1316" y="322"/>
                    </a:lnTo>
                    <a:lnTo>
                      <a:pt x="1304" y="320"/>
                    </a:lnTo>
                    <a:lnTo>
                      <a:pt x="1292" y="318"/>
                    </a:lnTo>
                    <a:lnTo>
                      <a:pt x="1278" y="316"/>
                    </a:lnTo>
                    <a:lnTo>
                      <a:pt x="1278" y="316"/>
                    </a:lnTo>
                    <a:lnTo>
                      <a:pt x="1280" y="314"/>
                    </a:lnTo>
                    <a:lnTo>
                      <a:pt x="1280" y="312"/>
                    </a:lnTo>
                    <a:lnTo>
                      <a:pt x="1280" y="312"/>
                    </a:lnTo>
                    <a:lnTo>
                      <a:pt x="1272" y="310"/>
                    </a:lnTo>
                    <a:lnTo>
                      <a:pt x="1262" y="308"/>
                    </a:lnTo>
                    <a:lnTo>
                      <a:pt x="1246" y="300"/>
                    </a:lnTo>
                    <a:lnTo>
                      <a:pt x="1232" y="292"/>
                    </a:lnTo>
                    <a:lnTo>
                      <a:pt x="1216" y="286"/>
                    </a:lnTo>
                    <a:lnTo>
                      <a:pt x="1216" y="286"/>
                    </a:lnTo>
                    <a:lnTo>
                      <a:pt x="1216" y="282"/>
                    </a:lnTo>
                    <a:lnTo>
                      <a:pt x="1218" y="282"/>
                    </a:lnTo>
                    <a:lnTo>
                      <a:pt x="1224" y="282"/>
                    </a:lnTo>
                    <a:lnTo>
                      <a:pt x="1224" y="282"/>
                    </a:lnTo>
                    <a:lnTo>
                      <a:pt x="1214" y="278"/>
                    </a:lnTo>
                    <a:lnTo>
                      <a:pt x="1204" y="274"/>
                    </a:lnTo>
                    <a:lnTo>
                      <a:pt x="1180" y="268"/>
                    </a:lnTo>
                    <a:lnTo>
                      <a:pt x="1156" y="262"/>
                    </a:lnTo>
                    <a:lnTo>
                      <a:pt x="1132" y="256"/>
                    </a:lnTo>
                    <a:lnTo>
                      <a:pt x="1132" y="256"/>
                    </a:lnTo>
                    <a:lnTo>
                      <a:pt x="1162" y="256"/>
                    </a:lnTo>
                    <a:lnTo>
                      <a:pt x="1192" y="258"/>
                    </a:lnTo>
                    <a:lnTo>
                      <a:pt x="1192" y="258"/>
                    </a:lnTo>
                    <a:lnTo>
                      <a:pt x="1190" y="256"/>
                    </a:lnTo>
                    <a:lnTo>
                      <a:pt x="1186" y="256"/>
                    </a:lnTo>
                    <a:lnTo>
                      <a:pt x="1182" y="254"/>
                    </a:lnTo>
                    <a:lnTo>
                      <a:pt x="1180" y="252"/>
                    </a:lnTo>
                    <a:lnTo>
                      <a:pt x="1180" y="252"/>
                    </a:lnTo>
                    <a:lnTo>
                      <a:pt x="1206" y="248"/>
                    </a:lnTo>
                    <a:lnTo>
                      <a:pt x="1230" y="248"/>
                    </a:lnTo>
                    <a:lnTo>
                      <a:pt x="1256" y="252"/>
                    </a:lnTo>
                    <a:lnTo>
                      <a:pt x="1282" y="256"/>
                    </a:lnTo>
                    <a:lnTo>
                      <a:pt x="1330" y="270"/>
                    </a:lnTo>
                    <a:lnTo>
                      <a:pt x="1378" y="282"/>
                    </a:lnTo>
                    <a:lnTo>
                      <a:pt x="1378" y="282"/>
                    </a:lnTo>
                    <a:lnTo>
                      <a:pt x="1360" y="272"/>
                    </a:lnTo>
                    <a:lnTo>
                      <a:pt x="1350" y="268"/>
                    </a:lnTo>
                    <a:lnTo>
                      <a:pt x="1338" y="264"/>
                    </a:lnTo>
                    <a:lnTo>
                      <a:pt x="1338" y="264"/>
                    </a:lnTo>
                    <a:lnTo>
                      <a:pt x="1342" y="268"/>
                    </a:lnTo>
                    <a:lnTo>
                      <a:pt x="1338" y="268"/>
                    </a:lnTo>
                    <a:lnTo>
                      <a:pt x="1332" y="266"/>
                    </a:lnTo>
                    <a:lnTo>
                      <a:pt x="1326" y="266"/>
                    </a:lnTo>
                    <a:lnTo>
                      <a:pt x="1326" y="266"/>
                    </a:lnTo>
                    <a:lnTo>
                      <a:pt x="1332" y="262"/>
                    </a:lnTo>
                    <a:lnTo>
                      <a:pt x="1334" y="260"/>
                    </a:lnTo>
                    <a:lnTo>
                      <a:pt x="1338" y="258"/>
                    </a:lnTo>
                    <a:lnTo>
                      <a:pt x="1342" y="258"/>
                    </a:lnTo>
                    <a:lnTo>
                      <a:pt x="1342" y="258"/>
                    </a:lnTo>
                    <a:lnTo>
                      <a:pt x="1342" y="256"/>
                    </a:lnTo>
                    <a:lnTo>
                      <a:pt x="1338" y="252"/>
                    </a:lnTo>
                    <a:lnTo>
                      <a:pt x="1336" y="248"/>
                    </a:lnTo>
                    <a:lnTo>
                      <a:pt x="1336" y="244"/>
                    </a:lnTo>
                    <a:lnTo>
                      <a:pt x="1336" y="244"/>
                    </a:lnTo>
                    <a:lnTo>
                      <a:pt x="1342" y="244"/>
                    </a:lnTo>
                    <a:lnTo>
                      <a:pt x="1348" y="244"/>
                    </a:lnTo>
                    <a:lnTo>
                      <a:pt x="1354" y="244"/>
                    </a:lnTo>
                    <a:lnTo>
                      <a:pt x="1362" y="242"/>
                    </a:lnTo>
                    <a:lnTo>
                      <a:pt x="1362" y="242"/>
                    </a:lnTo>
                    <a:lnTo>
                      <a:pt x="1360" y="236"/>
                    </a:lnTo>
                    <a:lnTo>
                      <a:pt x="1356" y="232"/>
                    </a:lnTo>
                    <a:lnTo>
                      <a:pt x="1350" y="230"/>
                    </a:lnTo>
                    <a:lnTo>
                      <a:pt x="1342" y="230"/>
                    </a:lnTo>
                    <a:lnTo>
                      <a:pt x="1328" y="230"/>
                    </a:lnTo>
                    <a:lnTo>
                      <a:pt x="1314" y="228"/>
                    </a:lnTo>
                    <a:lnTo>
                      <a:pt x="1314" y="228"/>
                    </a:lnTo>
                    <a:lnTo>
                      <a:pt x="1320" y="224"/>
                    </a:lnTo>
                    <a:lnTo>
                      <a:pt x="1320" y="222"/>
                    </a:lnTo>
                    <a:lnTo>
                      <a:pt x="1316" y="218"/>
                    </a:lnTo>
                    <a:lnTo>
                      <a:pt x="1316" y="218"/>
                    </a:lnTo>
                    <a:lnTo>
                      <a:pt x="1328" y="214"/>
                    </a:lnTo>
                    <a:lnTo>
                      <a:pt x="1342" y="214"/>
                    </a:lnTo>
                    <a:lnTo>
                      <a:pt x="1368" y="212"/>
                    </a:lnTo>
                    <a:lnTo>
                      <a:pt x="1394" y="212"/>
                    </a:lnTo>
                    <a:lnTo>
                      <a:pt x="1408" y="210"/>
                    </a:lnTo>
                    <a:lnTo>
                      <a:pt x="1420" y="206"/>
                    </a:lnTo>
                    <a:lnTo>
                      <a:pt x="1420" y="206"/>
                    </a:lnTo>
                    <a:lnTo>
                      <a:pt x="1416" y="202"/>
                    </a:lnTo>
                    <a:lnTo>
                      <a:pt x="1412" y="202"/>
                    </a:lnTo>
                    <a:lnTo>
                      <a:pt x="1398" y="200"/>
                    </a:lnTo>
                    <a:lnTo>
                      <a:pt x="1384" y="202"/>
                    </a:lnTo>
                    <a:lnTo>
                      <a:pt x="1372" y="202"/>
                    </a:lnTo>
                    <a:lnTo>
                      <a:pt x="1372" y="202"/>
                    </a:lnTo>
                    <a:lnTo>
                      <a:pt x="1370" y="200"/>
                    </a:lnTo>
                    <a:lnTo>
                      <a:pt x="1370" y="200"/>
                    </a:lnTo>
                    <a:lnTo>
                      <a:pt x="1374" y="200"/>
                    </a:lnTo>
                    <a:lnTo>
                      <a:pt x="1382" y="198"/>
                    </a:lnTo>
                    <a:lnTo>
                      <a:pt x="1382" y="198"/>
                    </a:lnTo>
                    <a:lnTo>
                      <a:pt x="1380" y="192"/>
                    </a:lnTo>
                    <a:lnTo>
                      <a:pt x="1376" y="190"/>
                    </a:lnTo>
                    <a:lnTo>
                      <a:pt x="1366" y="190"/>
                    </a:lnTo>
                    <a:lnTo>
                      <a:pt x="1366" y="190"/>
                    </a:lnTo>
                    <a:lnTo>
                      <a:pt x="1366" y="188"/>
                    </a:lnTo>
                    <a:lnTo>
                      <a:pt x="1366" y="186"/>
                    </a:lnTo>
                    <a:lnTo>
                      <a:pt x="1362" y="184"/>
                    </a:lnTo>
                    <a:lnTo>
                      <a:pt x="1354" y="182"/>
                    </a:lnTo>
                    <a:lnTo>
                      <a:pt x="1352" y="180"/>
                    </a:lnTo>
                    <a:lnTo>
                      <a:pt x="1350" y="176"/>
                    </a:lnTo>
                    <a:lnTo>
                      <a:pt x="1350" y="176"/>
                    </a:lnTo>
                    <a:lnTo>
                      <a:pt x="1336" y="178"/>
                    </a:lnTo>
                    <a:lnTo>
                      <a:pt x="1324" y="180"/>
                    </a:lnTo>
                    <a:lnTo>
                      <a:pt x="1294" y="178"/>
                    </a:lnTo>
                    <a:lnTo>
                      <a:pt x="1294" y="178"/>
                    </a:lnTo>
                    <a:lnTo>
                      <a:pt x="1290" y="170"/>
                    </a:lnTo>
                    <a:lnTo>
                      <a:pt x="1286" y="164"/>
                    </a:lnTo>
                    <a:lnTo>
                      <a:pt x="1282" y="158"/>
                    </a:lnTo>
                    <a:lnTo>
                      <a:pt x="1276" y="152"/>
                    </a:lnTo>
                    <a:lnTo>
                      <a:pt x="1276" y="152"/>
                    </a:lnTo>
                    <a:lnTo>
                      <a:pt x="1280" y="150"/>
                    </a:lnTo>
                    <a:lnTo>
                      <a:pt x="1284" y="148"/>
                    </a:lnTo>
                    <a:lnTo>
                      <a:pt x="1292" y="152"/>
                    </a:lnTo>
                    <a:lnTo>
                      <a:pt x="1292" y="152"/>
                    </a:lnTo>
                    <a:lnTo>
                      <a:pt x="1290" y="142"/>
                    </a:lnTo>
                    <a:lnTo>
                      <a:pt x="1290" y="138"/>
                    </a:lnTo>
                    <a:lnTo>
                      <a:pt x="1296" y="136"/>
                    </a:lnTo>
                    <a:lnTo>
                      <a:pt x="1296" y="136"/>
                    </a:lnTo>
                    <a:lnTo>
                      <a:pt x="1290" y="132"/>
                    </a:lnTo>
                    <a:lnTo>
                      <a:pt x="1284" y="130"/>
                    </a:lnTo>
                    <a:lnTo>
                      <a:pt x="1268" y="128"/>
                    </a:lnTo>
                    <a:lnTo>
                      <a:pt x="1262" y="126"/>
                    </a:lnTo>
                    <a:lnTo>
                      <a:pt x="1256" y="122"/>
                    </a:lnTo>
                    <a:lnTo>
                      <a:pt x="1250" y="118"/>
                    </a:lnTo>
                    <a:lnTo>
                      <a:pt x="1248" y="110"/>
                    </a:lnTo>
                    <a:lnTo>
                      <a:pt x="1248" y="110"/>
                    </a:lnTo>
                    <a:lnTo>
                      <a:pt x="1250" y="108"/>
                    </a:lnTo>
                    <a:lnTo>
                      <a:pt x="1254" y="108"/>
                    </a:lnTo>
                    <a:lnTo>
                      <a:pt x="1258" y="106"/>
                    </a:lnTo>
                    <a:lnTo>
                      <a:pt x="1262" y="106"/>
                    </a:lnTo>
                    <a:lnTo>
                      <a:pt x="1262" y="106"/>
                    </a:lnTo>
                    <a:lnTo>
                      <a:pt x="1242" y="96"/>
                    </a:lnTo>
                    <a:lnTo>
                      <a:pt x="1222" y="90"/>
                    </a:lnTo>
                    <a:lnTo>
                      <a:pt x="1202" y="84"/>
                    </a:lnTo>
                    <a:lnTo>
                      <a:pt x="1180" y="80"/>
                    </a:lnTo>
                    <a:lnTo>
                      <a:pt x="1180" y="80"/>
                    </a:lnTo>
                    <a:lnTo>
                      <a:pt x="1182" y="78"/>
                    </a:lnTo>
                    <a:lnTo>
                      <a:pt x="1184" y="78"/>
                    </a:lnTo>
                    <a:lnTo>
                      <a:pt x="1188" y="80"/>
                    </a:lnTo>
                    <a:lnTo>
                      <a:pt x="1192" y="80"/>
                    </a:lnTo>
                    <a:lnTo>
                      <a:pt x="1194" y="78"/>
                    </a:lnTo>
                    <a:lnTo>
                      <a:pt x="1194" y="78"/>
                    </a:lnTo>
                    <a:lnTo>
                      <a:pt x="1184" y="70"/>
                    </a:lnTo>
                    <a:lnTo>
                      <a:pt x="1178" y="68"/>
                    </a:lnTo>
                    <a:lnTo>
                      <a:pt x="1174" y="68"/>
                    </a:lnTo>
                    <a:lnTo>
                      <a:pt x="1172" y="68"/>
                    </a:lnTo>
                    <a:lnTo>
                      <a:pt x="1172" y="68"/>
                    </a:lnTo>
                    <a:lnTo>
                      <a:pt x="1170" y="72"/>
                    </a:lnTo>
                    <a:lnTo>
                      <a:pt x="1170" y="74"/>
                    </a:lnTo>
                    <a:lnTo>
                      <a:pt x="1170" y="78"/>
                    </a:lnTo>
                    <a:lnTo>
                      <a:pt x="1168" y="80"/>
                    </a:lnTo>
                    <a:lnTo>
                      <a:pt x="1168" y="80"/>
                    </a:lnTo>
                    <a:lnTo>
                      <a:pt x="1120" y="64"/>
                    </a:lnTo>
                    <a:lnTo>
                      <a:pt x="1076" y="48"/>
                    </a:lnTo>
                    <a:lnTo>
                      <a:pt x="1032" y="32"/>
                    </a:lnTo>
                    <a:lnTo>
                      <a:pt x="986" y="14"/>
                    </a:lnTo>
                    <a:lnTo>
                      <a:pt x="986" y="14"/>
                    </a:lnTo>
                    <a:lnTo>
                      <a:pt x="988" y="16"/>
                    </a:lnTo>
                    <a:lnTo>
                      <a:pt x="990" y="16"/>
                    </a:lnTo>
                    <a:lnTo>
                      <a:pt x="990" y="16"/>
                    </a:lnTo>
                    <a:lnTo>
                      <a:pt x="974" y="16"/>
                    </a:lnTo>
                    <a:lnTo>
                      <a:pt x="956" y="12"/>
                    </a:lnTo>
                    <a:lnTo>
                      <a:pt x="938" y="8"/>
                    </a:lnTo>
                    <a:lnTo>
                      <a:pt x="918" y="6"/>
                    </a:lnTo>
                    <a:lnTo>
                      <a:pt x="918" y="6"/>
                    </a:lnTo>
                    <a:lnTo>
                      <a:pt x="922" y="2"/>
                    </a:lnTo>
                    <a:lnTo>
                      <a:pt x="926" y="0"/>
                    </a:lnTo>
                    <a:lnTo>
                      <a:pt x="940" y="0"/>
                    </a:lnTo>
                    <a:lnTo>
                      <a:pt x="958" y="2"/>
                    </a:lnTo>
                    <a:lnTo>
                      <a:pt x="978" y="4"/>
                    </a:lnTo>
                    <a:lnTo>
                      <a:pt x="1016" y="14"/>
                    </a:lnTo>
                    <a:lnTo>
                      <a:pt x="1046" y="20"/>
                    </a:lnTo>
                    <a:lnTo>
                      <a:pt x="1046" y="20"/>
                    </a:lnTo>
                    <a:lnTo>
                      <a:pt x="1044" y="18"/>
                    </a:lnTo>
                    <a:lnTo>
                      <a:pt x="1042" y="18"/>
                    </a:lnTo>
                    <a:lnTo>
                      <a:pt x="1036" y="14"/>
                    </a:lnTo>
                    <a:lnTo>
                      <a:pt x="1036" y="14"/>
                    </a:lnTo>
                    <a:lnTo>
                      <a:pt x="1038" y="14"/>
                    </a:lnTo>
                    <a:lnTo>
                      <a:pt x="1042" y="12"/>
                    </a:lnTo>
                    <a:lnTo>
                      <a:pt x="1050" y="14"/>
                    </a:lnTo>
                    <a:lnTo>
                      <a:pt x="1050" y="14"/>
                    </a:lnTo>
                    <a:lnTo>
                      <a:pt x="1036" y="8"/>
                    </a:lnTo>
                    <a:lnTo>
                      <a:pt x="1022" y="6"/>
                    </a:lnTo>
                    <a:lnTo>
                      <a:pt x="1022" y="6"/>
                    </a:lnTo>
                    <a:lnTo>
                      <a:pt x="1018" y="6"/>
                    </a:lnTo>
                    <a:lnTo>
                      <a:pt x="1018" y="4"/>
                    </a:lnTo>
                    <a:lnTo>
                      <a:pt x="1020" y="4"/>
                    </a:lnTo>
                    <a:lnTo>
                      <a:pt x="1024" y="4"/>
                    </a:lnTo>
                    <a:lnTo>
                      <a:pt x="1024" y="4"/>
                    </a:lnTo>
                    <a:lnTo>
                      <a:pt x="1082" y="12"/>
                    </a:lnTo>
                    <a:lnTo>
                      <a:pt x="1140" y="20"/>
                    </a:lnTo>
                    <a:lnTo>
                      <a:pt x="1252" y="40"/>
                    </a:lnTo>
                    <a:lnTo>
                      <a:pt x="1252" y="40"/>
                    </a:lnTo>
                    <a:lnTo>
                      <a:pt x="1252" y="44"/>
                    </a:lnTo>
                    <a:lnTo>
                      <a:pt x="1254" y="44"/>
                    </a:lnTo>
                    <a:lnTo>
                      <a:pt x="1258" y="44"/>
                    </a:lnTo>
                    <a:lnTo>
                      <a:pt x="1260" y="46"/>
                    </a:lnTo>
                    <a:lnTo>
                      <a:pt x="1260" y="46"/>
                    </a:lnTo>
                    <a:lnTo>
                      <a:pt x="1272" y="46"/>
                    </a:lnTo>
                    <a:lnTo>
                      <a:pt x="1284" y="48"/>
                    </a:lnTo>
                    <a:lnTo>
                      <a:pt x="1310" y="54"/>
                    </a:lnTo>
                    <a:lnTo>
                      <a:pt x="1336" y="62"/>
                    </a:lnTo>
                    <a:lnTo>
                      <a:pt x="1364" y="68"/>
                    </a:lnTo>
                    <a:lnTo>
                      <a:pt x="1364" y="68"/>
                    </a:lnTo>
                    <a:lnTo>
                      <a:pt x="1414" y="80"/>
                    </a:lnTo>
                    <a:lnTo>
                      <a:pt x="1464" y="92"/>
                    </a:lnTo>
                    <a:lnTo>
                      <a:pt x="1514" y="106"/>
                    </a:lnTo>
                    <a:lnTo>
                      <a:pt x="1564" y="120"/>
                    </a:lnTo>
                    <a:lnTo>
                      <a:pt x="1564" y="120"/>
                    </a:lnTo>
                    <a:lnTo>
                      <a:pt x="1652" y="152"/>
                    </a:lnTo>
                    <a:lnTo>
                      <a:pt x="1738" y="184"/>
                    </a:lnTo>
                    <a:lnTo>
                      <a:pt x="1822" y="218"/>
                    </a:lnTo>
                    <a:lnTo>
                      <a:pt x="1904" y="254"/>
                    </a:lnTo>
                    <a:lnTo>
                      <a:pt x="1984" y="292"/>
                    </a:lnTo>
                    <a:lnTo>
                      <a:pt x="2062" y="332"/>
                    </a:lnTo>
                    <a:lnTo>
                      <a:pt x="2138" y="372"/>
                    </a:lnTo>
                    <a:lnTo>
                      <a:pt x="2212" y="416"/>
                    </a:lnTo>
                    <a:lnTo>
                      <a:pt x="2286" y="460"/>
                    </a:lnTo>
                    <a:lnTo>
                      <a:pt x="2356" y="506"/>
                    </a:lnTo>
                    <a:lnTo>
                      <a:pt x="2426" y="554"/>
                    </a:lnTo>
                    <a:lnTo>
                      <a:pt x="2494" y="604"/>
                    </a:lnTo>
                    <a:lnTo>
                      <a:pt x="2562" y="656"/>
                    </a:lnTo>
                    <a:lnTo>
                      <a:pt x="2628" y="710"/>
                    </a:lnTo>
                    <a:lnTo>
                      <a:pt x="2692" y="764"/>
                    </a:lnTo>
                    <a:lnTo>
                      <a:pt x="2756" y="822"/>
                    </a:lnTo>
                    <a:lnTo>
                      <a:pt x="2756" y="822"/>
                    </a:lnTo>
                    <a:lnTo>
                      <a:pt x="2798" y="862"/>
                    </a:lnTo>
                    <a:lnTo>
                      <a:pt x="2840" y="904"/>
                    </a:lnTo>
                    <a:lnTo>
                      <a:pt x="2884" y="948"/>
                    </a:lnTo>
                    <a:lnTo>
                      <a:pt x="2924" y="992"/>
                    </a:lnTo>
                    <a:lnTo>
                      <a:pt x="2924" y="992"/>
                    </a:lnTo>
                    <a:lnTo>
                      <a:pt x="2972" y="1046"/>
                    </a:lnTo>
                    <a:lnTo>
                      <a:pt x="3018" y="1100"/>
                    </a:lnTo>
                    <a:lnTo>
                      <a:pt x="3062" y="1156"/>
                    </a:lnTo>
                    <a:lnTo>
                      <a:pt x="3106" y="1214"/>
                    </a:lnTo>
                    <a:lnTo>
                      <a:pt x="3150" y="1274"/>
                    </a:lnTo>
                    <a:lnTo>
                      <a:pt x="3190" y="1334"/>
                    </a:lnTo>
                    <a:lnTo>
                      <a:pt x="3232" y="1394"/>
                    </a:lnTo>
                    <a:lnTo>
                      <a:pt x="3270" y="1456"/>
                    </a:lnTo>
                    <a:lnTo>
                      <a:pt x="3270" y="1456"/>
                    </a:lnTo>
                    <a:lnTo>
                      <a:pt x="3308" y="1522"/>
                    </a:lnTo>
                    <a:lnTo>
                      <a:pt x="3346" y="1586"/>
                    </a:lnTo>
                    <a:lnTo>
                      <a:pt x="3384" y="1654"/>
                    </a:lnTo>
                    <a:lnTo>
                      <a:pt x="3420" y="1722"/>
                    </a:lnTo>
                    <a:lnTo>
                      <a:pt x="3454" y="1792"/>
                    </a:lnTo>
                    <a:lnTo>
                      <a:pt x="3486" y="1864"/>
                    </a:lnTo>
                    <a:lnTo>
                      <a:pt x="3516" y="1938"/>
                    </a:lnTo>
                    <a:lnTo>
                      <a:pt x="3542" y="2014"/>
                    </a:lnTo>
                    <a:lnTo>
                      <a:pt x="3542" y="2014"/>
                    </a:lnTo>
                    <a:lnTo>
                      <a:pt x="3588" y="2150"/>
                    </a:lnTo>
                    <a:lnTo>
                      <a:pt x="3610" y="2220"/>
                    </a:lnTo>
                    <a:lnTo>
                      <a:pt x="3630" y="2290"/>
                    </a:lnTo>
                    <a:lnTo>
                      <a:pt x="3650" y="2364"/>
                    </a:lnTo>
                    <a:lnTo>
                      <a:pt x="3666" y="2438"/>
                    </a:lnTo>
                    <a:lnTo>
                      <a:pt x="3682" y="2514"/>
                    </a:lnTo>
                    <a:lnTo>
                      <a:pt x="3692" y="2594"/>
                    </a:lnTo>
                    <a:lnTo>
                      <a:pt x="3692" y="2594"/>
                    </a:lnTo>
                    <a:lnTo>
                      <a:pt x="3662" y="2468"/>
                    </a:lnTo>
                    <a:lnTo>
                      <a:pt x="3646" y="2408"/>
                    </a:lnTo>
                    <a:lnTo>
                      <a:pt x="3628" y="2348"/>
                    </a:lnTo>
                    <a:lnTo>
                      <a:pt x="3628" y="2348"/>
                    </a:lnTo>
                    <a:lnTo>
                      <a:pt x="3634" y="2374"/>
                    </a:lnTo>
                    <a:lnTo>
                      <a:pt x="3640" y="2402"/>
                    </a:lnTo>
                    <a:lnTo>
                      <a:pt x="3646" y="2434"/>
                    </a:lnTo>
                    <a:lnTo>
                      <a:pt x="3650" y="2464"/>
                    </a:lnTo>
                    <a:lnTo>
                      <a:pt x="3650" y="2464"/>
                    </a:lnTo>
                    <a:lnTo>
                      <a:pt x="3638" y="2456"/>
                    </a:lnTo>
                    <a:lnTo>
                      <a:pt x="3630" y="2444"/>
                    </a:lnTo>
                    <a:lnTo>
                      <a:pt x="3624" y="2430"/>
                    </a:lnTo>
                    <a:lnTo>
                      <a:pt x="3620" y="2414"/>
                    </a:lnTo>
                    <a:lnTo>
                      <a:pt x="3614" y="2380"/>
                    </a:lnTo>
                    <a:lnTo>
                      <a:pt x="3610" y="2344"/>
                    </a:lnTo>
                    <a:lnTo>
                      <a:pt x="3610" y="2344"/>
                    </a:lnTo>
                    <a:lnTo>
                      <a:pt x="3608" y="2350"/>
                    </a:lnTo>
                    <a:lnTo>
                      <a:pt x="3608" y="2358"/>
                    </a:lnTo>
                    <a:lnTo>
                      <a:pt x="3608" y="2372"/>
                    </a:lnTo>
                    <a:lnTo>
                      <a:pt x="3608" y="2372"/>
                    </a:lnTo>
                    <a:lnTo>
                      <a:pt x="3602" y="2372"/>
                    </a:lnTo>
                    <a:lnTo>
                      <a:pt x="3598" y="2370"/>
                    </a:lnTo>
                    <a:lnTo>
                      <a:pt x="3592" y="2362"/>
                    </a:lnTo>
                    <a:lnTo>
                      <a:pt x="3588" y="2352"/>
                    </a:lnTo>
                    <a:lnTo>
                      <a:pt x="3586" y="2348"/>
                    </a:lnTo>
                    <a:lnTo>
                      <a:pt x="3580" y="2346"/>
                    </a:lnTo>
                    <a:lnTo>
                      <a:pt x="3580" y="2346"/>
                    </a:lnTo>
                    <a:lnTo>
                      <a:pt x="3580" y="2346"/>
                    </a:lnTo>
                    <a:lnTo>
                      <a:pt x="3580" y="2348"/>
                    </a:lnTo>
                    <a:lnTo>
                      <a:pt x="3580" y="2350"/>
                    </a:lnTo>
                    <a:lnTo>
                      <a:pt x="3580" y="2350"/>
                    </a:lnTo>
                    <a:lnTo>
                      <a:pt x="3576" y="2348"/>
                    </a:lnTo>
                    <a:lnTo>
                      <a:pt x="3572" y="2344"/>
                    </a:lnTo>
                    <a:lnTo>
                      <a:pt x="3566" y="2332"/>
                    </a:lnTo>
                    <a:lnTo>
                      <a:pt x="3556" y="2306"/>
                    </a:lnTo>
                    <a:lnTo>
                      <a:pt x="3556" y="2306"/>
                    </a:lnTo>
                    <a:lnTo>
                      <a:pt x="3552" y="2306"/>
                    </a:lnTo>
                    <a:lnTo>
                      <a:pt x="3550" y="2310"/>
                    </a:lnTo>
                    <a:lnTo>
                      <a:pt x="3550" y="2310"/>
                    </a:lnTo>
                    <a:lnTo>
                      <a:pt x="3546" y="2302"/>
                    </a:lnTo>
                    <a:lnTo>
                      <a:pt x="3544" y="2296"/>
                    </a:lnTo>
                    <a:lnTo>
                      <a:pt x="3542" y="2288"/>
                    </a:lnTo>
                    <a:lnTo>
                      <a:pt x="3536" y="2282"/>
                    </a:lnTo>
                    <a:lnTo>
                      <a:pt x="3536" y="2282"/>
                    </a:lnTo>
                    <a:lnTo>
                      <a:pt x="3532" y="2294"/>
                    </a:lnTo>
                    <a:lnTo>
                      <a:pt x="3528" y="2308"/>
                    </a:lnTo>
                    <a:lnTo>
                      <a:pt x="3526" y="2324"/>
                    </a:lnTo>
                    <a:lnTo>
                      <a:pt x="3528" y="2338"/>
                    </a:lnTo>
                    <a:lnTo>
                      <a:pt x="3528" y="2338"/>
                    </a:lnTo>
                    <a:lnTo>
                      <a:pt x="3524" y="2336"/>
                    </a:lnTo>
                    <a:lnTo>
                      <a:pt x="3520" y="2336"/>
                    </a:lnTo>
                    <a:lnTo>
                      <a:pt x="3512" y="2340"/>
                    </a:lnTo>
                    <a:lnTo>
                      <a:pt x="3512" y="2340"/>
                    </a:lnTo>
                    <a:lnTo>
                      <a:pt x="3514" y="2348"/>
                    </a:lnTo>
                    <a:lnTo>
                      <a:pt x="3512" y="2356"/>
                    </a:lnTo>
                    <a:lnTo>
                      <a:pt x="3508" y="2372"/>
                    </a:lnTo>
                    <a:lnTo>
                      <a:pt x="3502" y="2384"/>
                    </a:lnTo>
                    <a:lnTo>
                      <a:pt x="3500" y="2392"/>
                    </a:lnTo>
                    <a:lnTo>
                      <a:pt x="3500" y="2400"/>
                    </a:lnTo>
                    <a:lnTo>
                      <a:pt x="3500" y="2400"/>
                    </a:lnTo>
                    <a:lnTo>
                      <a:pt x="3498" y="2398"/>
                    </a:lnTo>
                    <a:lnTo>
                      <a:pt x="3498" y="2396"/>
                    </a:lnTo>
                    <a:lnTo>
                      <a:pt x="3496" y="2394"/>
                    </a:lnTo>
                    <a:lnTo>
                      <a:pt x="3494" y="2392"/>
                    </a:lnTo>
                    <a:lnTo>
                      <a:pt x="3494" y="2392"/>
                    </a:lnTo>
                    <a:lnTo>
                      <a:pt x="3492" y="2394"/>
                    </a:lnTo>
                    <a:lnTo>
                      <a:pt x="3490" y="2398"/>
                    </a:lnTo>
                    <a:lnTo>
                      <a:pt x="3490" y="2408"/>
                    </a:lnTo>
                    <a:lnTo>
                      <a:pt x="3490" y="2408"/>
                    </a:lnTo>
                    <a:lnTo>
                      <a:pt x="3484" y="2408"/>
                    </a:lnTo>
                    <a:lnTo>
                      <a:pt x="3480" y="2410"/>
                    </a:lnTo>
                    <a:lnTo>
                      <a:pt x="3476" y="2412"/>
                    </a:lnTo>
                    <a:lnTo>
                      <a:pt x="3472" y="2412"/>
                    </a:lnTo>
                    <a:lnTo>
                      <a:pt x="3472" y="2412"/>
                    </a:lnTo>
                    <a:lnTo>
                      <a:pt x="3456" y="2432"/>
                    </a:lnTo>
                    <a:lnTo>
                      <a:pt x="3456" y="2432"/>
                    </a:lnTo>
                    <a:lnTo>
                      <a:pt x="3454" y="2432"/>
                    </a:lnTo>
                    <a:lnTo>
                      <a:pt x="3452" y="2430"/>
                    </a:lnTo>
                    <a:lnTo>
                      <a:pt x="3448" y="2426"/>
                    </a:lnTo>
                    <a:lnTo>
                      <a:pt x="3448" y="2426"/>
                    </a:lnTo>
                    <a:lnTo>
                      <a:pt x="3442" y="2432"/>
                    </a:lnTo>
                    <a:lnTo>
                      <a:pt x="3436" y="2436"/>
                    </a:lnTo>
                    <a:lnTo>
                      <a:pt x="3430" y="2438"/>
                    </a:lnTo>
                    <a:lnTo>
                      <a:pt x="3424" y="2438"/>
                    </a:lnTo>
                    <a:lnTo>
                      <a:pt x="3420" y="2436"/>
                    </a:lnTo>
                    <a:lnTo>
                      <a:pt x="3414" y="2432"/>
                    </a:lnTo>
                    <a:lnTo>
                      <a:pt x="3406" y="2422"/>
                    </a:lnTo>
                    <a:lnTo>
                      <a:pt x="3398" y="2408"/>
                    </a:lnTo>
                    <a:lnTo>
                      <a:pt x="3392" y="2394"/>
                    </a:lnTo>
                    <a:lnTo>
                      <a:pt x="3384" y="2382"/>
                    </a:lnTo>
                    <a:lnTo>
                      <a:pt x="3378" y="2372"/>
                    </a:lnTo>
                    <a:lnTo>
                      <a:pt x="3378" y="2372"/>
                    </a:lnTo>
                    <a:lnTo>
                      <a:pt x="3372" y="2378"/>
                    </a:lnTo>
                    <a:lnTo>
                      <a:pt x="3366" y="2386"/>
                    </a:lnTo>
                    <a:lnTo>
                      <a:pt x="3364" y="2394"/>
                    </a:lnTo>
                    <a:lnTo>
                      <a:pt x="3366" y="2404"/>
                    </a:lnTo>
                    <a:lnTo>
                      <a:pt x="3366" y="2404"/>
                    </a:lnTo>
                    <a:lnTo>
                      <a:pt x="3368" y="2400"/>
                    </a:lnTo>
                    <a:lnTo>
                      <a:pt x="3368" y="2398"/>
                    </a:lnTo>
                    <a:lnTo>
                      <a:pt x="3370" y="2390"/>
                    </a:lnTo>
                    <a:lnTo>
                      <a:pt x="3370" y="2390"/>
                    </a:lnTo>
                    <a:lnTo>
                      <a:pt x="3372" y="2396"/>
                    </a:lnTo>
                    <a:lnTo>
                      <a:pt x="3374" y="2402"/>
                    </a:lnTo>
                    <a:lnTo>
                      <a:pt x="3372" y="2412"/>
                    </a:lnTo>
                    <a:lnTo>
                      <a:pt x="3368" y="2424"/>
                    </a:lnTo>
                    <a:lnTo>
                      <a:pt x="3366" y="2436"/>
                    </a:lnTo>
                    <a:lnTo>
                      <a:pt x="3366" y="2436"/>
                    </a:lnTo>
                    <a:lnTo>
                      <a:pt x="3364" y="2434"/>
                    </a:lnTo>
                    <a:lnTo>
                      <a:pt x="3362" y="2430"/>
                    </a:lnTo>
                    <a:lnTo>
                      <a:pt x="3366" y="2422"/>
                    </a:lnTo>
                    <a:lnTo>
                      <a:pt x="3368" y="2412"/>
                    </a:lnTo>
                    <a:lnTo>
                      <a:pt x="3366" y="2408"/>
                    </a:lnTo>
                    <a:lnTo>
                      <a:pt x="3364" y="2406"/>
                    </a:lnTo>
                    <a:lnTo>
                      <a:pt x="3364" y="2406"/>
                    </a:lnTo>
                    <a:lnTo>
                      <a:pt x="3354" y="2450"/>
                    </a:lnTo>
                    <a:lnTo>
                      <a:pt x="3354" y="2450"/>
                    </a:lnTo>
                    <a:lnTo>
                      <a:pt x="3352" y="2450"/>
                    </a:lnTo>
                    <a:lnTo>
                      <a:pt x="3350" y="2448"/>
                    </a:lnTo>
                    <a:lnTo>
                      <a:pt x="3348" y="2446"/>
                    </a:lnTo>
                    <a:lnTo>
                      <a:pt x="3344" y="2444"/>
                    </a:lnTo>
                    <a:lnTo>
                      <a:pt x="3344" y="2444"/>
                    </a:lnTo>
                    <a:lnTo>
                      <a:pt x="3336" y="2446"/>
                    </a:lnTo>
                    <a:lnTo>
                      <a:pt x="3330" y="2446"/>
                    </a:lnTo>
                    <a:lnTo>
                      <a:pt x="3322" y="2446"/>
                    </a:lnTo>
                    <a:lnTo>
                      <a:pt x="3316" y="2444"/>
                    </a:lnTo>
                    <a:lnTo>
                      <a:pt x="3306" y="2438"/>
                    </a:lnTo>
                    <a:lnTo>
                      <a:pt x="3296" y="2432"/>
                    </a:lnTo>
                    <a:lnTo>
                      <a:pt x="3288" y="2424"/>
                    </a:lnTo>
                    <a:lnTo>
                      <a:pt x="3278" y="2420"/>
                    </a:lnTo>
                    <a:lnTo>
                      <a:pt x="3272" y="2418"/>
                    </a:lnTo>
                    <a:lnTo>
                      <a:pt x="3266" y="2418"/>
                    </a:lnTo>
                    <a:lnTo>
                      <a:pt x="3260" y="2418"/>
                    </a:lnTo>
                    <a:lnTo>
                      <a:pt x="3252" y="2420"/>
                    </a:lnTo>
                    <a:lnTo>
                      <a:pt x="3252" y="2420"/>
                    </a:lnTo>
                    <a:lnTo>
                      <a:pt x="3236" y="2400"/>
                    </a:lnTo>
                    <a:lnTo>
                      <a:pt x="3228" y="2390"/>
                    </a:lnTo>
                    <a:lnTo>
                      <a:pt x="3222" y="2378"/>
                    </a:lnTo>
                    <a:lnTo>
                      <a:pt x="3222" y="2378"/>
                    </a:lnTo>
                    <a:lnTo>
                      <a:pt x="3214" y="2372"/>
                    </a:lnTo>
                    <a:lnTo>
                      <a:pt x="3208" y="2364"/>
                    </a:lnTo>
                    <a:lnTo>
                      <a:pt x="3202" y="2356"/>
                    </a:lnTo>
                    <a:lnTo>
                      <a:pt x="3196" y="2346"/>
                    </a:lnTo>
                    <a:lnTo>
                      <a:pt x="3196" y="2346"/>
                    </a:lnTo>
                    <a:lnTo>
                      <a:pt x="3190" y="2338"/>
                    </a:lnTo>
                    <a:lnTo>
                      <a:pt x="3184" y="2332"/>
                    </a:lnTo>
                    <a:lnTo>
                      <a:pt x="3176" y="2328"/>
                    </a:lnTo>
                    <a:lnTo>
                      <a:pt x="3166" y="2324"/>
                    </a:lnTo>
                    <a:lnTo>
                      <a:pt x="3148" y="2318"/>
                    </a:lnTo>
                    <a:lnTo>
                      <a:pt x="3130" y="2318"/>
                    </a:lnTo>
                    <a:lnTo>
                      <a:pt x="3130" y="2318"/>
                    </a:lnTo>
                    <a:lnTo>
                      <a:pt x="3130" y="2330"/>
                    </a:lnTo>
                    <a:lnTo>
                      <a:pt x="3132" y="2342"/>
                    </a:lnTo>
                    <a:lnTo>
                      <a:pt x="3132" y="2342"/>
                    </a:lnTo>
                    <a:lnTo>
                      <a:pt x="3124" y="2348"/>
                    </a:lnTo>
                    <a:lnTo>
                      <a:pt x="3120" y="2354"/>
                    </a:lnTo>
                    <a:lnTo>
                      <a:pt x="3120" y="2356"/>
                    </a:lnTo>
                    <a:lnTo>
                      <a:pt x="3120" y="2360"/>
                    </a:lnTo>
                    <a:lnTo>
                      <a:pt x="3128" y="2366"/>
                    </a:lnTo>
                    <a:lnTo>
                      <a:pt x="3128" y="2366"/>
                    </a:lnTo>
                    <a:lnTo>
                      <a:pt x="3128" y="2380"/>
                    </a:lnTo>
                    <a:lnTo>
                      <a:pt x="3128" y="2392"/>
                    </a:lnTo>
                    <a:lnTo>
                      <a:pt x="3128" y="2392"/>
                    </a:lnTo>
                    <a:lnTo>
                      <a:pt x="3132" y="2392"/>
                    </a:lnTo>
                    <a:lnTo>
                      <a:pt x="3134" y="2388"/>
                    </a:lnTo>
                    <a:lnTo>
                      <a:pt x="3134" y="2388"/>
                    </a:lnTo>
                    <a:lnTo>
                      <a:pt x="3168" y="2434"/>
                    </a:lnTo>
                    <a:lnTo>
                      <a:pt x="3186" y="2458"/>
                    </a:lnTo>
                    <a:lnTo>
                      <a:pt x="3200" y="2484"/>
                    </a:lnTo>
                    <a:lnTo>
                      <a:pt x="3200" y="2484"/>
                    </a:lnTo>
                    <a:lnTo>
                      <a:pt x="3204" y="2486"/>
                    </a:lnTo>
                    <a:lnTo>
                      <a:pt x="3206" y="2484"/>
                    </a:lnTo>
                    <a:lnTo>
                      <a:pt x="3210" y="2480"/>
                    </a:lnTo>
                    <a:lnTo>
                      <a:pt x="3210" y="2480"/>
                    </a:lnTo>
                    <a:lnTo>
                      <a:pt x="3214" y="2488"/>
                    </a:lnTo>
                    <a:lnTo>
                      <a:pt x="3216" y="2494"/>
                    </a:lnTo>
                    <a:lnTo>
                      <a:pt x="3226" y="2504"/>
                    </a:lnTo>
                    <a:lnTo>
                      <a:pt x="3236" y="2510"/>
                    </a:lnTo>
                    <a:lnTo>
                      <a:pt x="3250" y="2516"/>
                    </a:lnTo>
                    <a:lnTo>
                      <a:pt x="3250" y="2516"/>
                    </a:lnTo>
                    <a:lnTo>
                      <a:pt x="3252" y="2524"/>
                    </a:lnTo>
                    <a:lnTo>
                      <a:pt x="3256" y="2532"/>
                    </a:lnTo>
                    <a:lnTo>
                      <a:pt x="3268" y="2546"/>
                    </a:lnTo>
                    <a:lnTo>
                      <a:pt x="3268" y="2546"/>
                    </a:lnTo>
                    <a:lnTo>
                      <a:pt x="3266" y="2550"/>
                    </a:lnTo>
                    <a:lnTo>
                      <a:pt x="3268" y="2554"/>
                    </a:lnTo>
                    <a:lnTo>
                      <a:pt x="3268" y="2556"/>
                    </a:lnTo>
                    <a:lnTo>
                      <a:pt x="3264" y="2556"/>
                    </a:lnTo>
                    <a:lnTo>
                      <a:pt x="3264" y="2556"/>
                    </a:lnTo>
                    <a:lnTo>
                      <a:pt x="3276" y="2574"/>
                    </a:lnTo>
                    <a:lnTo>
                      <a:pt x="3288" y="2590"/>
                    </a:lnTo>
                    <a:lnTo>
                      <a:pt x="3300" y="2608"/>
                    </a:lnTo>
                    <a:lnTo>
                      <a:pt x="3310" y="2626"/>
                    </a:lnTo>
                    <a:lnTo>
                      <a:pt x="3310" y="2626"/>
                    </a:lnTo>
                    <a:lnTo>
                      <a:pt x="3308" y="2616"/>
                    </a:lnTo>
                    <a:lnTo>
                      <a:pt x="3306" y="2606"/>
                    </a:lnTo>
                    <a:lnTo>
                      <a:pt x="3298" y="2584"/>
                    </a:lnTo>
                    <a:lnTo>
                      <a:pt x="3294" y="2574"/>
                    </a:lnTo>
                    <a:lnTo>
                      <a:pt x="3294" y="2562"/>
                    </a:lnTo>
                    <a:lnTo>
                      <a:pt x="3294" y="2550"/>
                    </a:lnTo>
                    <a:lnTo>
                      <a:pt x="3296" y="2540"/>
                    </a:lnTo>
                    <a:lnTo>
                      <a:pt x="3296" y="2540"/>
                    </a:lnTo>
                    <a:lnTo>
                      <a:pt x="3298" y="2540"/>
                    </a:lnTo>
                    <a:lnTo>
                      <a:pt x="3300" y="2542"/>
                    </a:lnTo>
                    <a:lnTo>
                      <a:pt x="3302" y="2544"/>
                    </a:lnTo>
                    <a:lnTo>
                      <a:pt x="3302" y="2542"/>
                    </a:lnTo>
                    <a:lnTo>
                      <a:pt x="3302" y="2542"/>
                    </a:lnTo>
                    <a:lnTo>
                      <a:pt x="3312" y="2562"/>
                    </a:lnTo>
                    <a:lnTo>
                      <a:pt x="3320" y="2584"/>
                    </a:lnTo>
                    <a:lnTo>
                      <a:pt x="3334" y="2630"/>
                    </a:lnTo>
                    <a:lnTo>
                      <a:pt x="3334" y="2630"/>
                    </a:lnTo>
                    <a:lnTo>
                      <a:pt x="3332" y="2628"/>
                    </a:lnTo>
                    <a:lnTo>
                      <a:pt x="3330" y="2626"/>
                    </a:lnTo>
                    <a:lnTo>
                      <a:pt x="3330" y="2626"/>
                    </a:lnTo>
                    <a:lnTo>
                      <a:pt x="3330" y="2626"/>
                    </a:lnTo>
                    <a:lnTo>
                      <a:pt x="3328" y="2628"/>
                    </a:lnTo>
                    <a:lnTo>
                      <a:pt x="3330" y="2630"/>
                    </a:lnTo>
                    <a:lnTo>
                      <a:pt x="3332" y="2634"/>
                    </a:lnTo>
                    <a:lnTo>
                      <a:pt x="3336" y="2640"/>
                    </a:lnTo>
                    <a:lnTo>
                      <a:pt x="3340" y="2646"/>
                    </a:lnTo>
                    <a:lnTo>
                      <a:pt x="3340" y="2646"/>
                    </a:lnTo>
                    <a:lnTo>
                      <a:pt x="3342" y="2646"/>
                    </a:lnTo>
                    <a:lnTo>
                      <a:pt x="3342" y="2644"/>
                    </a:lnTo>
                    <a:lnTo>
                      <a:pt x="3344" y="2642"/>
                    </a:lnTo>
                    <a:lnTo>
                      <a:pt x="3346" y="2642"/>
                    </a:lnTo>
                    <a:lnTo>
                      <a:pt x="3346" y="2642"/>
                    </a:lnTo>
                    <a:lnTo>
                      <a:pt x="3346" y="2646"/>
                    </a:lnTo>
                    <a:lnTo>
                      <a:pt x="3348" y="2648"/>
                    </a:lnTo>
                    <a:lnTo>
                      <a:pt x="3350" y="2654"/>
                    </a:lnTo>
                    <a:lnTo>
                      <a:pt x="3350" y="2654"/>
                    </a:lnTo>
                    <a:lnTo>
                      <a:pt x="3356" y="2652"/>
                    </a:lnTo>
                    <a:lnTo>
                      <a:pt x="3358" y="2648"/>
                    </a:lnTo>
                    <a:lnTo>
                      <a:pt x="3362" y="2640"/>
                    </a:lnTo>
                    <a:lnTo>
                      <a:pt x="3364" y="2632"/>
                    </a:lnTo>
                    <a:lnTo>
                      <a:pt x="3366" y="2628"/>
                    </a:lnTo>
                    <a:lnTo>
                      <a:pt x="3370" y="2624"/>
                    </a:lnTo>
                    <a:lnTo>
                      <a:pt x="3370" y="2624"/>
                    </a:lnTo>
                    <a:lnTo>
                      <a:pt x="3374" y="2624"/>
                    </a:lnTo>
                    <a:lnTo>
                      <a:pt x="3378" y="2624"/>
                    </a:lnTo>
                    <a:lnTo>
                      <a:pt x="3386" y="2620"/>
                    </a:lnTo>
                    <a:lnTo>
                      <a:pt x="3392" y="2612"/>
                    </a:lnTo>
                    <a:lnTo>
                      <a:pt x="3398" y="2604"/>
                    </a:lnTo>
                    <a:lnTo>
                      <a:pt x="3398" y="2604"/>
                    </a:lnTo>
                    <a:lnTo>
                      <a:pt x="3398" y="2600"/>
                    </a:lnTo>
                    <a:lnTo>
                      <a:pt x="3394" y="2598"/>
                    </a:lnTo>
                    <a:lnTo>
                      <a:pt x="3392" y="2596"/>
                    </a:lnTo>
                    <a:lnTo>
                      <a:pt x="3392" y="2592"/>
                    </a:lnTo>
                    <a:lnTo>
                      <a:pt x="3392" y="2592"/>
                    </a:lnTo>
                    <a:lnTo>
                      <a:pt x="3398" y="2592"/>
                    </a:lnTo>
                    <a:lnTo>
                      <a:pt x="3398" y="2592"/>
                    </a:lnTo>
                    <a:lnTo>
                      <a:pt x="3400" y="2592"/>
                    </a:lnTo>
                    <a:lnTo>
                      <a:pt x="3400" y="2592"/>
                    </a:lnTo>
                    <a:lnTo>
                      <a:pt x="3398" y="2576"/>
                    </a:lnTo>
                    <a:lnTo>
                      <a:pt x="3396" y="2560"/>
                    </a:lnTo>
                    <a:lnTo>
                      <a:pt x="3396" y="2522"/>
                    </a:lnTo>
                    <a:lnTo>
                      <a:pt x="3394" y="2484"/>
                    </a:lnTo>
                    <a:lnTo>
                      <a:pt x="3394" y="2464"/>
                    </a:lnTo>
                    <a:lnTo>
                      <a:pt x="3390" y="2446"/>
                    </a:lnTo>
                    <a:lnTo>
                      <a:pt x="3390" y="2446"/>
                    </a:lnTo>
                    <a:lnTo>
                      <a:pt x="3398" y="2460"/>
                    </a:lnTo>
                    <a:lnTo>
                      <a:pt x="3406" y="2476"/>
                    </a:lnTo>
                    <a:lnTo>
                      <a:pt x="3420" y="2508"/>
                    </a:lnTo>
                    <a:lnTo>
                      <a:pt x="3428" y="2524"/>
                    </a:lnTo>
                    <a:lnTo>
                      <a:pt x="3438" y="2536"/>
                    </a:lnTo>
                    <a:lnTo>
                      <a:pt x="3448" y="2550"/>
                    </a:lnTo>
                    <a:lnTo>
                      <a:pt x="3462" y="2558"/>
                    </a:lnTo>
                    <a:lnTo>
                      <a:pt x="3462" y="2558"/>
                    </a:lnTo>
                    <a:lnTo>
                      <a:pt x="3470" y="2558"/>
                    </a:lnTo>
                    <a:lnTo>
                      <a:pt x="3476" y="2554"/>
                    </a:lnTo>
                    <a:lnTo>
                      <a:pt x="3482" y="2550"/>
                    </a:lnTo>
                    <a:lnTo>
                      <a:pt x="3486" y="2550"/>
                    </a:lnTo>
                    <a:lnTo>
                      <a:pt x="3486" y="2550"/>
                    </a:lnTo>
                    <a:lnTo>
                      <a:pt x="3496" y="2560"/>
                    </a:lnTo>
                    <a:lnTo>
                      <a:pt x="3504" y="2570"/>
                    </a:lnTo>
                    <a:lnTo>
                      <a:pt x="3518" y="2594"/>
                    </a:lnTo>
                    <a:lnTo>
                      <a:pt x="3518" y="2594"/>
                    </a:lnTo>
                    <a:lnTo>
                      <a:pt x="3522" y="2594"/>
                    </a:lnTo>
                    <a:lnTo>
                      <a:pt x="3524" y="2592"/>
                    </a:lnTo>
                    <a:lnTo>
                      <a:pt x="3526" y="2592"/>
                    </a:lnTo>
                    <a:lnTo>
                      <a:pt x="3530" y="2594"/>
                    </a:lnTo>
                    <a:lnTo>
                      <a:pt x="3530" y="2594"/>
                    </a:lnTo>
                    <a:lnTo>
                      <a:pt x="3536" y="2632"/>
                    </a:lnTo>
                    <a:lnTo>
                      <a:pt x="3538" y="2674"/>
                    </a:lnTo>
                    <a:lnTo>
                      <a:pt x="3542" y="2756"/>
                    </a:lnTo>
                    <a:lnTo>
                      <a:pt x="3542" y="2756"/>
                    </a:lnTo>
                    <a:lnTo>
                      <a:pt x="3540" y="2756"/>
                    </a:lnTo>
                    <a:lnTo>
                      <a:pt x="3538" y="2754"/>
                    </a:lnTo>
                    <a:lnTo>
                      <a:pt x="3538" y="2750"/>
                    </a:lnTo>
                    <a:lnTo>
                      <a:pt x="3534" y="2750"/>
                    </a:lnTo>
                    <a:lnTo>
                      <a:pt x="3534" y="2750"/>
                    </a:lnTo>
                    <a:lnTo>
                      <a:pt x="3542" y="2802"/>
                    </a:lnTo>
                    <a:lnTo>
                      <a:pt x="3548" y="2830"/>
                    </a:lnTo>
                    <a:lnTo>
                      <a:pt x="3556" y="2852"/>
                    </a:lnTo>
                    <a:lnTo>
                      <a:pt x="3556" y="2852"/>
                    </a:lnTo>
                    <a:lnTo>
                      <a:pt x="3548" y="2864"/>
                    </a:lnTo>
                    <a:lnTo>
                      <a:pt x="3544" y="2874"/>
                    </a:lnTo>
                    <a:lnTo>
                      <a:pt x="3542" y="2886"/>
                    </a:lnTo>
                    <a:lnTo>
                      <a:pt x="3542" y="2898"/>
                    </a:lnTo>
                    <a:lnTo>
                      <a:pt x="3544" y="2924"/>
                    </a:lnTo>
                    <a:lnTo>
                      <a:pt x="3544" y="2936"/>
                    </a:lnTo>
                    <a:lnTo>
                      <a:pt x="3542" y="2948"/>
                    </a:lnTo>
                    <a:lnTo>
                      <a:pt x="3542" y="2948"/>
                    </a:lnTo>
                    <a:lnTo>
                      <a:pt x="3540" y="2960"/>
                    </a:lnTo>
                    <a:lnTo>
                      <a:pt x="3534" y="2968"/>
                    </a:lnTo>
                    <a:lnTo>
                      <a:pt x="3530" y="2978"/>
                    </a:lnTo>
                    <a:lnTo>
                      <a:pt x="3528" y="2988"/>
                    </a:lnTo>
                    <a:lnTo>
                      <a:pt x="3528" y="2988"/>
                    </a:lnTo>
                    <a:lnTo>
                      <a:pt x="3528" y="2996"/>
                    </a:lnTo>
                    <a:lnTo>
                      <a:pt x="3530" y="3006"/>
                    </a:lnTo>
                    <a:lnTo>
                      <a:pt x="3530" y="3016"/>
                    </a:lnTo>
                    <a:lnTo>
                      <a:pt x="3532" y="3026"/>
                    </a:lnTo>
                    <a:lnTo>
                      <a:pt x="3532" y="3026"/>
                    </a:lnTo>
                    <a:lnTo>
                      <a:pt x="3528" y="3036"/>
                    </a:lnTo>
                    <a:lnTo>
                      <a:pt x="3522" y="3042"/>
                    </a:lnTo>
                    <a:lnTo>
                      <a:pt x="3516" y="3050"/>
                    </a:lnTo>
                    <a:lnTo>
                      <a:pt x="3510" y="3058"/>
                    </a:lnTo>
                    <a:lnTo>
                      <a:pt x="3510" y="3058"/>
                    </a:lnTo>
                    <a:lnTo>
                      <a:pt x="3504" y="3068"/>
                    </a:lnTo>
                    <a:lnTo>
                      <a:pt x="3502" y="3082"/>
                    </a:lnTo>
                    <a:lnTo>
                      <a:pt x="3498" y="3094"/>
                    </a:lnTo>
                    <a:lnTo>
                      <a:pt x="3492" y="3106"/>
                    </a:lnTo>
                    <a:lnTo>
                      <a:pt x="3492" y="3106"/>
                    </a:lnTo>
                    <a:lnTo>
                      <a:pt x="3486" y="3120"/>
                    </a:lnTo>
                    <a:lnTo>
                      <a:pt x="3482" y="3132"/>
                    </a:lnTo>
                    <a:lnTo>
                      <a:pt x="3478" y="3146"/>
                    </a:lnTo>
                    <a:lnTo>
                      <a:pt x="3480" y="3164"/>
                    </a:lnTo>
                    <a:lnTo>
                      <a:pt x="3480" y="3164"/>
                    </a:lnTo>
                    <a:lnTo>
                      <a:pt x="3482" y="3172"/>
                    </a:lnTo>
                    <a:lnTo>
                      <a:pt x="3484" y="3180"/>
                    </a:lnTo>
                    <a:lnTo>
                      <a:pt x="3484" y="3180"/>
                    </a:lnTo>
                    <a:lnTo>
                      <a:pt x="3482" y="3188"/>
                    </a:lnTo>
                    <a:lnTo>
                      <a:pt x="3478" y="3200"/>
                    </a:lnTo>
                    <a:lnTo>
                      <a:pt x="3466" y="3224"/>
                    </a:lnTo>
                    <a:lnTo>
                      <a:pt x="3454" y="3248"/>
                    </a:lnTo>
                    <a:lnTo>
                      <a:pt x="3448" y="3260"/>
                    </a:lnTo>
                    <a:lnTo>
                      <a:pt x="3444" y="3272"/>
                    </a:lnTo>
                    <a:lnTo>
                      <a:pt x="3444" y="3272"/>
                    </a:lnTo>
                    <a:lnTo>
                      <a:pt x="3442" y="3274"/>
                    </a:lnTo>
                    <a:lnTo>
                      <a:pt x="3438" y="3278"/>
                    </a:lnTo>
                    <a:lnTo>
                      <a:pt x="3432" y="3284"/>
                    </a:lnTo>
                    <a:lnTo>
                      <a:pt x="3432" y="3284"/>
                    </a:lnTo>
                    <a:lnTo>
                      <a:pt x="3422" y="3302"/>
                    </a:lnTo>
                    <a:lnTo>
                      <a:pt x="3416" y="3322"/>
                    </a:lnTo>
                    <a:lnTo>
                      <a:pt x="3408" y="3358"/>
                    </a:lnTo>
                    <a:lnTo>
                      <a:pt x="3408" y="3358"/>
                    </a:lnTo>
                    <a:lnTo>
                      <a:pt x="3402" y="3360"/>
                    </a:lnTo>
                    <a:lnTo>
                      <a:pt x="3396" y="3366"/>
                    </a:lnTo>
                    <a:lnTo>
                      <a:pt x="3390" y="3370"/>
                    </a:lnTo>
                    <a:lnTo>
                      <a:pt x="3386" y="3374"/>
                    </a:lnTo>
                    <a:lnTo>
                      <a:pt x="3386" y="3374"/>
                    </a:lnTo>
                    <a:lnTo>
                      <a:pt x="3382" y="3386"/>
                    </a:lnTo>
                    <a:lnTo>
                      <a:pt x="3378" y="3394"/>
                    </a:lnTo>
                    <a:lnTo>
                      <a:pt x="3370" y="3412"/>
                    </a:lnTo>
                    <a:lnTo>
                      <a:pt x="3358" y="3426"/>
                    </a:lnTo>
                    <a:lnTo>
                      <a:pt x="3346" y="3440"/>
                    </a:lnTo>
                    <a:lnTo>
                      <a:pt x="3334" y="3454"/>
                    </a:lnTo>
                    <a:lnTo>
                      <a:pt x="3324" y="3470"/>
                    </a:lnTo>
                    <a:lnTo>
                      <a:pt x="3316" y="3488"/>
                    </a:lnTo>
                    <a:lnTo>
                      <a:pt x="3314" y="3498"/>
                    </a:lnTo>
                    <a:lnTo>
                      <a:pt x="3312" y="3510"/>
                    </a:lnTo>
                    <a:lnTo>
                      <a:pt x="3312" y="3510"/>
                    </a:lnTo>
                    <a:lnTo>
                      <a:pt x="3308" y="3508"/>
                    </a:lnTo>
                    <a:lnTo>
                      <a:pt x="3306" y="3510"/>
                    </a:lnTo>
                    <a:lnTo>
                      <a:pt x="3304" y="3516"/>
                    </a:lnTo>
                    <a:lnTo>
                      <a:pt x="3304" y="3516"/>
                    </a:lnTo>
                    <a:lnTo>
                      <a:pt x="3300" y="3514"/>
                    </a:lnTo>
                    <a:lnTo>
                      <a:pt x="3298" y="3512"/>
                    </a:lnTo>
                    <a:lnTo>
                      <a:pt x="3298" y="3512"/>
                    </a:lnTo>
                    <a:lnTo>
                      <a:pt x="3292" y="3520"/>
                    </a:lnTo>
                    <a:lnTo>
                      <a:pt x="3286" y="3530"/>
                    </a:lnTo>
                    <a:lnTo>
                      <a:pt x="3282" y="3534"/>
                    </a:lnTo>
                    <a:lnTo>
                      <a:pt x="3276" y="3536"/>
                    </a:lnTo>
                    <a:lnTo>
                      <a:pt x="3270" y="3538"/>
                    </a:lnTo>
                    <a:lnTo>
                      <a:pt x="3264" y="3536"/>
                    </a:lnTo>
                    <a:lnTo>
                      <a:pt x="3264" y="3536"/>
                    </a:lnTo>
                    <a:lnTo>
                      <a:pt x="3256" y="3526"/>
                    </a:lnTo>
                    <a:lnTo>
                      <a:pt x="3252" y="3512"/>
                    </a:lnTo>
                    <a:lnTo>
                      <a:pt x="3250" y="3496"/>
                    </a:lnTo>
                    <a:lnTo>
                      <a:pt x="3250" y="3476"/>
                    </a:lnTo>
                    <a:lnTo>
                      <a:pt x="3250" y="3476"/>
                    </a:lnTo>
                    <a:lnTo>
                      <a:pt x="3246" y="3468"/>
                    </a:lnTo>
                    <a:lnTo>
                      <a:pt x="3242" y="3458"/>
                    </a:lnTo>
                    <a:lnTo>
                      <a:pt x="3238" y="3434"/>
                    </a:lnTo>
                    <a:lnTo>
                      <a:pt x="3234" y="3412"/>
                    </a:lnTo>
                    <a:lnTo>
                      <a:pt x="3228" y="3390"/>
                    </a:lnTo>
                    <a:lnTo>
                      <a:pt x="3228" y="3390"/>
                    </a:lnTo>
                    <a:lnTo>
                      <a:pt x="3224" y="3390"/>
                    </a:lnTo>
                    <a:lnTo>
                      <a:pt x="3222" y="3392"/>
                    </a:lnTo>
                    <a:lnTo>
                      <a:pt x="3220" y="3392"/>
                    </a:lnTo>
                    <a:lnTo>
                      <a:pt x="3220" y="3390"/>
                    </a:lnTo>
                    <a:lnTo>
                      <a:pt x="3220" y="3390"/>
                    </a:lnTo>
                    <a:lnTo>
                      <a:pt x="3220" y="3388"/>
                    </a:lnTo>
                    <a:lnTo>
                      <a:pt x="3222" y="3386"/>
                    </a:lnTo>
                    <a:lnTo>
                      <a:pt x="3224" y="3384"/>
                    </a:lnTo>
                    <a:lnTo>
                      <a:pt x="3226" y="3382"/>
                    </a:lnTo>
                    <a:lnTo>
                      <a:pt x="3226" y="3382"/>
                    </a:lnTo>
                    <a:lnTo>
                      <a:pt x="3222" y="3354"/>
                    </a:lnTo>
                    <a:lnTo>
                      <a:pt x="3218" y="3324"/>
                    </a:lnTo>
                    <a:lnTo>
                      <a:pt x="3212" y="3296"/>
                    </a:lnTo>
                    <a:lnTo>
                      <a:pt x="3208" y="3284"/>
                    </a:lnTo>
                    <a:lnTo>
                      <a:pt x="3202" y="3274"/>
                    </a:lnTo>
                    <a:lnTo>
                      <a:pt x="3202" y="3274"/>
                    </a:lnTo>
                    <a:lnTo>
                      <a:pt x="3202" y="3270"/>
                    </a:lnTo>
                    <a:lnTo>
                      <a:pt x="3200" y="3270"/>
                    </a:lnTo>
                    <a:lnTo>
                      <a:pt x="3196" y="3272"/>
                    </a:lnTo>
                    <a:lnTo>
                      <a:pt x="3196" y="3272"/>
                    </a:lnTo>
                    <a:lnTo>
                      <a:pt x="3194" y="3266"/>
                    </a:lnTo>
                    <a:lnTo>
                      <a:pt x="3194" y="3262"/>
                    </a:lnTo>
                    <a:lnTo>
                      <a:pt x="3192" y="3258"/>
                    </a:lnTo>
                    <a:lnTo>
                      <a:pt x="3194" y="3252"/>
                    </a:lnTo>
                    <a:lnTo>
                      <a:pt x="3194" y="3252"/>
                    </a:lnTo>
                    <a:lnTo>
                      <a:pt x="3180" y="3238"/>
                    </a:lnTo>
                    <a:lnTo>
                      <a:pt x="3166" y="3222"/>
                    </a:lnTo>
                    <a:lnTo>
                      <a:pt x="3142" y="3188"/>
                    </a:lnTo>
                    <a:lnTo>
                      <a:pt x="3142" y="3188"/>
                    </a:lnTo>
                    <a:lnTo>
                      <a:pt x="3140" y="3178"/>
                    </a:lnTo>
                    <a:lnTo>
                      <a:pt x="3138" y="3170"/>
                    </a:lnTo>
                    <a:lnTo>
                      <a:pt x="3130" y="3154"/>
                    </a:lnTo>
                    <a:lnTo>
                      <a:pt x="3122" y="3140"/>
                    </a:lnTo>
                    <a:lnTo>
                      <a:pt x="3114" y="3126"/>
                    </a:lnTo>
                    <a:lnTo>
                      <a:pt x="3114" y="3126"/>
                    </a:lnTo>
                    <a:lnTo>
                      <a:pt x="3104" y="3114"/>
                    </a:lnTo>
                    <a:lnTo>
                      <a:pt x="3094" y="3106"/>
                    </a:lnTo>
                    <a:lnTo>
                      <a:pt x="3082" y="3098"/>
                    </a:lnTo>
                    <a:lnTo>
                      <a:pt x="3074" y="3096"/>
                    </a:lnTo>
                    <a:lnTo>
                      <a:pt x="3064" y="3094"/>
                    </a:lnTo>
                    <a:lnTo>
                      <a:pt x="3064" y="3094"/>
                    </a:lnTo>
                    <a:lnTo>
                      <a:pt x="3064" y="3090"/>
                    </a:lnTo>
                    <a:lnTo>
                      <a:pt x="3062" y="3088"/>
                    </a:lnTo>
                    <a:lnTo>
                      <a:pt x="3060" y="3084"/>
                    </a:lnTo>
                    <a:lnTo>
                      <a:pt x="3058" y="3080"/>
                    </a:lnTo>
                    <a:lnTo>
                      <a:pt x="3058" y="3080"/>
                    </a:lnTo>
                    <a:lnTo>
                      <a:pt x="3052" y="3074"/>
                    </a:lnTo>
                    <a:lnTo>
                      <a:pt x="3046" y="3068"/>
                    </a:lnTo>
                    <a:lnTo>
                      <a:pt x="3042" y="3060"/>
                    </a:lnTo>
                    <a:lnTo>
                      <a:pt x="3040" y="3054"/>
                    </a:lnTo>
                    <a:lnTo>
                      <a:pt x="3036" y="3036"/>
                    </a:lnTo>
                    <a:lnTo>
                      <a:pt x="3028" y="3016"/>
                    </a:lnTo>
                    <a:lnTo>
                      <a:pt x="3028" y="3016"/>
                    </a:lnTo>
                    <a:lnTo>
                      <a:pt x="3022" y="3010"/>
                    </a:lnTo>
                    <a:lnTo>
                      <a:pt x="3022" y="3010"/>
                    </a:lnTo>
                    <a:lnTo>
                      <a:pt x="3022" y="3000"/>
                    </a:lnTo>
                    <a:lnTo>
                      <a:pt x="3022" y="2988"/>
                    </a:lnTo>
                    <a:lnTo>
                      <a:pt x="3020" y="2976"/>
                    </a:lnTo>
                    <a:lnTo>
                      <a:pt x="3018" y="2966"/>
                    </a:lnTo>
                    <a:lnTo>
                      <a:pt x="3018" y="2966"/>
                    </a:lnTo>
                    <a:lnTo>
                      <a:pt x="3014" y="2956"/>
                    </a:lnTo>
                    <a:lnTo>
                      <a:pt x="3008" y="2946"/>
                    </a:lnTo>
                    <a:lnTo>
                      <a:pt x="2996" y="2928"/>
                    </a:lnTo>
                    <a:lnTo>
                      <a:pt x="2984" y="2910"/>
                    </a:lnTo>
                    <a:lnTo>
                      <a:pt x="2980" y="2902"/>
                    </a:lnTo>
                    <a:lnTo>
                      <a:pt x="2976" y="2892"/>
                    </a:lnTo>
                    <a:lnTo>
                      <a:pt x="2976" y="2892"/>
                    </a:lnTo>
                    <a:lnTo>
                      <a:pt x="2972" y="2890"/>
                    </a:lnTo>
                    <a:lnTo>
                      <a:pt x="2968" y="2888"/>
                    </a:lnTo>
                    <a:lnTo>
                      <a:pt x="2958" y="2880"/>
                    </a:lnTo>
                    <a:lnTo>
                      <a:pt x="2948" y="2874"/>
                    </a:lnTo>
                    <a:lnTo>
                      <a:pt x="2944" y="2874"/>
                    </a:lnTo>
                    <a:lnTo>
                      <a:pt x="2938" y="2874"/>
                    </a:lnTo>
                    <a:lnTo>
                      <a:pt x="2938" y="2874"/>
                    </a:lnTo>
                    <a:lnTo>
                      <a:pt x="2924" y="2858"/>
                    </a:lnTo>
                    <a:lnTo>
                      <a:pt x="2908" y="2842"/>
                    </a:lnTo>
                    <a:lnTo>
                      <a:pt x="2908" y="2842"/>
                    </a:lnTo>
                    <a:lnTo>
                      <a:pt x="2910" y="2836"/>
                    </a:lnTo>
                    <a:lnTo>
                      <a:pt x="2910" y="2830"/>
                    </a:lnTo>
                    <a:lnTo>
                      <a:pt x="2910" y="2830"/>
                    </a:lnTo>
                    <a:lnTo>
                      <a:pt x="2896" y="2806"/>
                    </a:lnTo>
                    <a:lnTo>
                      <a:pt x="2880" y="2786"/>
                    </a:lnTo>
                    <a:lnTo>
                      <a:pt x="2846" y="2744"/>
                    </a:lnTo>
                    <a:lnTo>
                      <a:pt x="2810" y="2702"/>
                    </a:lnTo>
                    <a:lnTo>
                      <a:pt x="2794" y="2682"/>
                    </a:lnTo>
                    <a:lnTo>
                      <a:pt x="2778" y="2658"/>
                    </a:lnTo>
                    <a:lnTo>
                      <a:pt x="2778" y="2658"/>
                    </a:lnTo>
                    <a:lnTo>
                      <a:pt x="2768" y="2662"/>
                    </a:lnTo>
                    <a:lnTo>
                      <a:pt x="2762" y="2664"/>
                    </a:lnTo>
                    <a:lnTo>
                      <a:pt x="2756" y="2664"/>
                    </a:lnTo>
                    <a:lnTo>
                      <a:pt x="2756" y="2664"/>
                    </a:lnTo>
                    <a:lnTo>
                      <a:pt x="2756" y="2650"/>
                    </a:lnTo>
                    <a:lnTo>
                      <a:pt x="2754" y="2638"/>
                    </a:lnTo>
                    <a:lnTo>
                      <a:pt x="2750" y="2612"/>
                    </a:lnTo>
                    <a:lnTo>
                      <a:pt x="2744" y="2590"/>
                    </a:lnTo>
                    <a:lnTo>
                      <a:pt x="2740" y="2568"/>
                    </a:lnTo>
                    <a:lnTo>
                      <a:pt x="2740" y="2568"/>
                    </a:lnTo>
                    <a:lnTo>
                      <a:pt x="2740" y="2584"/>
                    </a:lnTo>
                    <a:lnTo>
                      <a:pt x="2740" y="2598"/>
                    </a:lnTo>
                    <a:lnTo>
                      <a:pt x="2742" y="2626"/>
                    </a:lnTo>
                    <a:lnTo>
                      <a:pt x="2748" y="2654"/>
                    </a:lnTo>
                    <a:lnTo>
                      <a:pt x="2752" y="2684"/>
                    </a:lnTo>
                    <a:lnTo>
                      <a:pt x="2752" y="2684"/>
                    </a:lnTo>
                    <a:lnTo>
                      <a:pt x="2750" y="2684"/>
                    </a:lnTo>
                    <a:lnTo>
                      <a:pt x="2748" y="2686"/>
                    </a:lnTo>
                    <a:lnTo>
                      <a:pt x="2746" y="2688"/>
                    </a:lnTo>
                    <a:lnTo>
                      <a:pt x="2744" y="2690"/>
                    </a:lnTo>
                    <a:lnTo>
                      <a:pt x="2744" y="2690"/>
                    </a:lnTo>
                    <a:lnTo>
                      <a:pt x="2736" y="2686"/>
                    </a:lnTo>
                    <a:lnTo>
                      <a:pt x="2730" y="2682"/>
                    </a:lnTo>
                    <a:lnTo>
                      <a:pt x="2720" y="2674"/>
                    </a:lnTo>
                    <a:lnTo>
                      <a:pt x="2710" y="2664"/>
                    </a:lnTo>
                    <a:lnTo>
                      <a:pt x="2704" y="2660"/>
                    </a:lnTo>
                    <a:lnTo>
                      <a:pt x="2696" y="2656"/>
                    </a:lnTo>
                    <a:lnTo>
                      <a:pt x="2696" y="2656"/>
                    </a:lnTo>
                    <a:lnTo>
                      <a:pt x="2692" y="2644"/>
                    </a:lnTo>
                    <a:lnTo>
                      <a:pt x="2686" y="2632"/>
                    </a:lnTo>
                    <a:lnTo>
                      <a:pt x="2680" y="2622"/>
                    </a:lnTo>
                    <a:lnTo>
                      <a:pt x="2672" y="2612"/>
                    </a:lnTo>
                    <a:lnTo>
                      <a:pt x="2656" y="2594"/>
                    </a:lnTo>
                    <a:lnTo>
                      <a:pt x="2648" y="2586"/>
                    </a:lnTo>
                    <a:lnTo>
                      <a:pt x="2642" y="2574"/>
                    </a:lnTo>
                    <a:lnTo>
                      <a:pt x="2642" y="2574"/>
                    </a:lnTo>
                    <a:lnTo>
                      <a:pt x="2648" y="2592"/>
                    </a:lnTo>
                    <a:lnTo>
                      <a:pt x="2656" y="2610"/>
                    </a:lnTo>
                    <a:lnTo>
                      <a:pt x="2664" y="2626"/>
                    </a:lnTo>
                    <a:lnTo>
                      <a:pt x="2674" y="2642"/>
                    </a:lnTo>
                    <a:lnTo>
                      <a:pt x="2686" y="2656"/>
                    </a:lnTo>
                    <a:lnTo>
                      <a:pt x="2698" y="2670"/>
                    </a:lnTo>
                    <a:lnTo>
                      <a:pt x="2724" y="2696"/>
                    </a:lnTo>
                    <a:lnTo>
                      <a:pt x="2724" y="2696"/>
                    </a:lnTo>
                    <a:lnTo>
                      <a:pt x="2726" y="2704"/>
                    </a:lnTo>
                    <a:lnTo>
                      <a:pt x="2728" y="2714"/>
                    </a:lnTo>
                    <a:lnTo>
                      <a:pt x="2728" y="2714"/>
                    </a:lnTo>
                    <a:lnTo>
                      <a:pt x="2738" y="2724"/>
                    </a:lnTo>
                    <a:lnTo>
                      <a:pt x="2746" y="2734"/>
                    </a:lnTo>
                    <a:lnTo>
                      <a:pt x="2754" y="2748"/>
                    </a:lnTo>
                    <a:lnTo>
                      <a:pt x="2758" y="2762"/>
                    </a:lnTo>
                    <a:lnTo>
                      <a:pt x="2758" y="2762"/>
                    </a:lnTo>
                    <a:lnTo>
                      <a:pt x="2784" y="2798"/>
                    </a:lnTo>
                    <a:lnTo>
                      <a:pt x="2810" y="2834"/>
                    </a:lnTo>
                    <a:lnTo>
                      <a:pt x="2834" y="2872"/>
                    </a:lnTo>
                    <a:lnTo>
                      <a:pt x="2860" y="2910"/>
                    </a:lnTo>
                    <a:lnTo>
                      <a:pt x="2860" y="2910"/>
                    </a:lnTo>
                    <a:lnTo>
                      <a:pt x="2868" y="2914"/>
                    </a:lnTo>
                    <a:lnTo>
                      <a:pt x="2872" y="2916"/>
                    </a:lnTo>
                    <a:lnTo>
                      <a:pt x="2876" y="2918"/>
                    </a:lnTo>
                    <a:lnTo>
                      <a:pt x="2876" y="2918"/>
                    </a:lnTo>
                    <a:lnTo>
                      <a:pt x="2874" y="2922"/>
                    </a:lnTo>
                    <a:lnTo>
                      <a:pt x="2872" y="2924"/>
                    </a:lnTo>
                    <a:lnTo>
                      <a:pt x="2868" y="2924"/>
                    </a:lnTo>
                    <a:lnTo>
                      <a:pt x="2864" y="2926"/>
                    </a:lnTo>
                    <a:lnTo>
                      <a:pt x="2864" y="2926"/>
                    </a:lnTo>
                    <a:lnTo>
                      <a:pt x="2872" y="2940"/>
                    </a:lnTo>
                    <a:lnTo>
                      <a:pt x="2876" y="2956"/>
                    </a:lnTo>
                    <a:lnTo>
                      <a:pt x="2880" y="2972"/>
                    </a:lnTo>
                    <a:lnTo>
                      <a:pt x="2888" y="2986"/>
                    </a:lnTo>
                    <a:lnTo>
                      <a:pt x="2888" y="2986"/>
                    </a:lnTo>
                    <a:lnTo>
                      <a:pt x="2898" y="2994"/>
                    </a:lnTo>
                    <a:lnTo>
                      <a:pt x="2910" y="3000"/>
                    </a:lnTo>
                    <a:lnTo>
                      <a:pt x="2920" y="3008"/>
                    </a:lnTo>
                    <a:lnTo>
                      <a:pt x="2924" y="3014"/>
                    </a:lnTo>
                    <a:lnTo>
                      <a:pt x="2926" y="3020"/>
                    </a:lnTo>
                    <a:lnTo>
                      <a:pt x="2926" y="3020"/>
                    </a:lnTo>
                    <a:lnTo>
                      <a:pt x="2932" y="3020"/>
                    </a:lnTo>
                    <a:lnTo>
                      <a:pt x="2936" y="3022"/>
                    </a:lnTo>
                    <a:lnTo>
                      <a:pt x="2940" y="3024"/>
                    </a:lnTo>
                    <a:lnTo>
                      <a:pt x="2946" y="3026"/>
                    </a:lnTo>
                    <a:lnTo>
                      <a:pt x="2946" y="3026"/>
                    </a:lnTo>
                    <a:lnTo>
                      <a:pt x="2946" y="3036"/>
                    </a:lnTo>
                    <a:lnTo>
                      <a:pt x="2950" y="3046"/>
                    </a:lnTo>
                    <a:lnTo>
                      <a:pt x="2952" y="3056"/>
                    </a:lnTo>
                    <a:lnTo>
                      <a:pt x="2958" y="3064"/>
                    </a:lnTo>
                    <a:lnTo>
                      <a:pt x="2968" y="3078"/>
                    </a:lnTo>
                    <a:lnTo>
                      <a:pt x="2976" y="3094"/>
                    </a:lnTo>
                    <a:lnTo>
                      <a:pt x="2976" y="3094"/>
                    </a:lnTo>
                    <a:lnTo>
                      <a:pt x="2974" y="3096"/>
                    </a:lnTo>
                    <a:lnTo>
                      <a:pt x="2972" y="3094"/>
                    </a:lnTo>
                    <a:lnTo>
                      <a:pt x="2972" y="3090"/>
                    </a:lnTo>
                    <a:lnTo>
                      <a:pt x="2972" y="3086"/>
                    </a:lnTo>
                    <a:lnTo>
                      <a:pt x="2972" y="3086"/>
                    </a:lnTo>
                    <a:lnTo>
                      <a:pt x="2970" y="3086"/>
                    </a:lnTo>
                    <a:lnTo>
                      <a:pt x="2970" y="3086"/>
                    </a:lnTo>
                    <a:lnTo>
                      <a:pt x="2978" y="3124"/>
                    </a:lnTo>
                    <a:lnTo>
                      <a:pt x="2986" y="3164"/>
                    </a:lnTo>
                    <a:lnTo>
                      <a:pt x="2998" y="3202"/>
                    </a:lnTo>
                    <a:lnTo>
                      <a:pt x="3010" y="3238"/>
                    </a:lnTo>
                    <a:lnTo>
                      <a:pt x="3010" y="3238"/>
                    </a:lnTo>
                    <a:lnTo>
                      <a:pt x="3020" y="3240"/>
                    </a:lnTo>
                    <a:lnTo>
                      <a:pt x="3028" y="3246"/>
                    </a:lnTo>
                    <a:lnTo>
                      <a:pt x="3036" y="3254"/>
                    </a:lnTo>
                    <a:lnTo>
                      <a:pt x="3040" y="3264"/>
                    </a:lnTo>
                    <a:lnTo>
                      <a:pt x="3040" y="3264"/>
                    </a:lnTo>
                    <a:lnTo>
                      <a:pt x="3044" y="3262"/>
                    </a:lnTo>
                    <a:lnTo>
                      <a:pt x="3046" y="3262"/>
                    </a:lnTo>
                    <a:lnTo>
                      <a:pt x="3050" y="3264"/>
                    </a:lnTo>
                    <a:lnTo>
                      <a:pt x="3054" y="3268"/>
                    </a:lnTo>
                    <a:lnTo>
                      <a:pt x="3056" y="3268"/>
                    </a:lnTo>
                    <a:lnTo>
                      <a:pt x="3058" y="3268"/>
                    </a:lnTo>
                    <a:lnTo>
                      <a:pt x="3058" y="3268"/>
                    </a:lnTo>
                    <a:lnTo>
                      <a:pt x="3068" y="3288"/>
                    </a:lnTo>
                    <a:lnTo>
                      <a:pt x="3076" y="3310"/>
                    </a:lnTo>
                    <a:lnTo>
                      <a:pt x="3092" y="3356"/>
                    </a:lnTo>
                    <a:lnTo>
                      <a:pt x="3106" y="3404"/>
                    </a:lnTo>
                    <a:lnTo>
                      <a:pt x="3114" y="3426"/>
                    </a:lnTo>
                    <a:lnTo>
                      <a:pt x="3124" y="3446"/>
                    </a:lnTo>
                    <a:lnTo>
                      <a:pt x="3124" y="3446"/>
                    </a:lnTo>
                    <a:lnTo>
                      <a:pt x="3126" y="3442"/>
                    </a:lnTo>
                    <a:lnTo>
                      <a:pt x="3126" y="3440"/>
                    </a:lnTo>
                    <a:lnTo>
                      <a:pt x="3124" y="3432"/>
                    </a:lnTo>
                    <a:lnTo>
                      <a:pt x="3122" y="3426"/>
                    </a:lnTo>
                    <a:lnTo>
                      <a:pt x="3122" y="3422"/>
                    </a:lnTo>
                    <a:lnTo>
                      <a:pt x="3124" y="3418"/>
                    </a:lnTo>
                    <a:lnTo>
                      <a:pt x="3124" y="3418"/>
                    </a:lnTo>
                    <a:lnTo>
                      <a:pt x="3128" y="3424"/>
                    </a:lnTo>
                    <a:lnTo>
                      <a:pt x="3132" y="3430"/>
                    </a:lnTo>
                    <a:lnTo>
                      <a:pt x="3138" y="3446"/>
                    </a:lnTo>
                    <a:lnTo>
                      <a:pt x="3138" y="3446"/>
                    </a:lnTo>
                    <a:lnTo>
                      <a:pt x="3142" y="3442"/>
                    </a:lnTo>
                    <a:lnTo>
                      <a:pt x="3148" y="3442"/>
                    </a:lnTo>
                    <a:lnTo>
                      <a:pt x="3156" y="3442"/>
                    </a:lnTo>
                    <a:lnTo>
                      <a:pt x="3156" y="3442"/>
                    </a:lnTo>
                    <a:lnTo>
                      <a:pt x="3158" y="3444"/>
                    </a:lnTo>
                    <a:lnTo>
                      <a:pt x="3160" y="3448"/>
                    </a:lnTo>
                    <a:lnTo>
                      <a:pt x="3160" y="3454"/>
                    </a:lnTo>
                    <a:lnTo>
                      <a:pt x="3160" y="3454"/>
                    </a:lnTo>
                    <a:lnTo>
                      <a:pt x="3168" y="3454"/>
                    </a:lnTo>
                    <a:lnTo>
                      <a:pt x="3178" y="3456"/>
                    </a:lnTo>
                    <a:lnTo>
                      <a:pt x="3178" y="3456"/>
                    </a:lnTo>
                    <a:lnTo>
                      <a:pt x="3182" y="3464"/>
                    </a:lnTo>
                    <a:lnTo>
                      <a:pt x="3186" y="3472"/>
                    </a:lnTo>
                    <a:lnTo>
                      <a:pt x="3198" y="3484"/>
                    </a:lnTo>
                    <a:lnTo>
                      <a:pt x="3210" y="3494"/>
                    </a:lnTo>
                    <a:lnTo>
                      <a:pt x="3222" y="3508"/>
                    </a:lnTo>
                    <a:lnTo>
                      <a:pt x="3222" y="3508"/>
                    </a:lnTo>
                    <a:lnTo>
                      <a:pt x="3222" y="3518"/>
                    </a:lnTo>
                    <a:lnTo>
                      <a:pt x="3222" y="3518"/>
                    </a:lnTo>
                    <a:lnTo>
                      <a:pt x="3234" y="3528"/>
                    </a:lnTo>
                    <a:lnTo>
                      <a:pt x="3238" y="3536"/>
                    </a:lnTo>
                    <a:lnTo>
                      <a:pt x="3240" y="3544"/>
                    </a:lnTo>
                    <a:lnTo>
                      <a:pt x="3240" y="3544"/>
                    </a:lnTo>
                    <a:lnTo>
                      <a:pt x="3242" y="3544"/>
                    </a:lnTo>
                    <a:lnTo>
                      <a:pt x="3244" y="3542"/>
                    </a:lnTo>
                    <a:lnTo>
                      <a:pt x="3246" y="3542"/>
                    </a:lnTo>
                    <a:lnTo>
                      <a:pt x="3248" y="3542"/>
                    </a:lnTo>
                    <a:lnTo>
                      <a:pt x="3248" y="3542"/>
                    </a:lnTo>
                    <a:lnTo>
                      <a:pt x="3256" y="3552"/>
                    </a:lnTo>
                    <a:lnTo>
                      <a:pt x="3258" y="3564"/>
                    </a:lnTo>
                    <a:lnTo>
                      <a:pt x="3258" y="3576"/>
                    </a:lnTo>
                    <a:lnTo>
                      <a:pt x="3256" y="3586"/>
                    </a:lnTo>
                    <a:lnTo>
                      <a:pt x="3248" y="3610"/>
                    </a:lnTo>
                    <a:lnTo>
                      <a:pt x="3240" y="3630"/>
                    </a:lnTo>
                    <a:lnTo>
                      <a:pt x="3240" y="3630"/>
                    </a:lnTo>
                    <a:lnTo>
                      <a:pt x="3242" y="3630"/>
                    </a:lnTo>
                    <a:lnTo>
                      <a:pt x="3246" y="3626"/>
                    </a:lnTo>
                    <a:lnTo>
                      <a:pt x="3252" y="3618"/>
                    </a:lnTo>
                    <a:lnTo>
                      <a:pt x="3252" y="3618"/>
                    </a:lnTo>
                    <a:lnTo>
                      <a:pt x="3258" y="3624"/>
                    </a:lnTo>
                    <a:lnTo>
                      <a:pt x="3262" y="3632"/>
                    </a:lnTo>
                    <a:lnTo>
                      <a:pt x="3272" y="3648"/>
                    </a:lnTo>
                    <a:lnTo>
                      <a:pt x="3282" y="3664"/>
                    </a:lnTo>
                    <a:lnTo>
                      <a:pt x="3286" y="3672"/>
                    </a:lnTo>
                    <a:lnTo>
                      <a:pt x="3292" y="3678"/>
                    </a:lnTo>
                    <a:lnTo>
                      <a:pt x="3292" y="3678"/>
                    </a:lnTo>
                    <a:lnTo>
                      <a:pt x="3302" y="3672"/>
                    </a:lnTo>
                    <a:lnTo>
                      <a:pt x="3310" y="3666"/>
                    </a:lnTo>
                    <a:lnTo>
                      <a:pt x="3322" y="3646"/>
                    </a:lnTo>
                    <a:lnTo>
                      <a:pt x="3326" y="3638"/>
                    </a:lnTo>
                    <a:lnTo>
                      <a:pt x="3334" y="3630"/>
                    </a:lnTo>
                    <a:lnTo>
                      <a:pt x="3342" y="3624"/>
                    </a:lnTo>
                    <a:lnTo>
                      <a:pt x="3352" y="3618"/>
                    </a:lnTo>
                    <a:lnTo>
                      <a:pt x="3352" y="3618"/>
                    </a:lnTo>
                    <a:lnTo>
                      <a:pt x="3360" y="3614"/>
                    </a:lnTo>
                    <a:lnTo>
                      <a:pt x="3366" y="3606"/>
                    </a:lnTo>
                    <a:lnTo>
                      <a:pt x="3378" y="3590"/>
                    </a:lnTo>
                    <a:lnTo>
                      <a:pt x="3388" y="3574"/>
                    </a:lnTo>
                    <a:lnTo>
                      <a:pt x="3394" y="3566"/>
                    </a:lnTo>
                    <a:lnTo>
                      <a:pt x="3402" y="3562"/>
                    </a:lnTo>
                    <a:lnTo>
                      <a:pt x="3402" y="3562"/>
                    </a:lnTo>
                    <a:lnTo>
                      <a:pt x="3402" y="3558"/>
                    </a:lnTo>
                    <a:lnTo>
                      <a:pt x="3404" y="3554"/>
                    </a:lnTo>
                    <a:lnTo>
                      <a:pt x="3406" y="3552"/>
                    </a:lnTo>
                    <a:lnTo>
                      <a:pt x="3406" y="3548"/>
                    </a:lnTo>
                    <a:lnTo>
                      <a:pt x="3406" y="3548"/>
                    </a:lnTo>
                    <a:lnTo>
                      <a:pt x="3418" y="3540"/>
                    </a:lnTo>
                    <a:lnTo>
                      <a:pt x="3428" y="3530"/>
                    </a:lnTo>
                    <a:lnTo>
                      <a:pt x="3438" y="3520"/>
                    </a:lnTo>
                    <a:lnTo>
                      <a:pt x="3446" y="3508"/>
                    </a:lnTo>
                    <a:lnTo>
                      <a:pt x="3452" y="3494"/>
                    </a:lnTo>
                    <a:lnTo>
                      <a:pt x="3460" y="3482"/>
                    </a:lnTo>
                    <a:lnTo>
                      <a:pt x="3470" y="3452"/>
                    </a:lnTo>
                    <a:lnTo>
                      <a:pt x="3470" y="3452"/>
                    </a:lnTo>
                    <a:lnTo>
                      <a:pt x="3474" y="3454"/>
                    </a:lnTo>
                    <a:lnTo>
                      <a:pt x="3476" y="3452"/>
                    </a:lnTo>
                    <a:lnTo>
                      <a:pt x="3480" y="3452"/>
                    </a:lnTo>
                    <a:lnTo>
                      <a:pt x="3484" y="3454"/>
                    </a:lnTo>
                    <a:lnTo>
                      <a:pt x="3484" y="3454"/>
                    </a:lnTo>
                    <a:lnTo>
                      <a:pt x="3480" y="3500"/>
                    </a:lnTo>
                    <a:lnTo>
                      <a:pt x="3482" y="3522"/>
                    </a:lnTo>
                    <a:lnTo>
                      <a:pt x="3484" y="3532"/>
                    </a:lnTo>
                    <a:lnTo>
                      <a:pt x="3486" y="3540"/>
                    </a:lnTo>
                    <a:lnTo>
                      <a:pt x="3486" y="3540"/>
                    </a:lnTo>
                    <a:lnTo>
                      <a:pt x="3482" y="3548"/>
                    </a:lnTo>
                    <a:lnTo>
                      <a:pt x="3478" y="3556"/>
                    </a:lnTo>
                    <a:lnTo>
                      <a:pt x="3478" y="3556"/>
                    </a:lnTo>
                    <a:lnTo>
                      <a:pt x="3472" y="3604"/>
                    </a:lnTo>
                    <a:lnTo>
                      <a:pt x="3466" y="3648"/>
                    </a:lnTo>
                    <a:lnTo>
                      <a:pt x="3458" y="3692"/>
                    </a:lnTo>
                    <a:lnTo>
                      <a:pt x="3448" y="3736"/>
                    </a:lnTo>
                    <a:lnTo>
                      <a:pt x="3426" y="3818"/>
                    </a:lnTo>
                    <a:lnTo>
                      <a:pt x="3402" y="3900"/>
                    </a:lnTo>
                    <a:lnTo>
                      <a:pt x="3402" y="3900"/>
                    </a:lnTo>
                    <a:lnTo>
                      <a:pt x="3386" y="3952"/>
                    </a:lnTo>
                    <a:lnTo>
                      <a:pt x="3368" y="4004"/>
                    </a:lnTo>
                    <a:lnTo>
                      <a:pt x="3350" y="4054"/>
                    </a:lnTo>
                    <a:lnTo>
                      <a:pt x="3328" y="4100"/>
                    </a:lnTo>
                    <a:lnTo>
                      <a:pt x="3328" y="4100"/>
                    </a:lnTo>
                    <a:lnTo>
                      <a:pt x="3304" y="4146"/>
                    </a:lnTo>
                    <a:lnTo>
                      <a:pt x="3280" y="4190"/>
                    </a:lnTo>
                    <a:lnTo>
                      <a:pt x="3228" y="4278"/>
                    </a:lnTo>
                    <a:lnTo>
                      <a:pt x="3228" y="4278"/>
                    </a:lnTo>
                    <a:lnTo>
                      <a:pt x="3112" y="4472"/>
                    </a:lnTo>
                    <a:lnTo>
                      <a:pt x="3112" y="4472"/>
                    </a:lnTo>
                    <a:lnTo>
                      <a:pt x="3110" y="4478"/>
                    </a:lnTo>
                    <a:lnTo>
                      <a:pt x="3108" y="4484"/>
                    </a:lnTo>
                    <a:lnTo>
                      <a:pt x="3100" y="4492"/>
                    </a:lnTo>
                    <a:lnTo>
                      <a:pt x="3100" y="4492"/>
                    </a:lnTo>
                    <a:lnTo>
                      <a:pt x="3098" y="4500"/>
                    </a:lnTo>
                    <a:lnTo>
                      <a:pt x="3096" y="4506"/>
                    </a:lnTo>
                    <a:lnTo>
                      <a:pt x="3088" y="4518"/>
                    </a:lnTo>
                    <a:lnTo>
                      <a:pt x="3070" y="4534"/>
                    </a:lnTo>
                    <a:lnTo>
                      <a:pt x="3070" y="4534"/>
                    </a:lnTo>
                    <a:lnTo>
                      <a:pt x="3072" y="4536"/>
                    </a:lnTo>
                    <a:lnTo>
                      <a:pt x="3074" y="4536"/>
                    </a:lnTo>
                    <a:lnTo>
                      <a:pt x="3076" y="4530"/>
                    </a:lnTo>
                    <a:lnTo>
                      <a:pt x="3076" y="4530"/>
                    </a:lnTo>
                    <a:lnTo>
                      <a:pt x="3060" y="4554"/>
                    </a:lnTo>
                    <a:lnTo>
                      <a:pt x="3048" y="4568"/>
                    </a:lnTo>
                    <a:lnTo>
                      <a:pt x="3036" y="4578"/>
                    </a:lnTo>
                    <a:lnTo>
                      <a:pt x="3036" y="4578"/>
                    </a:lnTo>
                    <a:lnTo>
                      <a:pt x="3030" y="4596"/>
                    </a:lnTo>
                    <a:lnTo>
                      <a:pt x="3022" y="4612"/>
                    </a:lnTo>
                    <a:lnTo>
                      <a:pt x="3014" y="4628"/>
                    </a:lnTo>
                    <a:lnTo>
                      <a:pt x="3004" y="4640"/>
                    </a:lnTo>
                    <a:lnTo>
                      <a:pt x="3004" y="4640"/>
                    </a:lnTo>
                    <a:lnTo>
                      <a:pt x="2996" y="4660"/>
                    </a:lnTo>
                    <a:lnTo>
                      <a:pt x="2986" y="4680"/>
                    </a:lnTo>
                    <a:lnTo>
                      <a:pt x="2974" y="4698"/>
                    </a:lnTo>
                    <a:lnTo>
                      <a:pt x="2960" y="4714"/>
                    </a:lnTo>
                    <a:lnTo>
                      <a:pt x="2960" y="4714"/>
                    </a:lnTo>
                    <a:lnTo>
                      <a:pt x="2956" y="4728"/>
                    </a:lnTo>
                    <a:lnTo>
                      <a:pt x="2948" y="4740"/>
                    </a:lnTo>
                    <a:lnTo>
                      <a:pt x="2934" y="4766"/>
                    </a:lnTo>
                    <a:lnTo>
                      <a:pt x="2926" y="4778"/>
                    </a:lnTo>
                    <a:lnTo>
                      <a:pt x="2920" y="4792"/>
                    </a:lnTo>
                    <a:lnTo>
                      <a:pt x="2918" y="4808"/>
                    </a:lnTo>
                    <a:lnTo>
                      <a:pt x="2918" y="4826"/>
                    </a:lnTo>
                    <a:lnTo>
                      <a:pt x="2918" y="4826"/>
                    </a:lnTo>
                    <a:lnTo>
                      <a:pt x="2920" y="4828"/>
                    </a:lnTo>
                    <a:lnTo>
                      <a:pt x="2922" y="4830"/>
                    </a:lnTo>
                    <a:lnTo>
                      <a:pt x="2924" y="4832"/>
                    </a:lnTo>
                    <a:lnTo>
                      <a:pt x="2924" y="4834"/>
                    </a:lnTo>
                    <a:lnTo>
                      <a:pt x="2924" y="4834"/>
                    </a:lnTo>
                    <a:lnTo>
                      <a:pt x="2910" y="4860"/>
                    </a:lnTo>
                    <a:lnTo>
                      <a:pt x="2896" y="4886"/>
                    </a:lnTo>
                    <a:lnTo>
                      <a:pt x="2884" y="4914"/>
                    </a:lnTo>
                    <a:lnTo>
                      <a:pt x="2870" y="4942"/>
                    </a:lnTo>
                    <a:lnTo>
                      <a:pt x="2870" y="4942"/>
                    </a:lnTo>
                    <a:lnTo>
                      <a:pt x="2870" y="4948"/>
                    </a:lnTo>
                    <a:lnTo>
                      <a:pt x="2872" y="4950"/>
                    </a:lnTo>
                    <a:lnTo>
                      <a:pt x="2874" y="4952"/>
                    </a:lnTo>
                    <a:lnTo>
                      <a:pt x="2874" y="4952"/>
                    </a:lnTo>
                    <a:lnTo>
                      <a:pt x="2870" y="4960"/>
                    </a:lnTo>
                    <a:lnTo>
                      <a:pt x="2866" y="4970"/>
                    </a:lnTo>
                    <a:lnTo>
                      <a:pt x="2864" y="4980"/>
                    </a:lnTo>
                    <a:lnTo>
                      <a:pt x="2860" y="4990"/>
                    </a:lnTo>
                    <a:lnTo>
                      <a:pt x="2860" y="4990"/>
                    </a:lnTo>
                    <a:lnTo>
                      <a:pt x="2862" y="4996"/>
                    </a:lnTo>
                    <a:lnTo>
                      <a:pt x="2864" y="4996"/>
                    </a:lnTo>
                    <a:lnTo>
                      <a:pt x="2868" y="4998"/>
                    </a:lnTo>
                    <a:lnTo>
                      <a:pt x="2868" y="4998"/>
                    </a:lnTo>
                    <a:lnTo>
                      <a:pt x="2866" y="5008"/>
                    </a:lnTo>
                    <a:lnTo>
                      <a:pt x="2864" y="5016"/>
                    </a:lnTo>
                    <a:lnTo>
                      <a:pt x="2854" y="5032"/>
                    </a:lnTo>
                    <a:lnTo>
                      <a:pt x="2842" y="5048"/>
                    </a:lnTo>
                    <a:lnTo>
                      <a:pt x="2832" y="5064"/>
                    </a:lnTo>
                    <a:lnTo>
                      <a:pt x="2832" y="5064"/>
                    </a:lnTo>
                    <a:lnTo>
                      <a:pt x="2816" y="5098"/>
                    </a:lnTo>
                    <a:lnTo>
                      <a:pt x="2798" y="5130"/>
                    </a:lnTo>
                    <a:lnTo>
                      <a:pt x="2778" y="5162"/>
                    </a:lnTo>
                    <a:lnTo>
                      <a:pt x="2758" y="5194"/>
                    </a:lnTo>
                    <a:lnTo>
                      <a:pt x="2758" y="5194"/>
                    </a:lnTo>
                    <a:lnTo>
                      <a:pt x="2758" y="5196"/>
                    </a:lnTo>
                    <a:lnTo>
                      <a:pt x="2758" y="5198"/>
                    </a:lnTo>
                    <a:lnTo>
                      <a:pt x="2754" y="5206"/>
                    </a:lnTo>
                    <a:lnTo>
                      <a:pt x="2736" y="5228"/>
                    </a:lnTo>
                    <a:lnTo>
                      <a:pt x="2712" y="5252"/>
                    </a:lnTo>
                    <a:lnTo>
                      <a:pt x="2694" y="5270"/>
                    </a:lnTo>
                    <a:lnTo>
                      <a:pt x="2694" y="5270"/>
                    </a:lnTo>
                    <a:lnTo>
                      <a:pt x="2678" y="5288"/>
                    </a:lnTo>
                    <a:lnTo>
                      <a:pt x="2664" y="5304"/>
                    </a:lnTo>
                    <a:lnTo>
                      <a:pt x="2664" y="5304"/>
                    </a:lnTo>
                    <a:lnTo>
                      <a:pt x="2650" y="5316"/>
                    </a:lnTo>
                    <a:lnTo>
                      <a:pt x="2634" y="5328"/>
                    </a:lnTo>
                    <a:lnTo>
                      <a:pt x="2602" y="5350"/>
                    </a:lnTo>
                    <a:lnTo>
                      <a:pt x="2570" y="5372"/>
                    </a:lnTo>
                    <a:lnTo>
                      <a:pt x="2538" y="5394"/>
                    </a:lnTo>
                    <a:lnTo>
                      <a:pt x="2538" y="5394"/>
                    </a:lnTo>
                    <a:lnTo>
                      <a:pt x="2502" y="5426"/>
                    </a:lnTo>
                    <a:lnTo>
                      <a:pt x="2468" y="5456"/>
                    </a:lnTo>
                    <a:lnTo>
                      <a:pt x="2468" y="5456"/>
                    </a:lnTo>
                    <a:lnTo>
                      <a:pt x="2456" y="5462"/>
                    </a:lnTo>
                    <a:lnTo>
                      <a:pt x="2448" y="5468"/>
                    </a:lnTo>
                    <a:lnTo>
                      <a:pt x="2430" y="5482"/>
                    </a:lnTo>
                    <a:lnTo>
                      <a:pt x="2412" y="5496"/>
                    </a:lnTo>
                    <a:lnTo>
                      <a:pt x="2394" y="5510"/>
                    </a:lnTo>
                    <a:lnTo>
                      <a:pt x="2394" y="5510"/>
                    </a:lnTo>
                    <a:lnTo>
                      <a:pt x="2392" y="5510"/>
                    </a:lnTo>
                    <a:lnTo>
                      <a:pt x="2390" y="5506"/>
                    </a:lnTo>
                    <a:lnTo>
                      <a:pt x="2390" y="5506"/>
                    </a:lnTo>
                    <a:lnTo>
                      <a:pt x="2388" y="5510"/>
                    </a:lnTo>
                    <a:lnTo>
                      <a:pt x="2386" y="5516"/>
                    </a:lnTo>
                    <a:lnTo>
                      <a:pt x="2378" y="5522"/>
                    </a:lnTo>
                    <a:lnTo>
                      <a:pt x="2368" y="5530"/>
                    </a:lnTo>
                    <a:lnTo>
                      <a:pt x="2362" y="5538"/>
                    </a:lnTo>
                    <a:lnTo>
                      <a:pt x="2362" y="5538"/>
                    </a:lnTo>
                    <a:lnTo>
                      <a:pt x="2362" y="5544"/>
                    </a:lnTo>
                    <a:lnTo>
                      <a:pt x="2362" y="5550"/>
                    </a:lnTo>
                    <a:lnTo>
                      <a:pt x="2362" y="5550"/>
                    </a:lnTo>
                    <a:lnTo>
                      <a:pt x="2358" y="5554"/>
                    </a:lnTo>
                    <a:lnTo>
                      <a:pt x="2354" y="5558"/>
                    </a:lnTo>
                    <a:lnTo>
                      <a:pt x="2350" y="5560"/>
                    </a:lnTo>
                    <a:lnTo>
                      <a:pt x="2346" y="5564"/>
                    </a:lnTo>
                    <a:lnTo>
                      <a:pt x="2346" y="5564"/>
                    </a:lnTo>
                    <a:lnTo>
                      <a:pt x="2328" y="5592"/>
                    </a:lnTo>
                    <a:lnTo>
                      <a:pt x="2328" y="5592"/>
                    </a:lnTo>
                    <a:lnTo>
                      <a:pt x="2314" y="5610"/>
                    </a:lnTo>
                    <a:lnTo>
                      <a:pt x="2298" y="5624"/>
                    </a:lnTo>
                    <a:lnTo>
                      <a:pt x="2268" y="5652"/>
                    </a:lnTo>
                    <a:lnTo>
                      <a:pt x="2268" y="5652"/>
                    </a:lnTo>
                    <a:lnTo>
                      <a:pt x="2248" y="5668"/>
                    </a:lnTo>
                    <a:lnTo>
                      <a:pt x="2228" y="5682"/>
                    </a:lnTo>
                    <a:lnTo>
                      <a:pt x="2208" y="5694"/>
                    </a:lnTo>
                    <a:lnTo>
                      <a:pt x="2184" y="5706"/>
                    </a:lnTo>
                    <a:lnTo>
                      <a:pt x="2140" y="5730"/>
                    </a:lnTo>
                    <a:lnTo>
                      <a:pt x="2116" y="5744"/>
                    </a:lnTo>
                    <a:lnTo>
                      <a:pt x="2094" y="5760"/>
                    </a:lnTo>
                    <a:lnTo>
                      <a:pt x="2094" y="5760"/>
                    </a:lnTo>
                    <a:lnTo>
                      <a:pt x="2096" y="5760"/>
                    </a:lnTo>
                    <a:lnTo>
                      <a:pt x="2096" y="5760"/>
                    </a:lnTo>
                    <a:lnTo>
                      <a:pt x="2098" y="5758"/>
                    </a:lnTo>
                    <a:lnTo>
                      <a:pt x="2098" y="5758"/>
                    </a:lnTo>
                    <a:lnTo>
                      <a:pt x="2076" y="5778"/>
                    </a:lnTo>
                    <a:lnTo>
                      <a:pt x="2052" y="5796"/>
                    </a:lnTo>
                    <a:lnTo>
                      <a:pt x="2024" y="5816"/>
                    </a:lnTo>
                    <a:lnTo>
                      <a:pt x="1996" y="5832"/>
                    </a:lnTo>
                    <a:lnTo>
                      <a:pt x="1934" y="5868"/>
                    </a:lnTo>
                    <a:lnTo>
                      <a:pt x="1870" y="5902"/>
                    </a:lnTo>
                    <a:lnTo>
                      <a:pt x="1870" y="5902"/>
                    </a:lnTo>
                    <a:lnTo>
                      <a:pt x="1812" y="5932"/>
                    </a:lnTo>
                    <a:lnTo>
                      <a:pt x="1750" y="5962"/>
                    </a:lnTo>
                    <a:lnTo>
                      <a:pt x="1690" y="5988"/>
                    </a:lnTo>
                    <a:lnTo>
                      <a:pt x="1658" y="6000"/>
                    </a:lnTo>
                    <a:lnTo>
                      <a:pt x="1628" y="6010"/>
                    </a:lnTo>
                    <a:lnTo>
                      <a:pt x="1628" y="6010"/>
                    </a:lnTo>
                    <a:lnTo>
                      <a:pt x="1602" y="6014"/>
                    </a:lnTo>
                    <a:lnTo>
                      <a:pt x="1590" y="6018"/>
                    </a:lnTo>
                    <a:lnTo>
                      <a:pt x="1580" y="6024"/>
                    </a:lnTo>
                    <a:lnTo>
                      <a:pt x="1580" y="6024"/>
                    </a:lnTo>
                    <a:lnTo>
                      <a:pt x="1528" y="6034"/>
                    </a:lnTo>
                    <a:lnTo>
                      <a:pt x="1478" y="6046"/>
                    </a:lnTo>
                    <a:lnTo>
                      <a:pt x="1380" y="6070"/>
                    </a:lnTo>
                    <a:lnTo>
                      <a:pt x="1380" y="6070"/>
                    </a:lnTo>
                    <a:lnTo>
                      <a:pt x="1374" y="6070"/>
                    </a:lnTo>
                    <a:lnTo>
                      <a:pt x="1374" y="6070"/>
                    </a:lnTo>
                    <a:close/>
                    <a:moveTo>
                      <a:pt x="1074" y="1772"/>
                    </a:moveTo>
                    <a:lnTo>
                      <a:pt x="1074" y="1772"/>
                    </a:lnTo>
                    <a:lnTo>
                      <a:pt x="1076" y="1786"/>
                    </a:lnTo>
                    <a:lnTo>
                      <a:pt x="1078" y="1788"/>
                    </a:lnTo>
                    <a:lnTo>
                      <a:pt x="1078" y="1788"/>
                    </a:lnTo>
                    <a:lnTo>
                      <a:pt x="1078" y="1782"/>
                    </a:lnTo>
                    <a:lnTo>
                      <a:pt x="1076" y="1778"/>
                    </a:lnTo>
                    <a:lnTo>
                      <a:pt x="1074" y="1772"/>
                    </a:lnTo>
                    <a:lnTo>
                      <a:pt x="1074" y="177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7" name="Freeform 175"/>
              <p:cNvSpPr>
                <a:spLocks/>
              </p:cNvSpPr>
              <p:nvPr userDrawn="1"/>
            </p:nvSpPr>
            <p:spPr bwMode="auto">
              <a:xfrm>
                <a:off x="4066" y="471"/>
                <a:ext cx="13" cy="21"/>
              </a:xfrm>
              <a:custGeom>
                <a:avLst/>
                <a:gdLst/>
                <a:ahLst/>
                <a:cxnLst>
                  <a:cxn ang="0">
                    <a:pos x="36" y="28"/>
                  </a:cxn>
                  <a:cxn ang="0">
                    <a:pos x="42" y="36"/>
                  </a:cxn>
                  <a:cxn ang="0">
                    <a:pos x="48" y="40"/>
                  </a:cxn>
                  <a:cxn ang="0">
                    <a:pos x="46" y="44"/>
                  </a:cxn>
                  <a:cxn ang="0">
                    <a:pos x="40" y="46"/>
                  </a:cxn>
                  <a:cxn ang="0">
                    <a:pos x="48" y="80"/>
                  </a:cxn>
                  <a:cxn ang="0">
                    <a:pos x="36" y="76"/>
                  </a:cxn>
                  <a:cxn ang="0">
                    <a:pos x="20" y="72"/>
                  </a:cxn>
                  <a:cxn ang="0">
                    <a:pos x="20" y="70"/>
                  </a:cxn>
                  <a:cxn ang="0">
                    <a:pos x="18" y="66"/>
                  </a:cxn>
                  <a:cxn ang="0">
                    <a:pos x="18" y="62"/>
                  </a:cxn>
                  <a:cxn ang="0">
                    <a:pos x="26" y="64"/>
                  </a:cxn>
                  <a:cxn ang="0">
                    <a:pos x="30" y="66"/>
                  </a:cxn>
                  <a:cxn ang="0">
                    <a:pos x="36" y="64"/>
                  </a:cxn>
                  <a:cxn ang="0">
                    <a:pos x="38" y="58"/>
                  </a:cxn>
                  <a:cxn ang="0">
                    <a:pos x="32" y="52"/>
                  </a:cxn>
                  <a:cxn ang="0">
                    <a:pos x="32" y="48"/>
                  </a:cxn>
                  <a:cxn ang="0">
                    <a:pos x="20" y="46"/>
                  </a:cxn>
                  <a:cxn ang="0">
                    <a:pos x="12" y="40"/>
                  </a:cxn>
                  <a:cxn ang="0">
                    <a:pos x="4" y="26"/>
                  </a:cxn>
                  <a:cxn ang="0">
                    <a:pos x="0" y="22"/>
                  </a:cxn>
                  <a:cxn ang="0">
                    <a:pos x="10" y="16"/>
                  </a:cxn>
                  <a:cxn ang="0">
                    <a:pos x="12" y="12"/>
                  </a:cxn>
                  <a:cxn ang="0">
                    <a:pos x="8" y="10"/>
                  </a:cxn>
                  <a:cxn ang="0">
                    <a:pos x="14" y="10"/>
                  </a:cxn>
                  <a:cxn ang="0">
                    <a:pos x="20" y="18"/>
                  </a:cxn>
                  <a:cxn ang="0">
                    <a:pos x="24" y="22"/>
                  </a:cxn>
                  <a:cxn ang="0">
                    <a:pos x="24" y="18"/>
                  </a:cxn>
                  <a:cxn ang="0">
                    <a:pos x="22" y="6"/>
                  </a:cxn>
                  <a:cxn ang="0">
                    <a:pos x="24" y="0"/>
                  </a:cxn>
                  <a:cxn ang="0">
                    <a:pos x="30" y="0"/>
                  </a:cxn>
                  <a:cxn ang="0">
                    <a:pos x="38" y="6"/>
                  </a:cxn>
                  <a:cxn ang="0">
                    <a:pos x="42" y="16"/>
                  </a:cxn>
                  <a:cxn ang="0">
                    <a:pos x="40" y="26"/>
                  </a:cxn>
                  <a:cxn ang="0">
                    <a:pos x="36" y="28"/>
                  </a:cxn>
                </a:cxnLst>
                <a:rect l="0" t="0" r="r" b="b"/>
                <a:pathLst>
                  <a:path w="48" h="80">
                    <a:moveTo>
                      <a:pt x="36" y="28"/>
                    </a:moveTo>
                    <a:lnTo>
                      <a:pt x="36" y="28"/>
                    </a:lnTo>
                    <a:lnTo>
                      <a:pt x="38" y="32"/>
                    </a:lnTo>
                    <a:lnTo>
                      <a:pt x="42" y="36"/>
                    </a:lnTo>
                    <a:lnTo>
                      <a:pt x="48" y="40"/>
                    </a:lnTo>
                    <a:lnTo>
                      <a:pt x="48" y="40"/>
                    </a:lnTo>
                    <a:lnTo>
                      <a:pt x="48" y="42"/>
                    </a:lnTo>
                    <a:lnTo>
                      <a:pt x="46" y="44"/>
                    </a:lnTo>
                    <a:lnTo>
                      <a:pt x="40" y="46"/>
                    </a:lnTo>
                    <a:lnTo>
                      <a:pt x="40" y="46"/>
                    </a:lnTo>
                    <a:lnTo>
                      <a:pt x="48" y="80"/>
                    </a:lnTo>
                    <a:lnTo>
                      <a:pt x="48" y="80"/>
                    </a:lnTo>
                    <a:lnTo>
                      <a:pt x="44" y="76"/>
                    </a:lnTo>
                    <a:lnTo>
                      <a:pt x="36" y="76"/>
                    </a:lnTo>
                    <a:lnTo>
                      <a:pt x="28" y="74"/>
                    </a:lnTo>
                    <a:lnTo>
                      <a:pt x="20" y="72"/>
                    </a:lnTo>
                    <a:lnTo>
                      <a:pt x="20" y="72"/>
                    </a:lnTo>
                    <a:lnTo>
                      <a:pt x="20" y="70"/>
                    </a:lnTo>
                    <a:lnTo>
                      <a:pt x="18" y="68"/>
                    </a:lnTo>
                    <a:lnTo>
                      <a:pt x="18" y="66"/>
                    </a:lnTo>
                    <a:lnTo>
                      <a:pt x="18" y="62"/>
                    </a:lnTo>
                    <a:lnTo>
                      <a:pt x="18" y="62"/>
                    </a:lnTo>
                    <a:lnTo>
                      <a:pt x="22" y="62"/>
                    </a:lnTo>
                    <a:lnTo>
                      <a:pt x="26" y="64"/>
                    </a:lnTo>
                    <a:lnTo>
                      <a:pt x="30" y="66"/>
                    </a:lnTo>
                    <a:lnTo>
                      <a:pt x="30" y="66"/>
                    </a:lnTo>
                    <a:lnTo>
                      <a:pt x="34" y="66"/>
                    </a:lnTo>
                    <a:lnTo>
                      <a:pt x="36" y="64"/>
                    </a:lnTo>
                    <a:lnTo>
                      <a:pt x="38" y="58"/>
                    </a:lnTo>
                    <a:lnTo>
                      <a:pt x="38" y="58"/>
                    </a:lnTo>
                    <a:lnTo>
                      <a:pt x="32" y="56"/>
                    </a:lnTo>
                    <a:lnTo>
                      <a:pt x="32" y="52"/>
                    </a:lnTo>
                    <a:lnTo>
                      <a:pt x="32" y="48"/>
                    </a:lnTo>
                    <a:lnTo>
                      <a:pt x="32" y="48"/>
                    </a:lnTo>
                    <a:lnTo>
                      <a:pt x="24" y="48"/>
                    </a:lnTo>
                    <a:lnTo>
                      <a:pt x="20" y="46"/>
                    </a:lnTo>
                    <a:lnTo>
                      <a:pt x="16" y="44"/>
                    </a:lnTo>
                    <a:lnTo>
                      <a:pt x="12" y="40"/>
                    </a:lnTo>
                    <a:lnTo>
                      <a:pt x="8" y="30"/>
                    </a:lnTo>
                    <a:lnTo>
                      <a:pt x="4" y="26"/>
                    </a:lnTo>
                    <a:lnTo>
                      <a:pt x="0" y="22"/>
                    </a:lnTo>
                    <a:lnTo>
                      <a:pt x="0" y="22"/>
                    </a:lnTo>
                    <a:lnTo>
                      <a:pt x="6" y="20"/>
                    </a:lnTo>
                    <a:lnTo>
                      <a:pt x="10" y="16"/>
                    </a:lnTo>
                    <a:lnTo>
                      <a:pt x="12" y="12"/>
                    </a:lnTo>
                    <a:lnTo>
                      <a:pt x="12" y="12"/>
                    </a:lnTo>
                    <a:lnTo>
                      <a:pt x="8" y="10"/>
                    </a:lnTo>
                    <a:lnTo>
                      <a:pt x="8" y="10"/>
                    </a:lnTo>
                    <a:lnTo>
                      <a:pt x="10" y="10"/>
                    </a:lnTo>
                    <a:lnTo>
                      <a:pt x="14" y="10"/>
                    </a:lnTo>
                    <a:lnTo>
                      <a:pt x="18" y="12"/>
                    </a:lnTo>
                    <a:lnTo>
                      <a:pt x="20" y="18"/>
                    </a:lnTo>
                    <a:lnTo>
                      <a:pt x="24" y="22"/>
                    </a:lnTo>
                    <a:lnTo>
                      <a:pt x="24" y="22"/>
                    </a:lnTo>
                    <a:lnTo>
                      <a:pt x="24" y="20"/>
                    </a:lnTo>
                    <a:lnTo>
                      <a:pt x="24" y="18"/>
                    </a:lnTo>
                    <a:lnTo>
                      <a:pt x="22" y="12"/>
                    </a:lnTo>
                    <a:lnTo>
                      <a:pt x="22" y="6"/>
                    </a:lnTo>
                    <a:lnTo>
                      <a:pt x="22" y="2"/>
                    </a:lnTo>
                    <a:lnTo>
                      <a:pt x="24" y="0"/>
                    </a:lnTo>
                    <a:lnTo>
                      <a:pt x="24" y="0"/>
                    </a:lnTo>
                    <a:lnTo>
                      <a:pt x="30" y="0"/>
                    </a:lnTo>
                    <a:lnTo>
                      <a:pt x="34" y="2"/>
                    </a:lnTo>
                    <a:lnTo>
                      <a:pt x="38" y="6"/>
                    </a:lnTo>
                    <a:lnTo>
                      <a:pt x="42" y="10"/>
                    </a:lnTo>
                    <a:lnTo>
                      <a:pt x="42" y="16"/>
                    </a:lnTo>
                    <a:lnTo>
                      <a:pt x="42" y="22"/>
                    </a:lnTo>
                    <a:lnTo>
                      <a:pt x="40" y="26"/>
                    </a:lnTo>
                    <a:lnTo>
                      <a:pt x="36" y="28"/>
                    </a:lnTo>
                    <a:lnTo>
                      <a:pt x="36" y="2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8" name="Freeform 176"/>
              <p:cNvSpPr>
                <a:spLocks/>
              </p:cNvSpPr>
              <p:nvPr userDrawn="1"/>
            </p:nvSpPr>
            <p:spPr bwMode="auto">
              <a:xfrm>
                <a:off x="3753" y="176"/>
                <a:ext cx="6" cy="1"/>
              </a:xfrm>
              <a:custGeom>
                <a:avLst/>
                <a:gdLst/>
                <a:ahLst/>
                <a:cxnLst>
                  <a:cxn ang="0">
                    <a:pos x="8" y="0"/>
                  </a:cxn>
                  <a:cxn ang="0">
                    <a:pos x="8" y="0"/>
                  </a:cxn>
                  <a:cxn ang="0">
                    <a:pos x="10" y="2"/>
                  </a:cxn>
                  <a:cxn ang="0">
                    <a:pos x="14" y="2"/>
                  </a:cxn>
                  <a:cxn ang="0">
                    <a:pos x="18" y="0"/>
                  </a:cxn>
                  <a:cxn ang="0">
                    <a:pos x="20" y="2"/>
                  </a:cxn>
                  <a:cxn ang="0">
                    <a:pos x="20" y="2"/>
                  </a:cxn>
                  <a:cxn ang="0">
                    <a:pos x="16" y="4"/>
                  </a:cxn>
                  <a:cxn ang="0">
                    <a:pos x="12" y="4"/>
                  </a:cxn>
                  <a:cxn ang="0">
                    <a:pos x="2" y="6"/>
                  </a:cxn>
                  <a:cxn ang="0">
                    <a:pos x="2" y="6"/>
                  </a:cxn>
                  <a:cxn ang="0">
                    <a:pos x="0" y="4"/>
                  </a:cxn>
                  <a:cxn ang="0">
                    <a:pos x="4" y="4"/>
                  </a:cxn>
                  <a:cxn ang="0">
                    <a:pos x="6" y="4"/>
                  </a:cxn>
                  <a:cxn ang="0">
                    <a:pos x="8" y="2"/>
                  </a:cxn>
                  <a:cxn ang="0">
                    <a:pos x="8" y="0"/>
                  </a:cxn>
                  <a:cxn ang="0">
                    <a:pos x="8" y="0"/>
                  </a:cxn>
                </a:cxnLst>
                <a:rect l="0" t="0" r="r" b="b"/>
                <a:pathLst>
                  <a:path w="20" h="6">
                    <a:moveTo>
                      <a:pt x="8" y="0"/>
                    </a:moveTo>
                    <a:lnTo>
                      <a:pt x="8" y="0"/>
                    </a:lnTo>
                    <a:lnTo>
                      <a:pt x="10" y="2"/>
                    </a:lnTo>
                    <a:lnTo>
                      <a:pt x="14" y="2"/>
                    </a:lnTo>
                    <a:lnTo>
                      <a:pt x="18" y="0"/>
                    </a:lnTo>
                    <a:lnTo>
                      <a:pt x="20" y="2"/>
                    </a:lnTo>
                    <a:lnTo>
                      <a:pt x="20" y="2"/>
                    </a:lnTo>
                    <a:lnTo>
                      <a:pt x="16" y="4"/>
                    </a:lnTo>
                    <a:lnTo>
                      <a:pt x="12" y="4"/>
                    </a:lnTo>
                    <a:lnTo>
                      <a:pt x="2" y="6"/>
                    </a:lnTo>
                    <a:lnTo>
                      <a:pt x="2" y="6"/>
                    </a:lnTo>
                    <a:lnTo>
                      <a:pt x="0" y="4"/>
                    </a:lnTo>
                    <a:lnTo>
                      <a:pt x="4" y="4"/>
                    </a:lnTo>
                    <a:lnTo>
                      <a:pt x="6" y="4"/>
                    </a:lnTo>
                    <a:lnTo>
                      <a:pt x="8"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89" name="Freeform 177"/>
              <p:cNvSpPr>
                <a:spLocks noEditPoints="1"/>
              </p:cNvSpPr>
              <p:nvPr userDrawn="1"/>
            </p:nvSpPr>
            <p:spPr bwMode="auto">
              <a:xfrm>
                <a:off x="3153" y="177"/>
                <a:ext cx="676" cy="490"/>
              </a:xfrm>
              <a:custGeom>
                <a:avLst/>
                <a:gdLst/>
                <a:ahLst/>
                <a:cxnLst>
                  <a:cxn ang="0">
                    <a:pos x="1574" y="200"/>
                  </a:cxn>
                  <a:cxn ang="0">
                    <a:pos x="1652" y="176"/>
                  </a:cxn>
                  <a:cxn ang="0">
                    <a:pos x="1838" y="122"/>
                  </a:cxn>
                  <a:cxn ang="0">
                    <a:pos x="2002" y="62"/>
                  </a:cxn>
                  <a:cxn ang="0">
                    <a:pos x="2210" y="18"/>
                  </a:cxn>
                  <a:cxn ang="0">
                    <a:pos x="2252" y="40"/>
                  </a:cxn>
                  <a:cxn ang="0">
                    <a:pos x="2394" y="82"/>
                  </a:cxn>
                  <a:cxn ang="0">
                    <a:pos x="2306" y="134"/>
                  </a:cxn>
                  <a:cxn ang="0">
                    <a:pos x="2260" y="186"/>
                  </a:cxn>
                  <a:cxn ang="0">
                    <a:pos x="2242" y="218"/>
                  </a:cxn>
                  <a:cxn ang="0">
                    <a:pos x="2120" y="284"/>
                  </a:cxn>
                  <a:cxn ang="0">
                    <a:pos x="2200" y="288"/>
                  </a:cxn>
                  <a:cxn ang="0">
                    <a:pos x="2144" y="348"/>
                  </a:cxn>
                  <a:cxn ang="0">
                    <a:pos x="2390" y="304"/>
                  </a:cxn>
                  <a:cxn ang="0">
                    <a:pos x="2296" y="340"/>
                  </a:cxn>
                  <a:cxn ang="0">
                    <a:pos x="2230" y="376"/>
                  </a:cxn>
                  <a:cxn ang="0">
                    <a:pos x="2348" y="370"/>
                  </a:cxn>
                  <a:cxn ang="0">
                    <a:pos x="2158" y="426"/>
                  </a:cxn>
                  <a:cxn ang="0">
                    <a:pos x="2074" y="418"/>
                  </a:cxn>
                  <a:cxn ang="0">
                    <a:pos x="1962" y="436"/>
                  </a:cxn>
                  <a:cxn ang="0">
                    <a:pos x="1800" y="446"/>
                  </a:cxn>
                  <a:cxn ang="0">
                    <a:pos x="1494" y="608"/>
                  </a:cxn>
                  <a:cxn ang="0">
                    <a:pos x="1298" y="786"/>
                  </a:cxn>
                  <a:cxn ang="0">
                    <a:pos x="1314" y="808"/>
                  </a:cxn>
                  <a:cxn ang="0">
                    <a:pos x="1830" y="606"/>
                  </a:cxn>
                  <a:cxn ang="0">
                    <a:pos x="1992" y="596"/>
                  </a:cxn>
                  <a:cxn ang="0">
                    <a:pos x="1906" y="662"/>
                  </a:cxn>
                  <a:cxn ang="0">
                    <a:pos x="1864" y="730"/>
                  </a:cxn>
                  <a:cxn ang="0">
                    <a:pos x="1946" y="742"/>
                  </a:cxn>
                  <a:cxn ang="0">
                    <a:pos x="1874" y="808"/>
                  </a:cxn>
                  <a:cxn ang="0">
                    <a:pos x="1800" y="882"/>
                  </a:cxn>
                  <a:cxn ang="0">
                    <a:pos x="1792" y="920"/>
                  </a:cxn>
                  <a:cxn ang="0">
                    <a:pos x="1748" y="986"/>
                  </a:cxn>
                  <a:cxn ang="0">
                    <a:pos x="1724" y="1042"/>
                  </a:cxn>
                  <a:cxn ang="0">
                    <a:pos x="1560" y="1074"/>
                  </a:cxn>
                  <a:cxn ang="0">
                    <a:pos x="1354" y="1026"/>
                  </a:cxn>
                  <a:cxn ang="0">
                    <a:pos x="1360" y="1090"/>
                  </a:cxn>
                  <a:cxn ang="0">
                    <a:pos x="1246" y="1146"/>
                  </a:cxn>
                  <a:cxn ang="0">
                    <a:pos x="1240" y="1258"/>
                  </a:cxn>
                  <a:cxn ang="0">
                    <a:pos x="1236" y="1276"/>
                  </a:cxn>
                  <a:cxn ang="0">
                    <a:pos x="1066" y="1294"/>
                  </a:cxn>
                  <a:cxn ang="0">
                    <a:pos x="1166" y="1230"/>
                  </a:cxn>
                  <a:cxn ang="0">
                    <a:pos x="1196" y="1206"/>
                  </a:cxn>
                  <a:cxn ang="0">
                    <a:pos x="1084" y="1218"/>
                  </a:cxn>
                  <a:cxn ang="0">
                    <a:pos x="1034" y="1208"/>
                  </a:cxn>
                  <a:cxn ang="0">
                    <a:pos x="940" y="1226"/>
                  </a:cxn>
                  <a:cxn ang="0">
                    <a:pos x="858" y="1298"/>
                  </a:cxn>
                  <a:cxn ang="0">
                    <a:pos x="780" y="1268"/>
                  </a:cxn>
                  <a:cxn ang="0">
                    <a:pos x="656" y="1316"/>
                  </a:cxn>
                  <a:cxn ang="0">
                    <a:pos x="592" y="1346"/>
                  </a:cxn>
                  <a:cxn ang="0">
                    <a:pos x="610" y="1314"/>
                  </a:cxn>
                  <a:cxn ang="0">
                    <a:pos x="534" y="1386"/>
                  </a:cxn>
                  <a:cxn ang="0">
                    <a:pos x="472" y="1446"/>
                  </a:cxn>
                  <a:cxn ang="0">
                    <a:pos x="434" y="1472"/>
                  </a:cxn>
                  <a:cxn ang="0">
                    <a:pos x="306" y="1504"/>
                  </a:cxn>
                  <a:cxn ang="0">
                    <a:pos x="118" y="1698"/>
                  </a:cxn>
                  <a:cxn ang="0">
                    <a:pos x="80" y="1694"/>
                  </a:cxn>
                  <a:cxn ang="0">
                    <a:pos x="168" y="1472"/>
                  </a:cxn>
                  <a:cxn ang="0">
                    <a:pos x="128" y="1480"/>
                  </a:cxn>
                  <a:cxn ang="0">
                    <a:pos x="148" y="1404"/>
                  </a:cxn>
                  <a:cxn ang="0">
                    <a:pos x="1022" y="472"/>
                  </a:cxn>
                  <a:cxn ang="0">
                    <a:pos x="2094" y="292"/>
                  </a:cxn>
                  <a:cxn ang="0">
                    <a:pos x="2162" y="338"/>
                  </a:cxn>
                </a:cxnLst>
                <a:rect l="0" t="0" r="r" b="b"/>
                <a:pathLst>
                  <a:path w="2554" h="1868">
                    <a:moveTo>
                      <a:pt x="1368" y="276"/>
                    </a:moveTo>
                    <a:lnTo>
                      <a:pt x="1368" y="276"/>
                    </a:lnTo>
                    <a:lnTo>
                      <a:pt x="1378" y="274"/>
                    </a:lnTo>
                    <a:lnTo>
                      <a:pt x="1388" y="270"/>
                    </a:lnTo>
                    <a:lnTo>
                      <a:pt x="1412" y="260"/>
                    </a:lnTo>
                    <a:lnTo>
                      <a:pt x="1412" y="260"/>
                    </a:lnTo>
                    <a:lnTo>
                      <a:pt x="1418" y="260"/>
                    </a:lnTo>
                    <a:lnTo>
                      <a:pt x="1426" y="258"/>
                    </a:lnTo>
                    <a:lnTo>
                      <a:pt x="1442" y="250"/>
                    </a:lnTo>
                    <a:lnTo>
                      <a:pt x="1458" y="242"/>
                    </a:lnTo>
                    <a:lnTo>
                      <a:pt x="1468" y="240"/>
                    </a:lnTo>
                    <a:lnTo>
                      <a:pt x="1480" y="238"/>
                    </a:lnTo>
                    <a:lnTo>
                      <a:pt x="1480" y="238"/>
                    </a:lnTo>
                    <a:lnTo>
                      <a:pt x="1480" y="234"/>
                    </a:lnTo>
                    <a:lnTo>
                      <a:pt x="1482" y="232"/>
                    </a:lnTo>
                    <a:lnTo>
                      <a:pt x="1492" y="228"/>
                    </a:lnTo>
                    <a:lnTo>
                      <a:pt x="1514" y="220"/>
                    </a:lnTo>
                    <a:lnTo>
                      <a:pt x="1514" y="220"/>
                    </a:lnTo>
                    <a:lnTo>
                      <a:pt x="1512" y="224"/>
                    </a:lnTo>
                    <a:lnTo>
                      <a:pt x="1512" y="224"/>
                    </a:lnTo>
                    <a:lnTo>
                      <a:pt x="1522" y="224"/>
                    </a:lnTo>
                    <a:lnTo>
                      <a:pt x="1530" y="220"/>
                    </a:lnTo>
                    <a:lnTo>
                      <a:pt x="1548" y="214"/>
                    </a:lnTo>
                    <a:lnTo>
                      <a:pt x="1566" y="206"/>
                    </a:lnTo>
                    <a:lnTo>
                      <a:pt x="1572" y="204"/>
                    </a:lnTo>
                    <a:lnTo>
                      <a:pt x="1578" y="204"/>
                    </a:lnTo>
                    <a:lnTo>
                      <a:pt x="1578" y="204"/>
                    </a:lnTo>
                    <a:lnTo>
                      <a:pt x="1576" y="200"/>
                    </a:lnTo>
                    <a:lnTo>
                      <a:pt x="1574" y="200"/>
                    </a:lnTo>
                    <a:lnTo>
                      <a:pt x="1572" y="202"/>
                    </a:lnTo>
                    <a:lnTo>
                      <a:pt x="1566" y="202"/>
                    </a:lnTo>
                    <a:lnTo>
                      <a:pt x="1566" y="202"/>
                    </a:lnTo>
                    <a:lnTo>
                      <a:pt x="1578" y="196"/>
                    </a:lnTo>
                    <a:lnTo>
                      <a:pt x="1592" y="190"/>
                    </a:lnTo>
                    <a:lnTo>
                      <a:pt x="1608" y="188"/>
                    </a:lnTo>
                    <a:lnTo>
                      <a:pt x="1618" y="188"/>
                    </a:lnTo>
                    <a:lnTo>
                      <a:pt x="1630" y="190"/>
                    </a:lnTo>
                    <a:lnTo>
                      <a:pt x="1630" y="190"/>
                    </a:lnTo>
                    <a:lnTo>
                      <a:pt x="1628" y="188"/>
                    </a:lnTo>
                    <a:lnTo>
                      <a:pt x="1622" y="186"/>
                    </a:lnTo>
                    <a:lnTo>
                      <a:pt x="1622" y="186"/>
                    </a:lnTo>
                    <a:lnTo>
                      <a:pt x="1626" y="182"/>
                    </a:lnTo>
                    <a:lnTo>
                      <a:pt x="1632" y="182"/>
                    </a:lnTo>
                    <a:lnTo>
                      <a:pt x="1636" y="184"/>
                    </a:lnTo>
                    <a:lnTo>
                      <a:pt x="1644" y="184"/>
                    </a:lnTo>
                    <a:lnTo>
                      <a:pt x="1644" y="184"/>
                    </a:lnTo>
                    <a:lnTo>
                      <a:pt x="1642" y="182"/>
                    </a:lnTo>
                    <a:lnTo>
                      <a:pt x="1644" y="180"/>
                    </a:lnTo>
                    <a:lnTo>
                      <a:pt x="1644" y="180"/>
                    </a:lnTo>
                    <a:lnTo>
                      <a:pt x="1642" y="178"/>
                    </a:lnTo>
                    <a:lnTo>
                      <a:pt x="1640" y="180"/>
                    </a:lnTo>
                    <a:lnTo>
                      <a:pt x="1638" y="182"/>
                    </a:lnTo>
                    <a:lnTo>
                      <a:pt x="1636" y="182"/>
                    </a:lnTo>
                    <a:lnTo>
                      <a:pt x="1636" y="182"/>
                    </a:lnTo>
                    <a:lnTo>
                      <a:pt x="1638" y="180"/>
                    </a:lnTo>
                    <a:lnTo>
                      <a:pt x="1640" y="178"/>
                    </a:lnTo>
                    <a:lnTo>
                      <a:pt x="1646" y="176"/>
                    </a:lnTo>
                    <a:lnTo>
                      <a:pt x="1652" y="176"/>
                    </a:lnTo>
                    <a:lnTo>
                      <a:pt x="1656" y="174"/>
                    </a:lnTo>
                    <a:lnTo>
                      <a:pt x="1656" y="174"/>
                    </a:lnTo>
                    <a:lnTo>
                      <a:pt x="1654" y="174"/>
                    </a:lnTo>
                    <a:lnTo>
                      <a:pt x="1652" y="172"/>
                    </a:lnTo>
                    <a:lnTo>
                      <a:pt x="1652" y="172"/>
                    </a:lnTo>
                    <a:lnTo>
                      <a:pt x="1654" y="170"/>
                    </a:lnTo>
                    <a:lnTo>
                      <a:pt x="1658" y="172"/>
                    </a:lnTo>
                    <a:lnTo>
                      <a:pt x="1660" y="174"/>
                    </a:lnTo>
                    <a:lnTo>
                      <a:pt x="1664" y="172"/>
                    </a:lnTo>
                    <a:lnTo>
                      <a:pt x="1664" y="172"/>
                    </a:lnTo>
                    <a:lnTo>
                      <a:pt x="1664" y="172"/>
                    </a:lnTo>
                    <a:lnTo>
                      <a:pt x="1660" y="170"/>
                    </a:lnTo>
                    <a:lnTo>
                      <a:pt x="1660" y="170"/>
                    </a:lnTo>
                    <a:lnTo>
                      <a:pt x="1700" y="160"/>
                    </a:lnTo>
                    <a:lnTo>
                      <a:pt x="1740" y="152"/>
                    </a:lnTo>
                    <a:lnTo>
                      <a:pt x="1740" y="152"/>
                    </a:lnTo>
                    <a:lnTo>
                      <a:pt x="1738" y="156"/>
                    </a:lnTo>
                    <a:lnTo>
                      <a:pt x="1736" y="158"/>
                    </a:lnTo>
                    <a:lnTo>
                      <a:pt x="1732" y="158"/>
                    </a:lnTo>
                    <a:lnTo>
                      <a:pt x="1732" y="158"/>
                    </a:lnTo>
                    <a:lnTo>
                      <a:pt x="1782" y="140"/>
                    </a:lnTo>
                    <a:lnTo>
                      <a:pt x="1810" y="132"/>
                    </a:lnTo>
                    <a:lnTo>
                      <a:pt x="1824" y="130"/>
                    </a:lnTo>
                    <a:lnTo>
                      <a:pt x="1838" y="128"/>
                    </a:lnTo>
                    <a:lnTo>
                      <a:pt x="1838" y="128"/>
                    </a:lnTo>
                    <a:lnTo>
                      <a:pt x="1838" y="128"/>
                    </a:lnTo>
                    <a:lnTo>
                      <a:pt x="1838" y="126"/>
                    </a:lnTo>
                    <a:lnTo>
                      <a:pt x="1838" y="122"/>
                    </a:lnTo>
                    <a:lnTo>
                      <a:pt x="1838" y="122"/>
                    </a:lnTo>
                    <a:lnTo>
                      <a:pt x="1902" y="100"/>
                    </a:lnTo>
                    <a:lnTo>
                      <a:pt x="1934" y="90"/>
                    </a:lnTo>
                    <a:lnTo>
                      <a:pt x="1968" y="80"/>
                    </a:lnTo>
                    <a:lnTo>
                      <a:pt x="1968" y="80"/>
                    </a:lnTo>
                    <a:lnTo>
                      <a:pt x="1960" y="78"/>
                    </a:lnTo>
                    <a:lnTo>
                      <a:pt x="1952" y="80"/>
                    </a:lnTo>
                    <a:lnTo>
                      <a:pt x="1946" y="80"/>
                    </a:lnTo>
                    <a:lnTo>
                      <a:pt x="1942" y="78"/>
                    </a:lnTo>
                    <a:lnTo>
                      <a:pt x="1940" y="76"/>
                    </a:lnTo>
                    <a:lnTo>
                      <a:pt x="1940" y="76"/>
                    </a:lnTo>
                    <a:lnTo>
                      <a:pt x="1946" y="72"/>
                    </a:lnTo>
                    <a:lnTo>
                      <a:pt x="1950" y="66"/>
                    </a:lnTo>
                    <a:lnTo>
                      <a:pt x="1956" y="60"/>
                    </a:lnTo>
                    <a:lnTo>
                      <a:pt x="1960" y="58"/>
                    </a:lnTo>
                    <a:lnTo>
                      <a:pt x="1964" y="58"/>
                    </a:lnTo>
                    <a:lnTo>
                      <a:pt x="1964" y="58"/>
                    </a:lnTo>
                    <a:lnTo>
                      <a:pt x="1970" y="58"/>
                    </a:lnTo>
                    <a:lnTo>
                      <a:pt x="1978" y="60"/>
                    </a:lnTo>
                    <a:lnTo>
                      <a:pt x="1986" y="64"/>
                    </a:lnTo>
                    <a:lnTo>
                      <a:pt x="1994" y="64"/>
                    </a:lnTo>
                    <a:lnTo>
                      <a:pt x="1994" y="64"/>
                    </a:lnTo>
                    <a:lnTo>
                      <a:pt x="1994" y="66"/>
                    </a:lnTo>
                    <a:lnTo>
                      <a:pt x="1992" y="68"/>
                    </a:lnTo>
                    <a:lnTo>
                      <a:pt x="1990" y="68"/>
                    </a:lnTo>
                    <a:lnTo>
                      <a:pt x="1990" y="72"/>
                    </a:lnTo>
                    <a:lnTo>
                      <a:pt x="1990" y="72"/>
                    </a:lnTo>
                    <a:lnTo>
                      <a:pt x="2002" y="68"/>
                    </a:lnTo>
                    <a:lnTo>
                      <a:pt x="2002" y="68"/>
                    </a:lnTo>
                    <a:lnTo>
                      <a:pt x="2002" y="62"/>
                    </a:lnTo>
                    <a:lnTo>
                      <a:pt x="2002" y="60"/>
                    </a:lnTo>
                    <a:lnTo>
                      <a:pt x="2002" y="60"/>
                    </a:lnTo>
                    <a:lnTo>
                      <a:pt x="1998" y="58"/>
                    </a:lnTo>
                    <a:lnTo>
                      <a:pt x="1992" y="56"/>
                    </a:lnTo>
                    <a:lnTo>
                      <a:pt x="1992" y="56"/>
                    </a:lnTo>
                    <a:lnTo>
                      <a:pt x="1992" y="52"/>
                    </a:lnTo>
                    <a:lnTo>
                      <a:pt x="1994" y="52"/>
                    </a:lnTo>
                    <a:lnTo>
                      <a:pt x="1996" y="52"/>
                    </a:lnTo>
                    <a:lnTo>
                      <a:pt x="1996" y="48"/>
                    </a:lnTo>
                    <a:lnTo>
                      <a:pt x="1996" y="48"/>
                    </a:lnTo>
                    <a:lnTo>
                      <a:pt x="1994" y="46"/>
                    </a:lnTo>
                    <a:lnTo>
                      <a:pt x="1988" y="48"/>
                    </a:lnTo>
                    <a:lnTo>
                      <a:pt x="1984" y="50"/>
                    </a:lnTo>
                    <a:lnTo>
                      <a:pt x="1978" y="50"/>
                    </a:lnTo>
                    <a:lnTo>
                      <a:pt x="1978" y="50"/>
                    </a:lnTo>
                    <a:lnTo>
                      <a:pt x="1988" y="40"/>
                    </a:lnTo>
                    <a:lnTo>
                      <a:pt x="2004" y="32"/>
                    </a:lnTo>
                    <a:lnTo>
                      <a:pt x="2022" y="30"/>
                    </a:lnTo>
                    <a:lnTo>
                      <a:pt x="2030" y="30"/>
                    </a:lnTo>
                    <a:lnTo>
                      <a:pt x="2038" y="30"/>
                    </a:lnTo>
                    <a:lnTo>
                      <a:pt x="2038" y="30"/>
                    </a:lnTo>
                    <a:lnTo>
                      <a:pt x="2076" y="20"/>
                    </a:lnTo>
                    <a:lnTo>
                      <a:pt x="2118" y="10"/>
                    </a:lnTo>
                    <a:lnTo>
                      <a:pt x="2164" y="4"/>
                    </a:lnTo>
                    <a:lnTo>
                      <a:pt x="2210" y="0"/>
                    </a:lnTo>
                    <a:lnTo>
                      <a:pt x="2210" y="0"/>
                    </a:lnTo>
                    <a:lnTo>
                      <a:pt x="2212" y="4"/>
                    </a:lnTo>
                    <a:lnTo>
                      <a:pt x="2212" y="8"/>
                    </a:lnTo>
                    <a:lnTo>
                      <a:pt x="2210" y="18"/>
                    </a:lnTo>
                    <a:lnTo>
                      <a:pt x="2210" y="18"/>
                    </a:lnTo>
                    <a:lnTo>
                      <a:pt x="2204" y="16"/>
                    </a:lnTo>
                    <a:lnTo>
                      <a:pt x="2200" y="18"/>
                    </a:lnTo>
                    <a:lnTo>
                      <a:pt x="2194" y="22"/>
                    </a:lnTo>
                    <a:lnTo>
                      <a:pt x="2188" y="26"/>
                    </a:lnTo>
                    <a:lnTo>
                      <a:pt x="2186" y="28"/>
                    </a:lnTo>
                    <a:lnTo>
                      <a:pt x="2182" y="28"/>
                    </a:lnTo>
                    <a:lnTo>
                      <a:pt x="2182" y="28"/>
                    </a:lnTo>
                    <a:lnTo>
                      <a:pt x="2186" y="32"/>
                    </a:lnTo>
                    <a:lnTo>
                      <a:pt x="2194" y="34"/>
                    </a:lnTo>
                    <a:lnTo>
                      <a:pt x="2202" y="34"/>
                    </a:lnTo>
                    <a:lnTo>
                      <a:pt x="2210" y="36"/>
                    </a:lnTo>
                    <a:lnTo>
                      <a:pt x="2210" y="36"/>
                    </a:lnTo>
                    <a:lnTo>
                      <a:pt x="2224" y="28"/>
                    </a:lnTo>
                    <a:lnTo>
                      <a:pt x="2242" y="22"/>
                    </a:lnTo>
                    <a:lnTo>
                      <a:pt x="2262" y="18"/>
                    </a:lnTo>
                    <a:lnTo>
                      <a:pt x="2280" y="18"/>
                    </a:lnTo>
                    <a:lnTo>
                      <a:pt x="2280" y="18"/>
                    </a:lnTo>
                    <a:lnTo>
                      <a:pt x="2280" y="20"/>
                    </a:lnTo>
                    <a:lnTo>
                      <a:pt x="2280" y="22"/>
                    </a:lnTo>
                    <a:lnTo>
                      <a:pt x="2280" y="22"/>
                    </a:lnTo>
                    <a:lnTo>
                      <a:pt x="2304" y="18"/>
                    </a:lnTo>
                    <a:lnTo>
                      <a:pt x="2304" y="18"/>
                    </a:lnTo>
                    <a:lnTo>
                      <a:pt x="2298" y="28"/>
                    </a:lnTo>
                    <a:lnTo>
                      <a:pt x="2290" y="38"/>
                    </a:lnTo>
                    <a:lnTo>
                      <a:pt x="2290" y="38"/>
                    </a:lnTo>
                    <a:lnTo>
                      <a:pt x="2280" y="36"/>
                    </a:lnTo>
                    <a:lnTo>
                      <a:pt x="2272" y="36"/>
                    </a:lnTo>
                    <a:lnTo>
                      <a:pt x="2252" y="40"/>
                    </a:lnTo>
                    <a:lnTo>
                      <a:pt x="2252" y="40"/>
                    </a:lnTo>
                    <a:lnTo>
                      <a:pt x="2254" y="44"/>
                    </a:lnTo>
                    <a:lnTo>
                      <a:pt x="2258" y="44"/>
                    </a:lnTo>
                    <a:lnTo>
                      <a:pt x="2266" y="46"/>
                    </a:lnTo>
                    <a:lnTo>
                      <a:pt x="2274" y="46"/>
                    </a:lnTo>
                    <a:lnTo>
                      <a:pt x="2278" y="48"/>
                    </a:lnTo>
                    <a:lnTo>
                      <a:pt x="2280" y="50"/>
                    </a:lnTo>
                    <a:lnTo>
                      <a:pt x="2280" y="50"/>
                    </a:lnTo>
                    <a:lnTo>
                      <a:pt x="2288" y="48"/>
                    </a:lnTo>
                    <a:lnTo>
                      <a:pt x="2298" y="46"/>
                    </a:lnTo>
                    <a:lnTo>
                      <a:pt x="2322" y="44"/>
                    </a:lnTo>
                    <a:lnTo>
                      <a:pt x="2348" y="46"/>
                    </a:lnTo>
                    <a:lnTo>
                      <a:pt x="2372" y="50"/>
                    </a:lnTo>
                    <a:lnTo>
                      <a:pt x="2372" y="50"/>
                    </a:lnTo>
                    <a:lnTo>
                      <a:pt x="2370" y="52"/>
                    </a:lnTo>
                    <a:lnTo>
                      <a:pt x="2366" y="54"/>
                    </a:lnTo>
                    <a:lnTo>
                      <a:pt x="2364" y="56"/>
                    </a:lnTo>
                    <a:lnTo>
                      <a:pt x="2362" y="58"/>
                    </a:lnTo>
                    <a:lnTo>
                      <a:pt x="2362" y="58"/>
                    </a:lnTo>
                    <a:lnTo>
                      <a:pt x="2364" y="62"/>
                    </a:lnTo>
                    <a:lnTo>
                      <a:pt x="2368" y="64"/>
                    </a:lnTo>
                    <a:lnTo>
                      <a:pt x="2376" y="68"/>
                    </a:lnTo>
                    <a:lnTo>
                      <a:pt x="2386" y="70"/>
                    </a:lnTo>
                    <a:lnTo>
                      <a:pt x="2394" y="74"/>
                    </a:lnTo>
                    <a:lnTo>
                      <a:pt x="2394" y="74"/>
                    </a:lnTo>
                    <a:lnTo>
                      <a:pt x="2392" y="76"/>
                    </a:lnTo>
                    <a:lnTo>
                      <a:pt x="2388" y="76"/>
                    </a:lnTo>
                    <a:lnTo>
                      <a:pt x="2388" y="76"/>
                    </a:lnTo>
                    <a:lnTo>
                      <a:pt x="2394" y="82"/>
                    </a:lnTo>
                    <a:lnTo>
                      <a:pt x="2402" y="86"/>
                    </a:lnTo>
                    <a:lnTo>
                      <a:pt x="2402" y="86"/>
                    </a:lnTo>
                    <a:lnTo>
                      <a:pt x="2400" y="88"/>
                    </a:lnTo>
                    <a:lnTo>
                      <a:pt x="2396" y="88"/>
                    </a:lnTo>
                    <a:lnTo>
                      <a:pt x="2396" y="88"/>
                    </a:lnTo>
                    <a:lnTo>
                      <a:pt x="2398" y="90"/>
                    </a:lnTo>
                    <a:lnTo>
                      <a:pt x="2396" y="92"/>
                    </a:lnTo>
                    <a:lnTo>
                      <a:pt x="2396" y="92"/>
                    </a:lnTo>
                    <a:lnTo>
                      <a:pt x="2402" y="96"/>
                    </a:lnTo>
                    <a:lnTo>
                      <a:pt x="2408" y="98"/>
                    </a:lnTo>
                    <a:lnTo>
                      <a:pt x="2408" y="98"/>
                    </a:lnTo>
                    <a:lnTo>
                      <a:pt x="2404" y="100"/>
                    </a:lnTo>
                    <a:lnTo>
                      <a:pt x="2400" y="102"/>
                    </a:lnTo>
                    <a:lnTo>
                      <a:pt x="2390" y="102"/>
                    </a:lnTo>
                    <a:lnTo>
                      <a:pt x="2382" y="104"/>
                    </a:lnTo>
                    <a:lnTo>
                      <a:pt x="2376" y="106"/>
                    </a:lnTo>
                    <a:lnTo>
                      <a:pt x="2374" y="110"/>
                    </a:lnTo>
                    <a:lnTo>
                      <a:pt x="2374" y="110"/>
                    </a:lnTo>
                    <a:lnTo>
                      <a:pt x="2370" y="108"/>
                    </a:lnTo>
                    <a:lnTo>
                      <a:pt x="2364" y="108"/>
                    </a:lnTo>
                    <a:lnTo>
                      <a:pt x="2352" y="108"/>
                    </a:lnTo>
                    <a:lnTo>
                      <a:pt x="2352" y="108"/>
                    </a:lnTo>
                    <a:lnTo>
                      <a:pt x="2350" y="112"/>
                    </a:lnTo>
                    <a:lnTo>
                      <a:pt x="2344" y="116"/>
                    </a:lnTo>
                    <a:lnTo>
                      <a:pt x="2328" y="120"/>
                    </a:lnTo>
                    <a:lnTo>
                      <a:pt x="2320" y="122"/>
                    </a:lnTo>
                    <a:lnTo>
                      <a:pt x="2312" y="124"/>
                    </a:lnTo>
                    <a:lnTo>
                      <a:pt x="2308" y="128"/>
                    </a:lnTo>
                    <a:lnTo>
                      <a:pt x="2306" y="134"/>
                    </a:lnTo>
                    <a:lnTo>
                      <a:pt x="2306" y="134"/>
                    </a:lnTo>
                    <a:lnTo>
                      <a:pt x="2284" y="136"/>
                    </a:lnTo>
                    <a:lnTo>
                      <a:pt x="2276" y="140"/>
                    </a:lnTo>
                    <a:lnTo>
                      <a:pt x="2272" y="142"/>
                    </a:lnTo>
                    <a:lnTo>
                      <a:pt x="2270" y="146"/>
                    </a:lnTo>
                    <a:lnTo>
                      <a:pt x="2270" y="146"/>
                    </a:lnTo>
                    <a:lnTo>
                      <a:pt x="2254" y="146"/>
                    </a:lnTo>
                    <a:lnTo>
                      <a:pt x="2242" y="148"/>
                    </a:lnTo>
                    <a:lnTo>
                      <a:pt x="2218" y="156"/>
                    </a:lnTo>
                    <a:lnTo>
                      <a:pt x="2218" y="156"/>
                    </a:lnTo>
                    <a:lnTo>
                      <a:pt x="2228" y="156"/>
                    </a:lnTo>
                    <a:lnTo>
                      <a:pt x="2246" y="160"/>
                    </a:lnTo>
                    <a:lnTo>
                      <a:pt x="2256" y="164"/>
                    </a:lnTo>
                    <a:lnTo>
                      <a:pt x="2254" y="164"/>
                    </a:lnTo>
                    <a:lnTo>
                      <a:pt x="2244" y="166"/>
                    </a:lnTo>
                    <a:lnTo>
                      <a:pt x="2244" y="166"/>
                    </a:lnTo>
                    <a:lnTo>
                      <a:pt x="2252" y="170"/>
                    </a:lnTo>
                    <a:lnTo>
                      <a:pt x="2262" y="174"/>
                    </a:lnTo>
                    <a:lnTo>
                      <a:pt x="2272" y="176"/>
                    </a:lnTo>
                    <a:lnTo>
                      <a:pt x="2280" y="180"/>
                    </a:lnTo>
                    <a:lnTo>
                      <a:pt x="2280" y="180"/>
                    </a:lnTo>
                    <a:lnTo>
                      <a:pt x="2276" y="182"/>
                    </a:lnTo>
                    <a:lnTo>
                      <a:pt x="2270" y="182"/>
                    </a:lnTo>
                    <a:lnTo>
                      <a:pt x="2258" y="178"/>
                    </a:lnTo>
                    <a:lnTo>
                      <a:pt x="2258" y="178"/>
                    </a:lnTo>
                    <a:lnTo>
                      <a:pt x="2256" y="180"/>
                    </a:lnTo>
                    <a:lnTo>
                      <a:pt x="2258" y="182"/>
                    </a:lnTo>
                    <a:lnTo>
                      <a:pt x="2260" y="184"/>
                    </a:lnTo>
                    <a:lnTo>
                      <a:pt x="2260" y="186"/>
                    </a:lnTo>
                    <a:lnTo>
                      <a:pt x="2260" y="186"/>
                    </a:lnTo>
                    <a:lnTo>
                      <a:pt x="2266" y="186"/>
                    </a:lnTo>
                    <a:lnTo>
                      <a:pt x="2274" y="186"/>
                    </a:lnTo>
                    <a:lnTo>
                      <a:pt x="2282" y="188"/>
                    </a:lnTo>
                    <a:lnTo>
                      <a:pt x="2290" y="188"/>
                    </a:lnTo>
                    <a:lnTo>
                      <a:pt x="2290" y="188"/>
                    </a:lnTo>
                    <a:lnTo>
                      <a:pt x="2280" y="192"/>
                    </a:lnTo>
                    <a:lnTo>
                      <a:pt x="2264" y="192"/>
                    </a:lnTo>
                    <a:lnTo>
                      <a:pt x="2248" y="194"/>
                    </a:lnTo>
                    <a:lnTo>
                      <a:pt x="2232" y="196"/>
                    </a:lnTo>
                    <a:lnTo>
                      <a:pt x="2232" y="196"/>
                    </a:lnTo>
                    <a:lnTo>
                      <a:pt x="2238" y="198"/>
                    </a:lnTo>
                    <a:lnTo>
                      <a:pt x="2244" y="200"/>
                    </a:lnTo>
                    <a:lnTo>
                      <a:pt x="2252" y="198"/>
                    </a:lnTo>
                    <a:lnTo>
                      <a:pt x="2260" y="200"/>
                    </a:lnTo>
                    <a:lnTo>
                      <a:pt x="2260" y="200"/>
                    </a:lnTo>
                    <a:lnTo>
                      <a:pt x="2258" y="202"/>
                    </a:lnTo>
                    <a:lnTo>
                      <a:pt x="2256" y="202"/>
                    </a:lnTo>
                    <a:lnTo>
                      <a:pt x="2248" y="202"/>
                    </a:lnTo>
                    <a:lnTo>
                      <a:pt x="2238" y="204"/>
                    </a:lnTo>
                    <a:lnTo>
                      <a:pt x="2232" y="206"/>
                    </a:lnTo>
                    <a:lnTo>
                      <a:pt x="2232" y="206"/>
                    </a:lnTo>
                    <a:lnTo>
                      <a:pt x="2234" y="208"/>
                    </a:lnTo>
                    <a:lnTo>
                      <a:pt x="2240" y="208"/>
                    </a:lnTo>
                    <a:lnTo>
                      <a:pt x="2252" y="208"/>
                    </a:lnTo>
                    <a:lnTo>
                      <a:pt x="2252" y="208"/>
                    </a:lnTo>
                    <a:lnTo>
                      <a:pt x="2252" y="212"/>
                    </a:lnTo>
                    <a:lnTo>
                      <a:pt x="2250" y="214"/>
                    </a:lnTo>
                    <a:lnTo>
                      <a:pt x="2242" y="218"/>
                    </a:lnTo>
                    <a:lnTo>
                      <a:pt x="2234" y="218"/>
                    </a:lnTo>
                    <a:lnTo>
                      <a:pt x="2226" y="220"/>
                    </a:lnTo>
                    <a:lnTo>
                      <a:pt x="2226" y="220"/>
                    </a:lnTo>
                    <a:lnTo>
                      <a:pt x="2220" y="226"/>
                    </a:lnTo>
                    <a:lnTo>
                      <a:pt x="2214" y="228"/>
                    </a:lnTo>
                    <a:lnTo>
                      <a:pt x="2198" y="234"/>
                    </a:lnTo>
                    <a:lnTo>
                      <a:pt x="2198" y="234"/>
                    </a:lnTo>
                    <a:lnTo>
                      <a:pt x="2198" y="238"/>
                    </a:lnTo>
                    <a:lnTo>
                      <a:pt x="2200" y="238"/>
                    </a:lnTo>
                    <a:lnTo>
                      <a:pt x="2206" y="238"/>
                    </a:lnTo>
                    <a:lnTo>
                      <a:pt x="2206" y="238"/>
                    </a:lnTo>
                    <a:lnTo>
                      <a:pt x="2202" y="242"/>
                    </a:lnTo>
                    <a:lnTo>
                      <a:pt x="2198" y="246"/>
                    </a:lnTo>
                    <a:lnTo>
                      <a:pt x="2188" y="248"/>
                    </a:lnTo>
                    <a:lnTo>
                      <a:pt x="2176" y="250"/>
                    </a:lnTo>
                    <a:lnTo>
                      <a:pt x="2164" y="248"/>
                    </a:lnTo>
                    <a:lnTo>
                      <a:pt x="2154" y="248"/>
                    </a:lnTo>
                    <a:lnTo>
                      <a:pt x="2142" y="248"/>
                    </a:lnTo>
                    <a:lnTo>
                      <a:pt x="2134" y="250"/>
                    </a:lnTo>
                    <a:lnTo>
                      <a:pt x="2132" y="254"/>
                    </a:lnTo>
                    <a:lnTo>
                      <a:pt x="2130" y="258"/>
                    </a:lnTo>
                    <a:lnTo>
                      <a:pt x="2130" y="258"/>
                    </a:lnTo>
                    <a:lnTo>
                      <a:pt x="2132" y="262"/>
                    </a:lnTo>
                    <a:lnTo>
                      <a:pt x="2136" y="268"/>
                    </a:lnTo>
                    <a:lnTo>
                      <a:pt x="2142" y="270"/>
                    </a:lnTo>
                    <a:lnTo>
                      <a:pt x="2150" y="270"/>
                    </a:lnTo>
                    <a:lnTo>
                      <a:pt x="2150" y="270"/>
                    </a:lnTo>
                    <a:lnTo>
                      <a:pt x="2120" y="284"/>
                    </a:lnTo>
                    <a:lnTo>
                      <a:pt x="2120" y="284"/>
                    </a:lnTo>
                    <a:lnTo>
                      <a:pt x="2122" y="286"/>
                    </a:lnTo>
                    <a:lnTo>
                      <a:pt x="2124" y="286"/>
                    </a:lnTo>
                    <a:lnTo>
                      <a:pt x="2124" y="288"/>
                    </a:lnTo>
                    <a:lnTo>
                      <a:pt x="2124" y="288"/>
                    </a:lnTo>
                    <a:lnTo>
                      <a:pt x="2130" y="286"/>
                    </a:lnTo>
                    <a:lnTo>
                      <a:pt x="2136" y="284"/>
                    </a:lnTo>
                    <a:lnTo>
                      <a:pt x="2150" y="284"/>
                    </a:lnTo>
                    <a:lnTo>
                      <a:pt x="2180" y="286"/>
                    </a:lnTo>
                    <a:lnTo>
                      <a:pt x="2180" y="286"/>
                    </a:lnTo>
                    <a:lnTo>
                      <a:pt x="2178" y="284"/>
                    </a:lnTo>
                    <a:lnTo>
                      <a:pt x="2174" y="284"/>
                    </a:lnTo>
                    <a:lnTo>
                      <a:pt x="2174" y="284"/>
                    </a:lnTo>
                    <a:lnTo>
                      <a:pt x="2174" y="282"/>
                    </a:lnTo>
                    <a:lnTo>
                      <a:pt x="2178" y="282"/>
                    </a:lnTo>
                    <a:lnTo>
                      <a:pt x="2178" y="282"/>
                    </a:lnTo>
                    <a:lnTo>
                      <a:pt x="2176" y="280"/>
                    </a:lnTo>
                    <a:lnTo>
                      <a:pt x="2174" y="280"/>
                    </a:lnTo>
                    <a:lnTo>
                      <a:pt x="2170" y="282"/>
                    </a:lnTo>
                    <a:lnTo>
                      <a:pt x="2166" y="282"/>
                    </a:lnTo>
                    <a:lnTo>
                      <a:pt x="2164" y="280"/>
                    </a:lnTo>
                    <a:lnTo>
                      <a:pt x="2164" y="280"/>
                    </a:lnTo>
                    <a:lnTo>
                      <a:pt x="2170" y="278"/>
                    </a:lnTo>
                    <a:lnTo>
                      <a:pt x="2176" y="276"/>
                    </a:lnTo>
                    <a:lnTo>
                      <a:pt x="2190" y="276"/>
                    </a:lnTo>
                    <a:lnTo>
                      <a:pt x="2202" y="280"/>
                    </a:lnTo>
                    <a:lnTo>
                      <a:pt x="2208" y="282"/>
                    </a:lnTo>
                    <a:lnTo>
                      <a:pt x="2212" y="286"/>
                    </a:lnTo>
                    <a:lnTo>
                      <a:pt x="2212" y="286"/>
                    </a:lnTo>
                    <a:lnTo>
                      <a:pt x="2200" y="288"/>
                    </a:lnTo>
                    <a:lnTo>
                      <a:pt x="2188" y="290"/>
                    </a:lnTo>
                    <a:lnTo>
                      <a:pt x="2168" y="298"/>
                    </a:lnTo>
                    <a:lnTo>
                      <a:pt x="2168" y="298"/>
                    </a:lnTo>
                    <a:lnTo>
                      <a:pt x="2168" y="300"/>
                    </a:lnTo>
                    <a:lnTo>
                      <a:pt x="2172" y="302"/>
                    </a:lnTo>
                    <a:lnTo>
                      <a:pt x="2172" y="302"/>
                    </a:lnTo>
                    <a:lnTo>
                      <a:pt x="2160" y="308"/>
                    </a:lnTo>
                    <a:lnTo>
                      <a:pt x="2150" y="314"/>
                    </a:lnTo>
                    <a:lnTo>
                      <a:pt x="2150" y="314"/>
                    </a:lnTo>
                    <a:lnTo>
                      <a:pt x="2158" y="318"/>
                    </a:lnTo>
                    <a:lnTo>
                      <a:pt x="2166" y="320"/>
                    </a:lnTo>
                    <a:lnTo>
                      <a:pt x="2166" y="320"/>
                    </a:lnTo>
                    <a:lnTo>
                      <a:pt x="2166" y="324"/>
                    </a:lnTo>
                    <a:lnTo>
                      <a:pt x="2164" y="326"/>
                    </a:lnTo>
                    <a:lnTo>
                      <a:pt x="2162" y="326"/>
                    </a:lnTo>
                    <a:lnTo>
                      <a:pt x="2162" y="328"/>
                    </a:lnTo>
                    <a:lnTo>
                      <a:pt x="2162" y="328"/>
                    </a:lnTo>
                    <a:lnTo>
                      <a:pt x="2174" y="328"/>
                    </a:lnTo>
                    <a:lnTo>
                      <a:pt x="2188" y="326"/>
                    </a:lnTo>
                    <a:lnTo>
                      <a:pt x="2202" y="324"/>
                    </a:lnTo>
                    <a:lnTo>
                      <a:pt x="2208" y="324"/>
                    </a:lnTo>
                    <a:lnTo>
                      <a:pt x="2212" y="326"/>
                    </a:lnTo>
                    <a:lnTo>
                      <a:pt x="2212" y="326"/>
                    </a:lnTo>
                    <a:lnTo>
                      <a:pt x="2208" y="332"/>
                    </a:lnTo>
                    <a:lnTo>
                      <a:pt x="2202" y="336"/>
                    </a:lnTo>
                    <a:lnTo>
                      <a:pt x="2194" y="338"/>
                    </a:lnTo>
                    <a:lnTo>
                      <a:pt x="2184" y="340"/>
                    </a:lnTo>
                    <a:lnTo>
                      <a:pt x="2164" y="344"/>
                    </a:lnTo>
                    <a:lnTo>
                      <a:pt x="2144" y="348"/>
                    </a:lnTo>
                    <a:lnTo>
                      <a:pt x="2144" y="348"/>
                    </a:lnTo>
                    <a:lnTo>
                      <a:pt x="2150" y="350"/>
                    </a:lnTo>
                    <a:lnTo>
                      <a:pt x="2156" y="350"/>
                    </a:lnTo>
                    <a:lnTo>
                      <a:pt x="2168" y="348"/>
                    </a:lnTo>
                    <a:lnTo>
                      <a:pt x="2180" y="344"/>
                    </a:lnTo>
                    <a:lnTo>
                      <a:pt x="2192" y="342"/>
                    </a:lnTo>
                    <a:lnTo>
                      <a:pt x="2192" y="342"/>
                    </a:lnTo>
                    <a:lnTo>
                      <a:pt x="2198" y="344"/>
                    </a:lnTo>
                    <a:lnTo>
                      <a:pt x="2206" y="346"/>
                    </a:lnTo>
                    <a:lnTo>
                      <a:pt x="2220" y="344"/>
                    </a:lnTo>
                    <a:lnTo>
                      <a:pt x="2236" y="342"/>
                    </a:lnTo>
                    <a:lnTo>
                      <a:pt x="2250" y="342"/>
                    </a:lnTo>
                    <a:lnTo>
                      <a:pt x="2250" y="342"/>
                    </a:lnTo>
                    <a:lnTo>
                      <a:pt x="2248" y="340"/>
                    </a:lnTo>
                    <a:lnTo>
                      <a:pt x="2244" y="340"/>
                    </a:lnTo>
                    <a:lnTo>
                      <a:pt x="2236" y="340"/>
                    </a:lnTo>
                    <a:lnTo>
                      <a:pt x="2236" y="340"/>
                    </a:lnTo>
                    <a:lnTo>
                      <a:pt x="2248" y="336"/>
                    </a:lnTo>
                    <a:lnTo>
                      <a:pt x="2262" y="334"/>
                    </a:lnTo>
                    <a:lnTo>
                      <a:pt x="2276" y="332"/>
                    </a:lnTo>
                    <a:lnTo>
                      <a:pt x="2288" y="328"/>
                    </a:lnTo>
                    <a:lnTo>
                      <a:pt x="2288" y="328"/>
                    </a:lnTo>
                    <a:lnTo>
                      <a:pt x="2292" y="324"/>
                    </a:lnTo>
                    <a:lnTo>
                      <a:pt x="2294" y="318"/>
                    </a:lnTo>
                    <a:lnTo>
                      <a:pt x="2294" y="318"/>
                    </a:lnTo>
                    <a:lnTo>
                      <a:pt x="2318" y="312"/>
                    </a:lnTo>
                    <a:lnTo>
                      <a:pt x="2342" y="308"/>
                    </a:lnTo>
                    <a:lnTo>
                      <a:pt x="2390" y="304"/>
                    </a:lnTo>
                    <a:lnTo>
                      <a:pt x="2390" y="304"/>
                    </a:lnTo>
                    <a:lnTo>
                      <a:pt x="2410" y="300"/>
                    </a:lnTo>
                    <a:lnTo>
                      <a:pt x="2432" y="296"/>
                    </a:lnTo>
                    <a:lnTo>
                      <a:pt x="2472" y="288"/>
                    </a:lnTo>
                    <a:lnTo>
                      <a:pt x="2492" y="282"/>
                    </a:lnTo>
                    <a:lnTo>
                      <a:pt x="2512" y="280"/>
                    </a:lnTo>
                    <a:lnTo>
                      <a:pt x="2534" y="278"/>
                    </a:lnTo>
                    <a:lnTo>
                      <a:pt x="2554" y="278"/>
                    </a:lnTo>
                    <a:lnTo>
                      <a:pt x="2554" y="278"/>
                    </a:lnTo>
                    <a:lnTo>
                      <a:pt x="2548" y="282"/>
                    </a:lnTo>
                    <a:lnTo>
                      <a:pt x="2552" y="288"/>
                    </a:lnTo>
                    <a:lnTo>
                      <a:pt x="2552" y="288"/>
                    </a:lnTo>
                    <a:lnTo>
                      <a:pt x="2534" y="292"/>
                    </a:lnTo>
                    <a:lnTo>
                      <a:pt x="2514" y="294"/>
                    </a:lnTo>
                    <a:lnTo>
                      <a:pt x="2494" y="296"/>
                    </a:lnTo>
                    <a:lnTo>
                      <a:pt x="2474" y="300"/>
                    </a:lnTo>
                    <a:lnTo>
                      <a:pt x="2474" y="300"/>
                    </a:lnTo>
                    <a:lnTo>
                      <a:pt x="2476" y="296"/>
                    </a:lnTo>
                    <a:lnTo>
                      <a:pt x="2474" y="294"/>
                    </a:lnTo>
                    <a:lnTo>
                      <a:pt x="2474" y="294"/>
                    </a:lnTo>
                    <a:lnTo>
                      <a:pt x="2438" y="300"/>
                    </a:lnTo>
                    <a:lnTo>
                      <a:pt x="2402" y="310"/>
                    </a:lnTo>
                    <a:lnTo>
                      <a:pt x="2370" y="320"/>
                    </a:lnTo>
                    <a:lnTo>
                      <a:pt x="2336" y="334"/>
                    </a:lnTo>
                    <a:lnTo>
                      <a:pt x="2336" y="334"/>
                    </a:lnTo>
                    <a:lnTo>
                      <a:pt x="2328" y="332"/>
                    </a:lnTo>
                    <a:lnTo>
                      <a:pt x="2316" y="332"/>
                    </a:lnTo>
                    <a:lnTo>
                      <a:pt x="2306" y="336"/>
                    </a:lnTo>
                    <a:lnTo>
                      <a:pt x="2296" y="340"/>
                    </a:lnTo>
                    <a:lnTo>
                      <a:pt x="2296" y="340"/>
                    </a:lnTo>
                    <a:lnTo>
                      <a:pt x="2298" y="342"/>
                    </a:lnTo>
                    <a:lnTo>
                      <a:pt x="2300" y="342"/>
                    </a:lnTo>
                    <a:lnTo>
                      <a:pt x="2302" y="340"/>
                    </a:lnTo>
                    <a:lnTo>
                      <a:pt x="2306" y="340"/>
                    </a:lnTo>
                    <a:lnTo>
                      <a:pt x="2306" y="340"/>
                    </a:lnTo>
                    <a:lnTo>
                      <a:pt x="2302" y="344"/>
                    </a:lnTo>
                    <a:lnTo>
                      <a:pt x="2300" y="348"/>
                    </a:lnTo>
                    <a:lnTo>
                      <a:pt x="2300" y="348"/>
                    </a:lnTo>
                    <a:lnTo>
                      <a:pt x="2292" y="348"/>
                    </a:lnTo>
                    <a:lnTo>
                      <a:pt x="2284" y="348"/>
                    </a:lnTo>
                    <a:lnTo>
                      <a:pt x="2270" y="352"/>
                    </a:lnTo>
                    <a:lnTo>
                      <a:pt x="2252" y="358"/>
                    </a:lnTo>
                    <a:lnTo>
                      <a:pt x="2234" y="362"/>
                    </a:lnTo>
                    <a:lnTo>
                      <a:pt x="2234" y="362"/>
                    </a:lnTo>
                    <a:lnTo>
                      <a:pt x="2248" y="362"/>
                    </a:lnTo>
                    <a:lnTo>
                      <a:pt x="2262" y="360"/>
                    </a:lnTo>
                    <a:lnTo>
                      <a:pt x="2278" y="356"/>
                    </a:lnTo>
                    <a:lnTo>
                      <a:pt x="2294" y="356"/>
                    </a:lnTo>
                    <a:lnTo>
                      <a:pt x="2294" y="356"/>
                    </a:lnTo>
                    <a:lnTo>
                      <a:pt x="2282" y="362"/>
                    </a:lnTo>
                    <a:lnTo>
                      <a:pt x="2270" y="368"/>
                    </a:lnTo>
                    <a:lnTo>
                      <a:pt x="2256" y="372"/>
                    </a:lnTo>
                    <a:lnTo>
                      <a:pt x="2240" y="376"/>
                    </a:lnTo>
                    <a:lnTo>
                      <a:pt x="2240" y="376"/>
                    </a:lnTo>
                    <a:lnTo>
                      <a:pt x="2242" y="374"/>
                    </a:lnTo>
                    <a:lnTo>
                      <a:pt x="2244" y="374"/>
                    </a:lnTo>
                    <a:lnTo>
                      <a:pt x="2244" y="374"/>
                    </a:lnTo>
                    <a:lnTo>
                      <a:pt x="2236" y="374"/>
                    </a:lnTo>
                    <a:lnTo>
                      <a:pt x="2230" y="376"/>
                    </a:lnTo>
                    <a:lnTo>
                      <a:pt x="2214" y="382"/>
                    </a:lnTo>
                    <a:lnTo>
                      <a:pt x="2198" y="388"/>
                    </a:lnTo>
                    <a:lnTo>
                      <a:pt x="2184" y="394"/>
                    </a:lnTo>
                    <a:lnTo>
                      <a:pt x="2184" y="394"/>
                    </a:lnTo>
                    <a:lnTo>
                      <a:pt x="2192" y="396"/>
                    </a:lnTo>
                    <a:lnTo>
                      <a:pt x="2202" y="396"/>
                    </a:lnTo>
                    <a:lnTo>
                      <a:pt x="2216" y="392"/>
                    </a:lnTo>
                    <a:lnTo>
                      <a:pt x="2232" y="386"/>
                    </a:lnTo>
                    <a:lnTo>
                      <a:pt x="2248" y="380"/>
                    </a:lnTo>
                    <a:lnTo>
                      <a:pt x="2248" y="380"/>
                    </a:lnTo>
                    <a:lnTo>
                      <a:pt x="2250" y="382"/>
                    </a:lnTo>
                    <a:lnTo>
                      <a:pt x="2248" y="382"/>
                    </a:lnTo>
                    <a:lnTo>
                      <a:pt x="2246" y="384"/>
                    </a:lnTo>
                    <a:lnTo>
                      <a:pt x="2234" y="386"/>
                    </a:lnTo>
                    <a:lnTo>
                      <a:pt x="2234" y="386"/>
                    </a:lnTo>
                    <a:lnTo>
                      <a:pt x="2242" y="388"/>
                    </a:lnTo>
                    <a:lnTo>
                      <a:pt x="2250" y="386"/>
                    </a:lnTo>
                    <a:lnTo>
                      <a:pt x="2268" y="382"/>
                    </a:lnTo>
                    <a:lnTo>
                      <a:pt x="2288" y="378"/>
                    </a:lnTo>
                    <a:lnTo>
                      <a:pt x="2296" y="378"/>
                    </a:lnTo>
                    <a:lnTo>
                      <a:pt x="2304" y="378"/>
                    </a:lnTo>
                    <a:lnTo>
                      <a:pt x="2304" y="378"/>
                    </a:lnTo>
                    <a:lnTo>
                      <a:pt x="2314" y="372"/>
                    </a:lnTo>
                    <a:lnTo>
                      <a:pt x="2326" y="366"/>
                    </a:lnTo>
                    <a:lnTo>
                      <a:pt x="2340" y="364"/>
                    </a:lnTo>
                    <a:lnTo>
                      <a:pt x="2346" y="364"/>
                    </a:lnTo>
                    <a:lnTo>
                      <a:pt x="2352" y="366"/>
                    </a:lnTo>
                    <a:lnTo>
                      <a:pt x="2352" y="366"/>
                    </a:lnTo>
                    <a:lnTo>
                      <a:pt x="2348" y="370"/>
                    </a:lnTo>
                    <a:lnTo>
                      <a:pt x="2350" y="370"/>
                    </a:lnTo>
                    <a:lnTo>
                      <a:pt x="2352" y="372"/>
                    </a:lnTo>
                    <a:lnTo>
                      <a:pt x="2354" y="376"/>
                    </a:lnTo>
                    <a:lnTo>
                      <a:pt x="2354" y="376"/>
                    </a:lnTo>
                    <a:lnTo>
                      <a:pt x="2346" y="378"/>
                    </a:lnTo>
                    <a:lnTo>
                      <a:pt x="2340" y="380"/>
                    </a:lnTo>
                    <a:lnTo>
                      <a:pt x="2336" y="384"/>
                    </a:lnTo>
                    <a:lnTo>
                      <a:pt x="2332" y="390"/>
                    </a:lnTo>
                    <a:lnTo>
                      <a:pt x="2332" y="390"/>
                    </a:lnTo>
                    <a:lnTo>
                      <a:pt x="2320" y="394"/>
                    </a:lnTo>
                    <a:lnTo>
                      <a:pt x="2308" y="396"/>
                    </a:lnTo>
                    <a:lnTo>
                      <a:pt x="2284" y="398"/>
                    </a:lnTo>
                    <a:lnTo>
                      <a:pt x="2284" y="398"/>
                    </a:lnTo>
                    <a:lnTo>
                      <a:pt x="2280" y="398"/>
                    </a:lnTo>
                    <a:lnTo>
                      <a:pt x="2278" y="400"/>
                    </a:lnTo>
                    <a:lnTo>
                      <a:pt x="2272" y="406"/>
                    </a:lnTo>
                    <a:lnTo>
                      <a:pt x="2272" y="406"/>
                    </a:lnTo>
                    <a:lnTo>
                      <a:pt x="2248" y="416"/>
                    </a:lnTo>
                    <a:lnTo>
                      <a:pt x="2222" y="424"/>
                    </a:lnTo>
                    <a:lnTo>
                      <a:pt x="2194" y="430"/>
                    </a:lnTo>
                    <a:lnTo>
                      <a:pt x="2178" y="430"/>
                    </a:lnTo>
                    <a:lnTo>
                      <a:pt x="2160" y="430"/>
                    </a:lnTo>
                    <a:lnTo>
                      <a:pt x="2160" y="430"/>
                    </a:lnTo>
                    <a:lnTo>
                      <a:pt x="2162" y="428"/>
                    </a:lnTo>
                    <a:lnTo>
                      <a:pt x="2166" y="426"/>
                    </a:lnTo>
                    <a:lnTo>
                      <a:pt x="2170" y="424"/>
                    </a:lnTo>
                    <a:lnTo>
                      <a:pt x="2172" y="420"/>
                    </a:lnTo>
                    <a:lnTo>
                      <a:pt x="2172" y="420"/>
                    </a:lnTo>
                    <a:lnTo>
                      <a:pt x="2158" y="426"/>
                    </a:lnTo>
                    <a:lnTo>
                      <a:pt x="2152" y="430"/>
                    </a:lnTo>
                    <a:lnTo>
                      <a:pt x="2144" y="432"/>
                    </a:lnTo>
                    <a:lnTo>
                      <a:pt x="2144" y="432"/>
                    </a:lnTo>
                    <a:lnTo>
                      <a:pt x="2150" y="428"/>
                    </a:lnTo>
                    <a:lnTo>
                      <a:pt x="2150" y="428"/>
                    </a:lnTo>
                    <a:lnTo>
                      <a:pt x="2150" y="426"/>
                    </a:lnTo>
                    <a:lnTo>
                      <a:pt x="2146" y="426"/>
                    </a:lnTo>
                    <a:lnTo>
                      <a:pt x="2144" y="426"/>
                    </a:lnTo>
                    <a:lnTo>
                      <a:pt x="2142" y="428"/>
                    </a:lnTo>
                    <a:lnTo>
                      <a:pt x="2142" y="428"/>
                    </a:lnTo>
                    <a:lnTo>
                      <a:pt x="2140" y="428"/>
                    </a:lnTo>
                    <a:lnTo>
                      <a:pt x="2142" y="426"/>
                    </a:lnTo>
                    <a:lnTo>
                      <a:pt x="2144" y="424"/>
                    </a:lnTo>
                    <a:lnTo>
                      <a:pt x="2140" y="422"/>
                    </a:lnTo>
                    <a:lnTo>
                      <a:pt x="2140" y="422"/>
                    </a:lnTo>
                    <a:lnTo>
                      <a:pt x="2148" y="418"/>
                    </a:lnTo>
                    <a:lnTo>
                      <a:pt x="2156" y="416"/>
                    </a:lnTo>
                    <a:lnTo>
                      <a:pt x="2156" y="416"/>
                    </a:lnTo>
                    <a:lnTo>
                      <a:pt x="2154" y="414"/>
                    </a:lnTo>
                    <a:lnTo>
                      <a:pt x="2150" y="414"/>
                    </a:lnTo>
                    <a:lnTo>
                      <a:pt x="2148" y="414"/>
                    </a:lnTo>
                    <a:lnTo>
                      <a:pt x="2150" y="410"/>
                    </a:lnTo>
                    <a:lnTo>
                      <a:pt x="2150" y="410"/>
                    </a:lnTo>
                    <a:lnTo>
                      <a:pt x="2134" y="418"/>
                    </a:lnTo>
                    <a:lnTo>
                      <a:pt x="2114" y="422"/>
                    </a:lnTo>
                    <a:lnTo>
                      <a:pt x="2092" y="424"/>
                    </a:lnTo>
                    <a:lnTo>
                      <a:pt x="2070" y="424"/>
                    </a:lnTo>
                    <a:lnTo>
                      <a:pt x="2070" y="424"/>
                    </a:lnTo>
                    <a:lnTo>
                      <a:pt x="2074" y="418"/>
                    </a:lnTo>
                    <a:lnTo>
                      <a:pt x="2082" y="412"/>
                    </a:lnTo>
                    <a:lnTo>
                      <a:pt x="2094" y="404"/>
                    </a:lnTo>
                    <a:lnTo>
                      <a:pt x="2094" y="404"/>
                    </a:lnTo>
                    <a:lnTo>
                      <a:pt x="2094" y="402"/>
                    </a:lnTo>
                    <a:lnTo>
                      <a:pt x="2092" y="402"/>
                    </a:lnTo>
                    <a:lnTo>
                      <a:pt x="2088" y="400"/>
                    </a:lnTo>
                    <a:lnTo>
                      <a:pt x="2088" y="398"/>
                    </a:lnTo>
                    <a:lnTo>
                      <a:pt x="2088" y="398"/>
                    </a:lnTo>
                    <a:lnTo>
                      <a:pt x="2084" y="404"/>
                    </a:lnTo>
                    <a:lnTo>
                      <a:pt x="2076" y="408"/>
                    </a:lnTo>
                    <a:lnTo>
                      <a:pt x="2062" y="416"/>
                    </a:lnTo>
                    <a:lnTo>
                      <a:pt x="2062" y="416"/>
                    </a:lnTo>
                    <a:lnTo>
                      <a:pt x="2064" y="420"/>
                    </a:lnTo>
                    <a:lnTo>
                      <a:pt x="2066" y="424"/>
                    </a:lnTo>
                    <a:lnTo>
                      <a:pt x="2068" y="426"/>
                    </a:lnTo>
                    <a:lnTo>
                      <a:pt x="2070" y="430"/>
                    </a:lnTo>
                    <a:lnTo>
                      <a:pt x="2070" y="430"/>
                    </a:lnTo>
                    <a:lnTo>
                      <a:pt x="2022" y="438"/>
                    </a:lnTo>
                    <a:lnTo>
                      <a:pt x="1998" y="440"/>
                    </a:lnTo>
                    <a:lnTo>
                      <a:pt x="1988" y="440"/>
                    </a:lnTo>
                    <a:lnTo>
                      <a:pt x="1982" y="438"/>
                    </a:lnTo>
                    <a:lnTo>
                      <a:pt x="1982" y="438"/>
                    </a:lnTo>
                    <a:lnTo>
                      <a:pt x="1980" y="436"/>
                    </a:lnTo>
                    <a:lnTo>
                      <a:pt x="1982" y="432"/>
                    </a:lnTo>
                    <a:lnTo>
                      <a:pt x="1990" y="430"/>
                    </a:lnTo>
                    <a:lnTo>
                      <a:pt x="1990" y="430"/>
                    </a:lnTo>
                    <a:lnTo>
                      <a:pt x="1980" y="430"/>
                    </a:lnTo>
                    <a:lnTo>
                      <a:pt x="1972" y="432"/>
                    </a:lnTo>
                    <a:lnTo>
                      <a:pt x="1962" y="436"/>
                    </a:lnTo>
                    <a:lnTo>
                      <a:pt x="1948" y="436"/>
                    </a:lnTo>
                    <a:lnTo>
                      <a:pt x="1948" y="436"/>
                    </a:lnTo>
                    <a:lnTo>
                      <a:pt x="1946" y="432"/>
                    </a:lnTo>
                    <a:lnTo>
                      <a:pt x="1946" y="430"/>
                    </a:lnTo>
                    <a:lnTo>
                      <a:pt x="1946" y="426"/>
                    </a:lnTo>
                    <a:lnTo>
                      <a:pt x="1946" y="426"/>
                    </a:lnTo>
                    <a:lnTo>
                      <a:pt x="1942" y="428"/>
                    </a:lnTo>
                    <a:lnTo>
                      <a:pt x="1940" y="430"/>
                    </a:lnTo>
                    <a:lnTo>
                      <a:pt x="1938" y="436"/>
                    </a:lnTo>
                    <a:lnTo>
                      <a:pt x="1938" y="436"/>
                    </a:lnTo>
                    <a:lnTo>
                      <a:pt x="1924" y="440"/>
                    </a:lnTo>
                    <a:lnTo>
                      <a:pt x="1910" y="444"/>
                    </a:lnTo>
                    <a:lnTo>
                      <a:pt x="1904" y="444"/>
                    </a:lnTo>
                    <a:lnTo>
                      <a:pt x="1898" y="442"/>
                    </a:lnTo>
                    <a:lnTo>
                      <a:pt x="1894" y="440"/>
                    </a:lnTo>
                    <a:lnTo>
                      <a:pt x="1890" y="434"/>
                    </a:lnTo>
                    <a:lnTo>
                      <a:pt x="1890" y="434"/>
                    </a:lnTo>
                    <a:lnTo>
                      <a:pt x="1882" y="438"/>
                    </a:lnTo>
                    <a:lnTo>
                      <a:pt x="1878" y="442"/>
                    </a:lnTo>
                    <a:lnTo>
                      <a:pt x="1878" y="442"/>
                    </a:lnTo>
                    <a:lnTo>
                      <a:pt x="1876" y="440"/>
                    </a:lnTo>
                    <a:lnTo>
                      <a:pt x="1874" y="438"/>
                    </a:lnTo>
                    <a:lnTo>
                      <a:pt x="1866" y="440"/>
                    </a:lnTo>
                    <a:lnTo>
                      <a:pt x="1848" y="444"/>
                    </a:lnTo>
                    <a:lnTo>
                      <a:pt x="1848" y="444"/>
                    </a:lnTo>
                    <a:lnTo>
                      <a:pt x="1850" y="442"/>
                    </a:lnTo>
                    <a:lnTo>
                      <a:pt x="1852" y="442"/>
                    </a:lnTo>
                    <a:lnTo>
                      <a:pt x="1852" y="442"/>
                    </a:lnTo>
                    <a:lnTo>
                      <a:pt x="1800" y="446"/>
                    </a:lnTo>
                    <a:lnTo>
                      <a:pt x="1744" y="454"/>
                    </a:lnTo>
                    <a:lnTo>
                      <a:pt x="1686" y="466"/>
                    </a:lnTo>
                    <a:lnTo>
                      <a:pt x="1658" y="474"/>
                    </a:lnTo>
                    <a:lnTo>
                      <a:pt x="1630" y="484"/>
                    </a:lnTo>
                    <a:lnTo>
                      <a:pt x="1630" y="484"/>
                    </a:lnTo>
                    <a:lnTo>
                      <a:pt x="1628" y="488"/>
                    </a:lnTo>
                    <a:lnTo>
                      <a:pt x="1630" y="490"/>
                    </a:lnTo>
                    <a:lnTo>
                      <a:pt x="1632" y="492"/>
                    </a:lnTo>
                    <a:lnTo>
                      <a:pt x="1632" y="498"/>
                    </a:lnTo>
                    <a:lnTo>
                      <a:pt x="1632" y="498"/>
                    </a:lnTo>
                    <a:lnTo>
                      <a:pt x="1574" y="520"/>
                    </a:lnTo>
                    <a:lnTo>
                      <a:pt x="1518" y="542"/>
                    </a:lnTo>
                    <a:lnTo>
                      <a:pt x="1464" y="568"/>
                    </a:lnTo>
                    <a:lnTo>
                      <a:pt x="1412" y="596"/>
                    </a:lnTo>
                    <a:lnTo>
                      <a:pt x="1412" y="596"/>
                    </a:lnTo>
                    <a:lnTo>
                      <a:pt x="1440" y="582"/>
                    </a:lnTo>
                    <a:lnTo>
                      <a:pt x="1470" y="568"/>
                    </a:lnTo>
                    <a:lnTo>
                      <a:pt x="1530" y="538"/>
                    </a:lnTo>
                    <a:lnTo>
                      <a:pt x="1530" y="538"/>
                    </a:lnTo>
                    <a:lnTo>
                      <a:pt x="1542" y="542"/>
                    </a:lnTo>
                    <a:lnTo>
                      <a:pt x="1548" y="544"/>
                    </a:lnTo>
                    <a:lnTo>
                      <a:pt x="1554" y="548"/>
                    </a:lnTo>
                    <a:lnTo>
                      <a:pt x="1554" y="548"/>
                    </a:lnTo>
                    <a:lnTo>
                      <a:pt x="1548" y="558"/>
                    </a:lnTo>
                    <a:lnTo>
                      <a:pt x="1542" y="566"/>
                    </a:lnTo>
                    <a:lnTo>
                      <a:pt x="1528" y="584"/>
                    </a:lnTo>
                    <a:lnTo>
                      <a:pt x="1512" y="596"/>
                    </a:lnTo>
                    <a:lnTo>
                      <a:pt x="1494" y="608"/>
                    </a:lnTo>
                    <a:lnTo>
                      <a:pt x="1494" y="608"/>
                    </a:lnTo>
                    <a:lnTo>
                      <a:pt x="1494" y="616"/>
                    </a:lnTo>
                    <a:lnTo>
                      <a:pt x="1492" y="622"/>
                    </a:lnTo>
                    <a:lnTo>
                      <a:pt x="1490" y="626"/>
                    </a:lnTo>
                    <a:lnTo>
                      <a:pt x="1486" y="632"/>
                    </a:lnTo>
                    <a:lnTo>
                      <a:pt x="1476" y="642"/>
                    </a:lnTo>
                    <a:lnTo>
                      <a:pt x="1472" y="646"/>
                    </a:lnTo>
                    <a:lnTo>
                      <a:pt x="1470" y="652"/>
                    </a:lnTo>
                    <a:lnTo>
                      <a:pt x="1470" y="652"/>
                    </a:lnTo>
                    <a:lnTo>
                      <a:pt x="1476" y="656"/>
                    </a:lnTo>
                    <a:lnTo>
                      <a:pt x="1478" y="658"/>
                    </a:lnTo>
                    <a:lnTo>
                      <a:pt x="1480" y="666"/>
                    </a:lnTo>
                    <a:lnTo>
                      <a:pt x="1480" y="672"/>
                    </a:lnTo>
                    <a:lnTo>
                      <a:pt x="1482" y="676"/>
                    </a:lnTo>
                    <a:lnTo>
                      <a:pt x="1484" y="676"/>
                    </a:lnTo>
                    <a:lnTo>
                      <a:pt x="1484" y="676"/>
                    </a:lnTo>
                    <a:lnTo>
                      <a:pt x="1470" y="686"/>
                    </a:lnTo>
                    <a:lnTo>
                      <a:pt x="1454" y="692"/>
                    </a:lnTo>
                    <a:lnTo>
                      <a:pt x="1418" y="706"/>
                    </a:lnTo>
                    <a:lnTo>
                      <a:pt x="1418" y="706"/>
                    </a:lnTo>
                    <a:lnTo>
                      <a:pt x="1392" y="718"/>
                    </a:lnTo>
                    <a:lnTo>
                      <a:pt x="1366" y="732"/>
                    </a:lnTo>
                    <a:lnTo>
                      <a:pt x="1342" y="746"/>
                    </a:lnTo>
                    <a:lnTo>
                      <a:pt x="1320" y="764"/>
                    </a:lnTo>
                    <a:lnTo>
                      <a:pt x="1320" y="764"/>
                    </a:lnTo>
                    <a:lnTo>
                      <a:pt x="1316" y="762"/>
                    </a:lnTo>
                    <a:lnTo>
                      <a:pt x="1314" y="762"/>
                    </a:lnTo>
                    <a:lnTo>
                      <a:pt x="1314" y="762"/>
                    </a:lnTo>
                    <a:lnTo>
                      <a:pt x="1304" y="778"/>
                    </a:lnTo>
                    <a:lnTo>
                      <a:pt x="1298" y="786"/>
                    </a:lnTo>
                    <a:lnTo>
                      <a:pt x="1292" y="792"/>
                    </a:lnTo>
                    <a:lnTo>
                      <a:pt x="1284" y="798"/>
                    </a:lnTo>
                    <a:lnTo>
                      <a:pt x="1276" y="802"/>
                    </a:lnTo>
                    <a:lnTo>
                      <a:pt x="1266" y="804"/>
                    </a:lnTo>
                    <a:lnTo>
                      <a:pt x="1254" y="804"/>
                    </a:lnTo>
                    <a:lnTo>
                      <a:pt x="1254" y="804"/>
                    </a:lnTo>
                    <a:lnTo>
                      <a:pt x="1258" y="806"/>
                    </a:lnTo>
                    <a:lnTo>
                      <a:pt x="1262" y="806"/>
                    </a:lnTo>
                    <a:lnTo>
                      <a:pt x="1268" y="808"/>
                    </a:lnTo>
                    <a:lnTo>
                      <a:pt x="1272" y="808"/>
                    </a:lnTo>
                    <a:lnTo>
                      <a:pt x="1272" y="808"/>
                    </a:lnTo>
                    <a:lnTo>
                      <a:pt x="1270" y="812"/>
                    </a:lnTo>
                    <a:lnTo>
                      <a:pt x="1270" y="814"/>
                    </a:lnTo>
                    <a:lnTo>
                      <a:pt x="1268" y="818"/>
                    </a:lnTo>
                    <a:lnTo>
                      <a:pt x="1268" y="818"/>
                    </a:lnTo>
                    <a:lnTo>
                      <a:pt x="1284" y="812"/>
                    </a:lnTo>
                    <a:lnTo>
                      <a:pt x="1292" y="810"/>
                    </a:lnTo>
                    <a:lnTo>
                      <a:pt x="1302" y="810"/>
                    </a:lnTo>
                    <a:lnTo>
                      <a:pt x="1302" y="810"/>
                    </a:lnTo>
                    <a:lnTo>
                      <a:pt x="1298" y="814"/>
                    </a:lnTo>
                    <a:lnTo>
                      <a:pt x="1294" y="816"/>
                    </a:lnTo>
                    <a:lnTo>
                      <a:pt x="1294" y="818"/>
                    </a:lnTo>
                    <a:lnTo>
                      <a:pt x="1294" y="818"/>
                    </a:lnTo>
                    <a:lnTo>
                      <a:pt x="1298" y="820"/>
                    </a:lnTo>
                    <a:lnTo>
                      <a:pt x="1300" y="820"/>
                    </a:lnTo>
                    <a:lnTo>
                      <a:pt x="1304" y="816"/>
                    </a:lnTo>
                    <a:lnTo>
                      <a:pt x="1308" y="812"/>
                    </a:lnTo>
                    <a:lnTo>
                      <a:pt x="1314" y="808"/>
                    </a:lnTo>
                    <a:lnTo>
                      <a:pt x="1314" y="808"/>
                    </a:lnTo>
                    <a:lnTo>
                      <a:pt x="1326" y="808"/>
                    </a:lnTo>
                    <a:lnTo>
                      <a:pt x="1342" y="804"/>
                    </a:lnTo>
                    <a:lnTo>
                      <a:pt x="1356" y="798"/>
                    </a:lnTo>
                    <a:lnTo>
                      <a:pt x="1360" y="792"/>
                    </a:lnTo>
                    <a:lnTo>
                      <a:pt x="1366" y="788"/>
                    </a:lnTo>
                    <a:lnTo>
                      <a:pt x="1366" y="788"/>
                    </a:lnTo>
                    <a:lnTo>
                      <a:pt x="1426" y="756"/>
                    </a:lnTo>
                    <a:lnTo>
                      <a:pt x="1454" y="738"/>
                    </a:lnTo>
                    <a:lnTo>
                      <a:pt x="1482" y="720"/>
                    </a:lnTo>
                    <a:lnTo>
                      <a:pt x="1482" y="720"/>
                    </a:lnTo>
                    <a:lnTo>
                      <a:pt x="1514" y="722"/>
                    </a:lnTo>
                    <a:lnTo>
                      <a:pt x="1544" y="722"/>
                    </a:lnTo>
                    <a:lnTo>
                      <a:pt x="1576" y="718"/>
                    </a:lnTo>
                    <a:lnTo>
                      <a:pt x="1606" y="710"/>
                    </a:lnTo>
                    <a:lnTo>
                      <a:pt x="1634" y="702"/>
                    </a:lnTo>
                    <a:lnTo>
                      <a:pt x="1660" y="690"/>
                    </a:lnTo>
                    <a:lnTo>
                      <a:pt x="1684" y="676"/>
                    </a:lnTo>
                    <a:lnTo>
                      <a:pt x="1704" y="662"/>
                    </a:lnTo>
                    <a:lnTo>
                      <a:pt x="1704" y="662"/>
                    </a:lnTo>
                    <a:lnTo>
                      <a:pt x="1716" y="652"/>
                    </a:lnTo>
                    <a:lnTo>
                      <a:pt x="1726" y="640"/>
                    </a:lnTo>
                    <a:lnTo>
                      <a:pt x="1738" y="630"/>
                    </a:lnTo>
                    <a:lnTo>
                      <a:pt x="1744" y="626"/>
                    </a:lnTo>
                    <a:lnTo>
                      <a:pt x="1752" y="622"/>
                    </a:lnTo>
                    <a:lnTo>
                      <a:pt x="1752" y="622"/>
                    </a:lnTo>
                    <a:lnTo>
                      <a:pt x="1772" y="620"/>
                    </a:lnTo>
                    <a:lnTo>
                      <a:pt x="1792" y="616"/>
                    </a:lnTo>
                    <a:lnTo>
                      <a:pt x="1810" y="610"/>
                    </a:lnTo>
                    <a:lnTo>
                      <a:pt x="1830" y="606"/>
                    </a:lnTo>
                    <a:lnTo>
                      <a:pt x="1830" y="606"/>
                    </a:lnTo>
                    <a:lnTo>
                      <a:pt x="1832" y="604"/>
                    </a:lnTo>
                    <a:lnTo>
                      <a:pt x="1832" y="604"/>
                    </a:lnTo>
                    <a:lnTo>
                      <a:pt x="1832" y="602"/>
                    </a:lnTo>
                    <a:lnTo>
                      <a:pt x="1832" y="602"/>
                    </a:lnTo>
                    <a:lnTo>
                      <a:pt x="1842" y="598"/>
                    </a:lnTo>
                    <a:lnTo>
                      <a:pt x="1854" y="594"/>
                    </a:lnTo>
                    <a:lnTo>
                      <a:pt x="1866" y="588"/>
                    </a:lnTo>
                    <a:lnTo>
                      <a:pt x="1870" y="584"/>
                    </a:lnTo>
                    <a:lnTo>
                      <a:pt x="1874" y="578"/>
                    </a:lnTo>
                    <a:lnTo>
                      <a:pt x="1874" y="578"/>
                    </a:lnTo>
                    <a:lnTo>
                      <a:pt x="1890" y="576"/>
                    </a:lnTo>
                    <a:lnTo>
                      <a:pt x="1904" y="572"/>
                    </a:lnTo>
                    <a:lnTo>
                      <a:pt x="1928" y="560"/>
                    </a:lnTo>
                    <a:lnTo>
                      <a:pt x="1954" y="550"/>
                    </a:lnTo>
                    <a:lnTo>
                      <a:pt x="1968" y="546"/>
                    </a:lnTo>
                    <a:lnTo>
                      <a:pt x="1984" y="544"/>
                    </a:lnTo>
                    <a:lnTo>
                      <a:pt x="1984" y="544"/>
                    </a:lnTo>
                    <a:lnTo>
                      <a:pt x="1986" y="558"/>
                    </a:lnTo>
                    <a:lnTo>
                      <a:pt x="1988" y="568"/>
                    </a:lnTo>
                    <a:lnTo>
                      <a:pt x="1988" y="568"/>
                    </a:lnTo>
                    <a:lnTo>
                      <a:pt x="1994" y="572"/>
                    </a:lnTo>
                    <a:lnTo>
                      <a:pt x="1998" y="572"/>
                    </a:lnTo>
                    <a:lnTo>
                      <a:pt x="2012" y="570"/>
                    </a:lnTo>
                    <a:lnTo>
                      <a:pt x="2012" y="570"/>
                    </a:lnTo>
                    <a:lnTo>
                      <a:pt x="2010" y="576"/>
                    </a:lnTo>
                    <a:lnTo>
                      <a:pt x="2008" y="580"/>
                    </a:lnTo>
                    <a:lnTo>
                      <a:pt x="2000" y="588"/>
                    </a:lnTo>
                    <a:lnTo>
                      <a:pt x="1992" y="596"/>
                    </a:lnTo>
                    <a:lnTo>
                      <a:pt x="1988" y="602"/>
                    </a:lnTo>
                    <a:lnTo>
                      <a:pt x="1988" y="606"/>
                    </a:lnTo>
                    <a:lnTo>
                      <a:pt x="1988" y="606"/>
                    </a:lnTo>
                    <a:lnTo>
                      <a:pt x="1980" y="608"/>
                    </a:lnTo>
                    <a:lnTo>
                      <a:pt x="1976" y="610"/>
                    </a:lnTo>
                    <a:lnTo>
                      <a:pt x="1970" y="614"/>
                    </a:lnTo>
                    <a:lnTo>
                      <a:pt x="1962" y="616"/>
                    </a:lnTo>
                    <a:lnTo>
                      <a:pt x="1962" y="616"/>
                    </a:lnTo>
                    <a:lnTo>
                      <a:pt x="1964" y="624"/>
                    </a:lnTo>
                    <a:lnTo>
                      <a:pt x="1966" y="628"/>
                    </a:lnTo>
                    <a:lnTo>
                      <a:pt x="1972" y="630"/>
                    </a:lnTo>
                    <a:lnTo>
                      <a:pt x="1972" y="630"/>
                    </a:lnTo>
                    <a:lnTo>
                      <a:pt x="1966" y="634"/>
                    </a:lnTo>
                    <a:lnTo>
                      <a:pt x="1960" y="638"/>
                    </a:lnTo>
                    <a:lnTo>
                      <a:pt x="1960" y="638"/>
                    </a:lnTo>
                    <a:lnTo>
                      <a:pt x="1962" y="638"/>
                    </a:lnTo>
                    <a:lnTo>
                      <a:pt x="1966" y="638"/>
                    </a:lnTo>
                    <a:lnTo>
                      <a:pt x="1972" y="636"/>
                    </a:lnTo>
                    <a:lnTo>
                      <a:pt x="1976" y="636"/>
                    </a:lnTo>
                    <a:lnTo>
                      <a:pt x="1976" y="636"/>
                    </a:lnTo>
                    <a:lnTo>
                      <a:pt x="1960" y="644"/>
                    </a:lnTo>
                    <a:lnTo>
                      <a:pt x="1944" y="650"/>
                    </a:lnTo>
                    <a:lnTo>
                      <a:pt x="1912" y="664"/>
                    </a:lnTo>
                    <a:lnTo>
                      <a:pt x="1912" y="664"/>
                    </a:lnTo>
                    <a:lnTo>
                      <a:pt x="1914" y="662"/>
                    </a:lnTo>
                    <a:lnTo>
                      <a:pt x="1912" y="660"/>
                    </a:lnTo>
                    <a:lnTo>
                      <a:pt x="1906" y="658"/>
                    </a:lnTo>
                    <a:lnTo>
                      <a:pt x="1906" y="658"/>
                    </a:lnTo>
                    <a:lnTo>
                      <a:pt x="1906" y="662"/>
                    </a:lnTo>
                    <a:lnTo>
                      <a:pt x="1908" y="662"/>
                    </a:lnTo>
                    <a:lnTo>
                      <a:pt x="1910" y="664"/>
                    </a:lnTo>
                    <a:lnTo>
                      <a:pt x="1910" y="666"/>
                    </a:lnTo>
                    <a:lnTo>
                      <a:pt x="1910" y="666"/>
                    </a:lnTo>
                    <a:lnTo>
                      <a:pt x="1902" y="672"/>
                    </a:lnTo>
                    <a:lnTo>
                      <a:pt x="1894" y="676"/>
                    </a:lnTo>
                    <a:lnTo>
                      <a:pt x="1884" y="680"/>
                    </a:lnTo>
                    <a:lnTo>
                      <a:pt x="1876" y="684"/>
                    </a:lnTo>
                    <a:lnTo>
                      <a:pt x="1876" y="684"/>
                    </a:lnTo>
                    <a:lnTo>
                      <a:pt x="1878" y="686"/>
                    </a:lnTo>
                    <a:lnTo>
                      <a:pt x="1882" y="686"/>
                    </a:lnTo>
                    <a:lnTo>
                      <a:pt x="1882" y="686"/>
                    </a:lnTo>
                    <a:lnTo>
                      <a:pt x="1876" y="690"/>
                    </a:lnTo>
                    <a:lnTo>
                      <a:pt x="1870" y="692"/>
                    </a:lnTo>
                    <a:lnTo>
                      <a:pt x="1862" y="694"/>
                    </a:lnTo>
                    <a:lnTo>
                      <a:pt x="1854" y="698"/>
                    </a:lnTo>
                    <a:lnTo>
                      <a:pt x="1854" y="698"/>
                    </a:lnTo>
                    <a:lnTo>
                      <a:pt x="1866" y="702"/>
                    </a:lnTo>
                    <a:lnTo>
                      <a:pt x="1866" y="702"/>
                    </a:lnTo>
                    <a:lnTo>
                      <a:pt x="1864" y="708"/>
                    </a:lnTo>
                    <a:lnTo>
                      <a:pt x="1860" y="712"/>
                    </a:lnTo>
                    <a:lnTo>
                      <a:pt x="1850" y="716"/>
                    </a:lnTo>
                    <a:lnTo>
                      <a:pt x="1850" y="716"/>
                    </a:lnTo>
                    <a:lnTo>
                      <a:pt x="1852" y="720"/>
                    </a:lnTo>
                    <a:lnTo>
                      <a:pt x="1850" y="724"/>
                    </a:lnTo>
                    <a:lnTo>
                      <a:pt x="1840" y="732"/>
                    </a:lnTo>
                    <a:lnTo>
                      <a:pt x="1840" y="732"/>
                    </a:lnTo>
                    <a:lnTo>
                      <a:pt x="1850" y="732"/>
                    </a:lnTo>
                    <a:lnTo>
                      <a:pt x="1864" y="730"/>
                    </a:lnTo>
                    <a:lnTo>
                      <a:pt x="1878" y="728"/>
                    </a:lnTo>
                    <a:lnTo>
                      <a:pt x="1890" y="722"/>
                    </a:lnTo>
                    <a:lnTo>
                      <a:pt x="1890" y="722"/>
                    </a:lnTo>
                    <a:lnTo>
                      <a:pt x="1892" y="724"/>
                    </a:lnTo>
                    <a:lnTo>
                      <a:pt x="1890" y="728"/>
                    </a:lnTo>
                    <a:lnTo>
                      <a:pt x="1886" y="732"/>
                    </a:lnTo>
                    <a:lnTo>
                      <a:pt x="1886" y="732"/>
                    </a:lnTo>
                    <a:lnTo>
                      <a:pt x="1900" y="724"/>
                    </a:lnTo>
                    <a:lnTo>
                      <a:pt x="1908" y="724"/>
                    </a:lnTo>
                    <a:lnTo>
                      <a:pt x="1916" y="724"/>
                    </a:lnTo>
                    <a:lnTo>
                      <a:pt x="1916" y="724"/>
                    </a:lnTo>
                    <a:lnTo>
                      <a:pt x="1924" y="716"/>
                    </a:lnTo>
                    <a:lnTo>
                      <a:pt x="1934" y="712"/>
                    </a:lnTo>
                    <a:lnTo>
                      <a:pt x="1956" y="702"/>
                    </a:lnTo>
                    <a:lnTo>
                      <a:pt x="1982" y="694"/>
                    </a:lnTo>
                    <a:lnTo>
                      <a:pt x="2006" y="684"/>
                    </a:lnTo>
                    <a:lnTo>
                      <a:pt x="2006" y="684"/>
                    </a:lnTo>
                    <a:lnTo>
                      <a:pt x="2004" y="688"/>
                    </a:lnTo>
                    <a:lnTo>
                      <a:pt x="2002" y="692"/>
                    </a:lnTo>
                    <a:lnTo>
                      <a:pt x="1994" y="696"/>
                    </a:lnTo>
                    <a:lnTo>
                      <a:pt x="1988" y="698"/>
                    </a:lnTo>
                    <a:lnTo>
                      <a:pt x="1986" y="702"/>
                    </a:lnTo>
                    <a:lnTo>
                      <a:pt x="1986" y="704"/>
                    </a:lnTo>
                    <a:lnTo>
                      <a:pt x="1986" y="704"/>
                    </a:lnTo>
                    <a:lnTo>
                      <a:pt x="1968" y="712"/>
                    </a:lnTo>
                    <a:lnTo>
                      <a:pt x="1968" y="712"/>
                    </a:lnTo>
                    <a:lnTo>
                      <a:pt x="1964" y="720"/>
                    </a:lnTo>
                    <a:lnTo>
                      <a:pt x="1956" y="732"/>
                    </a:lnTo>
                    <a:lnTo>
                      <a:pt x="1946" y="742"/>
                    </a:lnTo>
                    <a:lnTo>
                      <a:pt x="1940" y="744"/>
                    </a:lnTo>
                    <a:lnTo>
                      <a:pt x="1936" y="746"/>
                    </a:lnTo>
                    <a:lnTo>
                      <a:pt x="1936" y="746"/>
                    </a:lnTo>
                    <a:lnTo>
                      <a:pt x="1938" y="748"/>
                    </a:lnTo>
                    <a:lnTo>
                      <a:pt x="1940" y="748"/>
                    </a:lnTo>
                    <a:lnTo>
                      <a:pt x="1940" y="750"/>
                    </a:lnTo>
                    <a:lnTo>
                      <a:pt x="1940" y="750"/>
                    </a:lnTo>
                    <a:lnTo>
                      <a:pt x="1926" y="756"/>
                    </a:lnTo>
                    <a:lnTo>
                      <a:pt x="1918" y="756"/>
                    </a:lnTo>
                    <a:lnTo>
                      <a:pt x="1910" y="756"/>
                    </a:lnTo>
                    <a:lnTo>
                      <a:pt x="1910" y="756"/>
                    </a:lnTo>
                    <a:lnTo>
                      <a:pt x="1918" y="760"/>
                    </a:lnTo>
                    <a:lnTo>
                      <a:pt x="1926" y="762"/>
                    </a:lnTo>
                    <a:lnTo>
                      <a:pt x="1926" y="762"/>
                    </a:lnTo>
                    <a:lnTo>
                      <a:pt x="1918" y="768"/>
                    </a:lnTo>
                    <a:lnTo>
                      <a:pt x="1914" y="770"/>
                    </a:lnTo>
                    <a:lnTo>
                      <a:pt x="1908" y="770"/>
                    </a:lnTo>
                    <a:lnTo>
                      <a:pt x="1908" y="770"/>
                    </a:lnTo>
                    <a:lnTo>
                      <a:pt x="1906" y="778"/>
                    </a:lnTo>
                    <a:lnTo>
                      <a:pt x="1902" y="786"/>
                    </a:lnTo>
                    <a:lnTo>
                      <a:pt x="1896" y="790"/>
                    </a:lnTo>
                    <a:lnTo>
                      <a:pt x="1892" y="796"/>
                    </a:lnTo>
                    <a:lnTo>
                      <a:pt x="1892" y="796"/>
                    </a:lnTo>
                    <a:lnTo>
                      <a:pt x="1882" y="796"/>
                    </a:lnTo>
                    <a:lnTo>
                      <a:pt x="1878" y="796"/>
                    </a:lnTo>
                    <a:lnTo>
                      <a:pt x="1874" y="794"/>
                    </a:lnTo>
                    <a:lnTo>
                      <a:pt x="1874" y="794"/>
                    </a:lnTo>
                    <a:lnTo>
                      <a:pt x="1874" y="802"/>
                    </a:lnTo>
                    <a:lnTo>
                      <a:pt x="1874" y="808"/>
                    </a:lnTo>
                    <a:lnTo>
                      <a:pt x="1872" y="812"/>
                    </a:lnTo>
                    <a:lnTo>
                      <a:pt x="1866" y="818"/>
                    </a:lnTo>
                    <a:lnTo>
                      <a:pt x="1856" y="826"/>
                    </a:lnTo>
                    <a:lnTo>
                      <a:pt x="1846" y="834"/>
                    </a:lnTo>
                    <a:lnTo>
                      <a:pt x="1846" y="834"/>
                    </a:lnTo>
                    <a:lnTo>
                      <a:pt x="1844" y="832"/>
                    </a:lnTo>
                    <a:lnTo>
                      <a:pt x="1840" y="830"/>
                    </a:lnTo>
                    <a:lnTo>
                      <a:pt x="1836" y="832"/>
                    </a:lnTo>
                    <a:lnTo>
                      <a:pt x="1830" y="836"/>
                    </a:lnTo>
                    <a:lnTo>
                      <a:pt x="1826" y="836"/>
                    </a:lnTo>
                    <a:lnTo>
                      <a:pt x="1824" y="836"/>
                    </a:lnTo>
                    <a:lnTo>
                      <a:pt x="1824" y="836"/>
                    </a:lnTo>
                    <a:lnTo>
                      <a:pt x="1822" y="840"/>
                    </a:lnTo>
                    <a:lnTo>
                      <a:pt x="1820" y="844"/>
                    </a:lnTo>
                    <a:lnTo>
                      <a:pt x="1816" y="844"/>
                    </a:lnTo>
                    <a:lnTo>
                      <a:pt x="1816" y="844"/>
                    </a:lnTo>
                    <a:lnTo>
                      <a:pt x="1818" y="848"/>
                    </a:lnTo>
                    <a:lnTo>
                      <a:pt x="1820" y="848"/>
                    </a:lnTo>
                    <a:lnTo>
                      <a:pt x="1820" y="850"/>
                    </a:lnTo>
                    <a:lnTo>
                      <a:pt x="1820" y="850"/>
                    </a:lnTo>
                    <a:lnTo>
                      <a:pt x="1814" y="854"/>
                    </a:lnTo>
                    <a:lnTo>
                      <a:pt x="1806" y="856"/>
                    </a:lnTo>
                    <a:lnTo>
                      <a:pt x="1806" y="856"/>
                    </a:lnTo>
                    <a:lnTo>
                      <a:pt x="1808" y="862"/>
                    </a:lnTo>
                    <a:lnTo>
                      <a:pt x="1810" y="866"/>
                    </a:lnTo>
                    <a:lnTo>
                      <a:pt x="1810" y="870"/>
                    </a:lnTo>
                    <a:lnTo>
                      <a:pt x="1812" y="874"/>
                    </a:lnTo>
                    <a:lnTo>
                      <a:pt x="1812" y="874"/>
                    </a:lnTo>
                    <a:lnTo>
                      <a:pt x="1800" y="882"/>
                    </a:lnTo>
                    <a:lnTo>
                      <a:pt x="1794" y="888"/>
                    </a:lnTo>
                    <a:lnTo>
                      <a:pt x="1786" y="890"/>
                    </a:lnTo>
                    <a:lnTo>
                      <a:pt x="1786" y="890"/>
                    </a:lnTo>
                    <a:lnTo>
                      <a:pt x="1786" y="892"/>
                    </a:lnTo>
                    <a:lnTo>
                      <a:pt x="1790" y="894"/>
                    </a:lnTo>
                    <a:lnTo>
                      <a:pt x="1792" y="894"/>
                    </a:lnTo>
                    <a:lnTo>
                      <a:pt x="1790" y="894"/>
                    </a:lnTo>
                    <a:lnTo>
                      <a:pt x="1790" y="894"/>
                    </a:lnTo>
                    <a:lnTo>
                      <a:pt x="1792" y="896"/>
                    </a:lnTo>
                    <a:lnTo>
                      <a:pt x="1794" y="894"/>
                    </a:lnTo>
                    <a:lnTo>
                      <a:pt x="1796" y="892"/>
                    </a:lnTo>
                    <a:lnTo>
                      <a:pt x="1800" y="894"/>
                    </a:lnTo>
                    <a:lnTo>
                      <a:pt x="1800" y="894"/>
                    </a:lnTo>
                    <a:lnTo>
                      <a:pt x="1798" y="898"/>
                    </a:lnTo>
                    <a:lnTo>
                      <a:pt x="1794" y="898"/>
                    </a:lnTo>
                    <a:lnTo>
                      <a:pt x="1792" y="898"/>
                    </a:lnTo>
                    <a:lnTo>
                      <a:pt x="1790" y="900"/>
                    </a:lnTo>
                    <a:lnTo>
                      <a:pt x="1790" y="900"/>
                    </a:lnTo>
                    <a:lnTo>
                      <a:pt x="1796" y="902"/>
                    </a:lnTo>
                    <a:lnTo>
                      <a:pt x="1790" y="904"/>
                    </a:lnTo>
                    <a:lnTo>
                      <a:pt x="1790" y="904"/>
                    </a:lnTo>
                    <a:lnTo>
                      <a:pt x="1792" y="906"/>
                    </a:lnTo>
                    <a:lnTo>
                      <a:pt x="1796" y="906"/>
                    </a:lnTo>
                    <a:lnTo>
                      <a:pt x="1800" y="904"/>
                    </a:lnTo>
                    <a:lnTo>
                      <a:pt x="1804" y="902"/>
                    </a:lnTo>
                    <a:lnTo>
                      <a:pt x="1804" y="902"/>
                    </a:lnTo>
                    <a:lnTo>
                      <a:pt x="1800" y="910"/>
                    </a:lnTo>
                    <a:lnTo>
                      <a:pt x="1796" y="916"/>
                    </a:lnTo>
                    <a:lnTo>
                      <a:pt x="1792" y="920"/>
                    </a:lnTo>
                    <a:lnTo>
                      <a:pt x="1792" y="924"/>
                    </a:lnTo>
                    <a:lnTo>
                      <a:pt x="1792" y="924"/>
                    </a:lnTo>
                    <a:lnTo>
                      <a:pt x="1792" y="926"/>
                    </a:lnTo>
                    <a:lnTo>
                      <a:pt x="1794" y="928"/>
                    </a:lnTo>
                    <a:lnTo>
                      <a:pt x="1800" y="926"/>
                    </a:lnTo>
                    <a:lnTo>
                      <a:pt x="1810" y="924"/>
                    </a:lnTo>
                    <a:lnTo>
                      <a:pt x="1810" y="924"/>
                    </a:lnTo>
                    <a:lnTo>
                      <a:pt x="1808" y="928"/>
                    </a:lnTo>
                    <a:lnTo>
                      <a:pt x="1806" y="930"/>
                    </a:lnTo>
                    <a:lnTo>
                      <a:pt x="1802" y="934"/>
                    </a:lnTo>
                    <a:lnTo>
                      <a:pt x="1802" y="940"/>
                    </a:lnTo>
                    <a:lnTo>
                      <a:pt x="1802" y="940"/>
                    </a:lnTo>
                    <a:lnTo>
                      <a:pt x="1800" y="944"/>
                    </a:lnTo>
                    <a:lnTo>
                      <a:pt x="1796" y="946"/>
                    </a:lnTo>
                    <a:lnTo>
                      <a:pt x="1786" y="946"/>
                    </a:lnTo>
                    <a:lnTo>
                      <a:pt x="1776" y="946"/>
                    </a:lnTo>
                    <a:lnTo>
                      <a:pt x="1766" y="946"/>
                    </a:lnTo>
                    <a:lnTo>
                      <a:pt x="1766" y="946"/>
                    </a:lnTo>
                    <a:lnTo>
                      <a:pt x="1772" y="950"/>
                    </a:lnTo>
                    <a:lnTo>
                      <a:pt x="1780" y="954"/>
                    </a:lnTo>
                    <a:lnTo>
                      <a:pt x="1780" y="954"/>
                    </a:lnTo>
                    <a:lnTo>
                      <a:pt x="1780" y="962"/>
                    </a:lnTo>
                    <a:lnTo>
                      <a:pt x="1776" y="966"/>
                    </a:lnTo>
                    <a:lnTo>
                      <a:pt x="1772" y="970"/>
                    </a:lnTo>
                    <a:lnTo>
                      <a:pt x="1766" y="974"/>
                    </a:lnTo>
                    <a:lnTo>
                      <a:pt x="1756" y="978"/>
                    </a:lnTo>
                    <a:lnTo>
                      <a:pt x="1750" y="980"/>
                    </a:lnTo>
                    <a:lnTo>
                      <a:pt x="1748" y="986"/>
                    </a:lnTo>
                    <a:lnTo>
                      <a:pt x="1748" y="986"/>
                    </a:lnTo>
                    <a:lnTo>
                      <a:pt x="1754" y="982"/>
                    </a:lnTo>
                    <a:lnTo>
                      <a:pt x="1760" y="980"/>
                    </a:lnTo>
                    <a:lnTo>
                      <a:pt x="1766" y="978"/>
                    </a:lnTo>
                    <a:lnTo>
                      <a:pt x="1774" y="980"/>
                    </a:lnTo>
                    <a:lnTo>
                      <a:pt x="1774" y="980"/>
                    </a:lnTo>
                    <a:lnTo>
                      <a:pt x="1772" y="984"/>
                    </a:lnTo>
                    <a:lnTo>
                      <a:pt x="1772" y="986"/>
                    </a:lnTo>
                    <a:lnTo>
                      <a:pt x="1776" y="990"/>
                    </a:lnTo>
                    <a:lnTo>
                      <a:pt x="1776" y="996"/>
                    </a:lnTo>
                    <a:lnTo>
                      <a:pt x="1776" y="996"/>
                    </a:lnTo>
                    <a:lnTo>
                      <a:pt x="1772" y="996"/>
                    </a:lnTo>
                    <a:lnTo>
                      <a:pt x="1774" y="994"/>
                    </a:lnTo>
                    <a:lnTo>
                      <a:pt x="1774" y="992"/>
                    </a:lnTo>
                    <a:lnTo>
                      <a:pt x="1772" y="990"/>
                    </a:lnTo>
                    <a:lnTo>
                      <a:pt x="1772" y="990"/>
                    </a:lnTo>
                    <a:lnTo>
                      <a:pt x="1770" y="998"/>
                    </a:lnTo>
                    <a:lnTo>
                      <a:pt x="1770" y="1004"/>
                    </a:lnTo>
                    <a:lnTo>
                      <a:pt x="1770" y="1004"/>
                    </a:lnTo>
                    <a:lnTo>
                      <a:pt x="1762" y="1008"/>
                    </a:lnTo>
                    <a:lnTo>
                      <a:pt x="1752" y="1016"/>
                    </a:lnTo>
                    <a:lnTo>
                      <a:pt x="1744" y="1020"/>
                    </a:lnTo>
                    <a:lnTo>
                      <a:pt x="1740" y="1022"/>
                    </a:lnTo>
                    <a:lnTo>
                      <a:pt x="1736" y="1022"/>
                    </a:lnTo>
                    <a:lnTo>
                      <a:pt x="1736" y="1022"/>
                    </a:lnTo>
                    <a:lnTo>
                      <a:pt x="1732" y="1028"/>
                    </a:lnTo>
                    <a:lnTo>
                      <a:pt x="1728" y="1032"/>
                    </a:lnTo>
                    <a:lnTo>
                      <a:pt x="1724" y="1036"/>
                    </a:lnTo>
                    <a:lnTo>
                      <a:pt x="1724" y="1042"/>
                    </a:lnTo>
                    <a:lnTo>
                      <a:pt x="1724" y="1042"/>
                    </a:lnTo>
                    <a:lnTo>
                      <a:pt x="1720" y="1042"/>
                    </a:lnTo>
                    <a:lnTo>
                      <a:pt x="1718" y="1040"/>
                    </a:lnTo>
                    <a:lnTo>
                      <a:pt x="1718" y="1040"/>
                    </a:lnTo>
                    <a:lnTo>
                      <a:pt x="1712" y="1048"/>
                    </a:lnTo>
                    <a:lnTo>
                      <a:pt x="1704" y="1054"/>
                    </a:lnTo>
                    <a:lnTo>
                      <a:pt x="1694" y="1058"/>
                    </a:lnTo>
                    <a:lnTo>
                      <a:pt x="1684" y="1060"/>
                    </a:lnTo>
                    <a:lnTo>
                      <a:pt x="1662" y="1064"/>
                    </a:lnTo>
                    <a:lnTo>
                      <a:pt x="1652" y="1066"/>
                    </a:lnTo>
                    <a:lnTo>
                      <a:pt x="1642" y="1070"/>
                    </a:lnTo>
                    <a:lnTo>
                      <a:pt x="1642" y="1070"/>
                    </a:lnTo>
                    <a:lnTo>
                      <a:pt x="1642" y="1066"/>
                    </a:lnTo>
                    <a:lnTo>
                      <a:pt x="1640" y="1064"/>
                    </a:lnTo>
                    <a:lnTo>
                      <a:pt x="1638" y="1062"/>
                    </a:lnTo>
                    <a:lnTo>
                      <a:pt x="1636" y="1060"/>
                    </a:lnTo>
                    <a:lnTo>
                      <a:pt x="1636" y="1060"/>
                    </a:lnTo>
                    <a:lnTo>
                      <a:pt x="1620" y="1062"/>
                    </a:lnTo>
                    <a:lnTo>
                      <a:pt x="1602" y="1062"/>
                    </a:lnTo>
                    <a:lnTo>
                      <a:pt x="1594" y="1062"/>
                    </a:lnTo>
                    <a:lnTo>
                      <a:pt x="1586" y="1064"/>
                    </a:lnTo>
                    <a:lnTo>
                      <a:pt x="1578" y="1068"/>
                    </a:lnTo>
                    <a:lnTo>
                      <a:pt x="1570" y="1076"/>
                    </a:lnTo>
                    <a:lnTo>
                      <a:pt x="1570" y="1076"/>
                    </a:lnTo>
                    <a:lnTo>
                      <a:pt x="1570" y="1074"/>
                    </a:lnTo>
                    <a:lnTo>
                      <a:pt x="1570" y="1074"/>
                    </a:lnTo>
                    <a:lnTo>
                      <a:pt x="1572" y="1072"/>
                    </a:lnTo>
                    <a:lnTo>
                      <a:pt x="1572" y="1072"/>
                    </a:lnTo>
                    <a:lnTo>
                      <a:pt x="1566" y="1072"/>
                    </a:lnTo>
                    <a:lnTo>
                      <a:pt x="1560" y="1074"/>
                    </a:lnTo>
                    <a:lnTo>
                      <a:pt x="1548" y="1078"/>
                    </a:lnTo>
                    <a:lnTo>
                      <a:pt x="1534" y="1084"/>
                    </a:lnTo>
                    <a:lnTo>
                      <a:pt x="1526" y="1084"/>
                    </a:lnTo>
                    <a:lnTo>
                      <a:pt x="1516" y="1084"/>
                    </a:lnTo>
                    <a:lnTo>
                      <a:pt x="1516" y="1084"/>
                    </a:lnTo>
                    <a:lnTo>
                      <a:pt x="1514" y="1082"/>
                    </a:lnTo>
                    <a:lnTo>
                      <a:pt x="1506" y="1078"/>
                    </a:lnTo>
                    <a:lnTo>
                      <a:pt x="1494" y="1072"/>
                    </a:lnTo>
                    <a:lnTo>
                      <a:pt x="1490" y="1072"/>
                    </a:lnTo>
                    <a:lnTo>
                      <a:pt x="1484" y="1074"/>
                    </a:lnTo>
                    <a:lnTo>
                      <a:pt x="1484" y="1074"/>
                    </a:lnTo>
                    <a:lnTo>
                      <a:pt x="1480" y="1064"/>
                    </a:lnTo>
                    <a:lnTo>
                      <a:pt x="1476" y="1054"/>
                    </a:lnTo>
                    <a:lnTo>
                      <a:pt x="1472" y="1052"/>
                    </a:lnTo>
                    <a:lnTo>
                      <a:pt x="1468" y="1050"/>
                    </a:lnTo>
                    <a:lnTo>
                      <a:pt x="1462" y="1050"/>
                    </a:lnTo>
                    <a:lnTo>
                      <a:pt x="1458" y="1050"/>
                    </a:lnTo>
                    <a:lnTo>
                      <a:pt x="1458" y="1050"/>
                    </a:lnTo>
                    <a:lnTo>
                      <a:pt x="1450" y="1040"/>
                    </a:lnTo>
                    <a:lnTo>
                      <a:pt x="1440" y="1032"/>
                    </a:lnTo>
                    <a:lnTo>
                      <a:pt x="1428" y="1026"/>
                    </a:lnTo>
                    <a:lnTo>
                      <a:pt x="1414" y="1022"/>
                    </a:lnTo>
                    <a:lnTo>
                      <a:pt x="1414" y="1022"/>
                    </a:lnTo>
                    <a:lnTo>
                      <a:pt x="1414" y="1016"/>
                    </a:lnTo>
                    <a:lnTo>
                      <a:pt x="1414" y="1016"/>
                    </a:lnTo>
                    <a:lnTo>
                      <a:pt x="1402" y="1014"/>
                    </a:lnTo>
                    <a:lnTo>
                      <a:pt x="1392" y="1014"/>
                    </a:lnTo>
                    <a:lnTo>
                      <a:pt x="1372" y="1018"/>
                    </a:lnTo>
                    <a:lnTo>
                      <a:pt x="1354" y="1026"/>
                    </a:lnTo>
                    <a:lnTo>
                      <a:pt x="1334" y="1034"/>
                    </a:lnTo>
                    <a:lnTo>
                      <a:pt x="1334" y="1034"/>
                    </a:lnTo>
                    <a:lnTo>
                      <a:pt x="1326" y="1030"/>
                    </a:lnTo>
                    <a:lnTo>
                      <a:pt x="1320" y="1026"/>
                    </a:lnTo>
                    <a:lnTo>
                      <a:pt x="1320" y="1026"/>
                    </a:lnTo>
                    <a:lnTo>
                      <a:pt x="1278" y="1036"/>
                    </a:lnTo>
                    <a:lnTo>
                      <a:pt x="1230" y="1050"/>
                    </a:lnTo>
                    <a:lnTo>
                      <a:pt x="1182" y="1064"/>
                    </a:lnTo>
                    <a:lnTo>
                      <a:pt x="1130" y="1080"/>
                    </a:lnTo>
                    <a:lnTo>
                      <a:pt x="1130" y="1080"/>
                    </a:lnTo>
                    <a:lnTo>
                      <a:pt x="1158" y="1076"/>
                    </a:lnTo>
                    <a:lnTo>
                      <a:pt x="1186" y="1070"/>
                    </a:lnTo>
                    <a:lnTo>
                      <a:pt x="1216" y="1062"/>
                    </a:lnTo>
                    <a:lnTo>
                      <a:pt x="1246" y="1056"/>
                    </a:lnTo>
                    <a:lnTo>
                      <a:pt x="1278" y="1050"/>
                    </a:lnTo>
                    <a:lnTo>
                      <a:pt x="1294" y="1050"/>
                    </a:lnTo>
                    <a:lnTo>
                      <a:pt x="1310" y="1050"/>
                    </a:lnTo>
                    <a:lnTo>
                      <a:pt x="1324" y="1052"/>
                    </a:lnTo>
                    <a:lnTo>
                      <a:pt x="1340" y="1054"/>
                    </a:lnTo>
                    <a:lnTo>
                      <a:pt x="1356" y="1060"/>
                    </a:lnTo>
                    <a:lnTo>
                      <a:pt x="1370" y="1068"/>
                    </a:lnTo>
                    <a:lnTo>
                      <a:pt x="1370" y="1068"/>
                    </a:lnTo>
                    <a:lnTo>
                      <a:pt x="1372" y="1076"/>
                    </a:lnTo>
                    <a:lnTo>
                      <a:pt x="1370" y="1084"/>
                    </a:lnTo>
                    <a:lnTo>
                      <a:pt x="1366" y="1090"/>
                    </a:lnTo>
                    <a:lnTo>
                      <a:pt x="1362" y="1094"/>
                    </a:lnTo>
                    <a:lnTo>
                      <a:pt x="1362" y="1094"/>
                    </a:lnTo>
                    <a:lnTo>
                      <a:pt x="1360" y="1094"/>
                    </a:lnTo>
                    <a:lnTo>
                      <a:pt x="1360" y="1090"/>
                    </a:lnTo>
                    <a:lnTo>
                      <a:pt x="1360" y="1090"/>
                    </a:lnTo>
                    <a:lnTo>
                      <a:pt x="1354" y="1098"/>
                    </a:lnTo>
                    <a:lnTo>
                      <a:pt x="1348" y="1102"/>
                    </a:lnTo>
                    <a:lnTo>
                      <a:pt x="1340" y="1106"/>
                    </a:lnTo>
                    <a:lnTo>
                      <a:pt x="1332" y="1108"/>
                    </a:lnTo>
                    <a:lnTo>
                      <a:pt x="1312" y="1110"/>
                    </a:lnTo>
                    <a:lnTo>
                      <a:pt x="1294" y="1112"/>
                    </a:lnTo>
                    <a:lnTo>
                      <a:pt x="1294" y="1112"/>
                    </a:lnTo>
                    <a:lnTo>
                      <a:pt x="1296" y="1108"/>
                    </a:lnTo>
                    <a:lnTo>
                      <a:pt x="1294" y="1104"/>
                    </a:lnTo>
                    <a:lnTo>
                      <a:pt x="1294" y="1100"/>
                    </a:lnTo>
                    <a:lnTo>
                      <a:pt x="1296" y="1096"/>
                    </a:lnTo>
                    <a:lnTo>
                      <a:pt x="1296" y="1096"/>
                    </a:lnTo>
                    <a:lnTo>
                      <a:pt x="1288" y="1098"/>
                    </a:lnTo>
                    <a:lnTo>
                      <a:pt x="1280" y="1096"/>
                    </a:lnTo>
                    <a:lnTo>
                      <a:pt x="1280" y="1096"/>
                    </a:lnTo>
                    <a:lnTo>
                      <a:pt x="1280" y="1108"/>
                    </a:lnTo>
                    <a:lnTo>
                      <a:pt x="1278" y="1114"/>
                    </a:lnTo>
                    <a:lnTo>
                      <a:pt x="1272" y="1120"/>
                    </a:lnTo>
                    <a:lnTo>
                      <a:pt x="1272" y="1120"/>
                    </a:lnTo>
                    <a:lnTo>
                      <a:pt x="1284" y="1120"/>
                    </a:lnTo>
                    <a:lnTo>
                      <a:pt x="1294" y="1124"/>
                    </a:lnTo>
                    <a:lnTo>
                      <a:pt x="1294" y="1124"/>
                    </a:lnTo>
                    <a:lnTo>
                      <a:pt x="1290" y="1128"/>
                    </a:lnTo>
                    <a:lnTo>
                      <a:pt x="1286" y="1134"/>
                    </a:lnTo>
                    <a:lnTo>
                      <a:pt x="1274" y="1140"/>
                    </a:lnTo>
                    <a:lnTo>
                      <a:pt x="1260" y="1144"/>
                    </a:lnTo>
                    <a:lnTo>
                      <a:pt x="1246" y="1146"/>
                    </a:lnTo>
                    <a:lnTo>
                      <a:pt x="1246" y="1146"/>
                    </a:lnTo>
                    <a:lnTo>
                      <a:pt x="1248" y="1150"/>
                    </a:lnTo>
                    <a:lnTo>
                      <a:pt x="1250" y="1152"/>
                    </a:lnTo>
                    <a:lnTo>
                      <a:pt x="1254" y="1152"/>
                    </a:lnTo>
                    <a:lnTo>
                      <a:pt x="1254" y="1152"/>
                    </a:lnTo>
                    <a:lnTo>
                      <a:pt x="1234" y="1172"/>
                    </a:lnTo>
                    <a:lnTo>
                      <a:pt x="1214" y="1192"/>
                    </a:lnTo>
                    <a:lnTo>
                      <a:pt x="1214" y="1192"/>
                    </a:lnTo>
                    <a:lnTo>
                      <a:pt x="1218" y="1198"/>
                    </a:lnTo>
                    <a:lnTo>
                      <a:pt x="1224" y="1202"/>
                    </a:lnTo>
                    <a:lnTo>
                      <a:pt x="1224" y="1202"/>
                    </a:lnTo>
                    <a:lnTo>
                      <a:pt x="1216" y="1212"/>
                    </a:lnTo>
                    <a:lnTo>
                      <a:pt x="1212" y="1218"/>
                    </a:lnTo>
                    <a:lnTo>
                      <a:pt x="1212" y="1226"/>
                    </a:lnTo>
                    <a:lnTo>
                      <a:pt x="1212" y="1226"/>
                    </a:lnTo>
                    <a:lnTo>
                      <a:pt x="1214" y="1228"/>
                    </a:lnTo>
                    <a:lnTo>
                      <a:pt x="1218" y="1232"/>
                    </a:lnTo>
                    <a:lnTo>
                      <a:pt x="1224" y="1234"/>
                    </a:lnTo>
                    <a:lnTo>
                      <a:pt x="1226" y="1236"/>
                    </a:lnTo>
                    <a:lnTo>
                      <a:pt x="1226" y="1236"/>
                    </a:lnTo>
                    <a:lnTo>
                      <a:pt x="1224" y="1240"/>
                    </a:lnTo>
                    <a:lnTo>
                      <a:pt x="1220" y="1240"/>
                    </a:lnTo>
                    <a:lnTo>
                      <a:pt x="1220" y="1240"/>
                    </a:lnTo>
                    <a:lnTo>
                      <a:pt x="1224" y="1244"/>
                    </a:lnTo>
                    <a:lnTo>
                      <a:pt x="1230" y="1246"/>
                    </a:lnTo>
                    <a:lnTo>
                      <a:pt x="1246" y="1244"/>
                    </a:lnTo>
                    <a:lnTo>
                      <a:pt x="1246" y="1244"/>
                    </a:lnTo>
                    <a:lnTo>
                      <a:pt x="1238" y="1256"/>
                    </a:lnTo>
                    <a:lnTo>
                      <a:pt x="1238" y="1256"/>
                    </a:lnTo>
                    <a:lnTo>
                      <a:pt x="1240" y="1258"/>
                    </a:lnTo>
                    <a:lnTo>
                      <a:pt x="1242" y="1258"/>
                    </a:lnTo>
                    <a:lnTo>
                      <a:pt x="1248" y="1258"/>
                    </a:lnTo>
                    <a:lnTo>
                      <a:pt x="1248" y="1258"/>
                    </a:lnTo>
                    <a:lnTo>
                      <a:pt x="1268" y="1242"/>
                    </a:lnTo>
                    <a:lnTo>
                      <a:pt x="1292" y="1230"/>
                    </a:lnTo>
                    <a:lnTo>
                      <a:pt x="1318" y="1220"/>
                    </a:lnTo>
                    <a:lnTo>
                      <a:pt x="1342" y="1214"/>
                    </a:lnTo>
                    <a:lnTo>
                      <a:pt x="1342" y="1214"/>
                    </a:lnTo>
                    <a:lnTo>
                      <a:pt x="1336" y="1218"/>
                    </a:lnTo>
                    <a:lnTo>
                      <a:pt x="1334" y="1226"/>
                    </a:lnTo>
                    <a:lnTo>
                      <a:pt x="1334" y="1226"/>
                    </a:lnTo>
                    <a:lnTo>
                      <a:pt x="1326" y="1230"/>
                    </a:lnTo>
                    <a:lnTo>
                      <a:pt x="1318" y="1234"/>
                    </a:lnTo>
                    <a:lnTo>
                      <a:pt x="1310" y="1238"/>
                    </a:lnTo>
                    <a:lnTo>
                      <a:pt x="1302" y="1242"/>
                    </a:lnTo>
                    <a:lnTo>
                      <a:pt x="1302" y="1242"/>
                    </a:lnTo>
                    <a:lnTo>
                      <a:pt x="1306" y="1248"/>
                    </a:lnTo>
                    <a:lnTo>
                      <a:pt x="1310" y="1256"/>
                    </a:lnTo>
                    <a:lnTo>
                      <a:pt x="1310" y="1256"/>
                    </a:lnTo>
                    <a:lnTo>
                      <a:pt x="1302" y="1264"/>
                    </a:lnTo>
                    <a:lnTo>
                      <a:pt x="1294" y="1270"/>
                    </a:lnTo>
                    <a:lnTo>
                      <a:pt x="1284" y="1272"/>
                    </a:lnTo>
                    <a:lnTo>
                      <a:pt x="1274" y="1272"/>
                    </a:lnTo>
                    <a:lnTo>
                      <a:pt x="1252" y="1270"/>
                    </a:lnTo>
                    <a:lnTo>
                      <a:pt x="1242" y="1268"/>
                    </a:lnTo>
                    <a:lnTo>
                      <a:pt x="1234" y="1270"/>
                    </a:lnTo>
                    <a:lnTo>
                      <a:pt x="1234" y="1270"/>
                    </a:lnTo>
                    <a:lnTo>
                      <a:pt x="1234" y="1274"/>
                    </a:lnTo>
                    <a:lnTo>
                      <a:pt x="1236" y="1276"/>
                    </a:lnTo>
                    <a:lnTo>
                      <a:pt x="1240" y="1278"/>
                    </a:lnTo>
                    <a:lnTo>
                      <a:pt x="1240" y="1278"/>
                    </a:lnTo>
                    <a:lnTo>
                      <a:pt x="1214" y="1280"/>
                    </a:lnTo>
                    <a:lnTo>
                      <a:pt x="1184" y="1282"/>
                    </a:lnTo>
                    <a:lnTo>
                      <a:pt x="1184" y="1282"/>
                    </a:lnTo>
                    <a:lnTo>
                      <a:pt x="1170" y="1280"/>
                    </a:lnTo>
                    <a:lnTo>
                      <a:pt x="1170" y="1280"/>
                    </a:lnTo>
                    <a:lnTo>
                      <a:pt x="1152" y="1278"/>
                    </a:lnTo>
                    <a:lnTo>
                      <a:pt x="1144" y="1278"/>
                    </a:lnTo>
                    <a:lnTo>
                      <a:pt x="1136" y="1282"/>
                    </a:lnTo>
                    <a:lnTo>
                      <a:pt x="1136" y="1282"/>
                    </a:lnTo>
                    <a:lnTo>
                      <a:pt x="1136" y="1276"/>
                    </a:lnTo>
                    <a:lnTo>
                      <a:pt x="1136" y="1274"/>
                    </a:lnTo>
                    <a:lnTo>
                      <a:pt x="1142" y="1268"/>
                    </a:lnTo>
                    <a:lnTo>
                      <a:pt x="1142" y="1268"/>
                    </a:lnTo>
                    <a:lnTo>
                      <a:pt x="1138" y="1268"/>
                    </a:lnTo>
                    <a:lnTo>
                      <a:pt x="1134" y="1270"/>
                    </a:lnTo>
                    <a:lnTo>
                      <a:pt x="1130" y="1270"/>
                    </a:lnTo>
                    <a:lnTo>
                      <a:pt x="1128" y="1268"/>
                    </a:lnTo>
                    <a:lnTo>
                      <a:pt x="1128" y="1268"/>
                    </a:lnTo>
                    <a:lnTo>
                      <a:pt x="1122" y="1270"/>
                    </a:lnTo>
                    <a:lnTo>
                      <a:pt x="1120" y="1274"/>
                    </a:lnTo>
                    <a:lnTo>
                      <a:pt x="1116" y="1278"/>
                    </a:lnTo>
                    <a:lnTo>
                      <a:pt x="1112" y="1280"/>
                    </a:lnTo>
                    <a:lnTo>
                      <a:pt x="1112" y="1280"/>
                    </a:lnTo>
                    <a:lnTo>
                      <a:pt x="1102" y="1280"/>
                    </a:lnTo>
                    <a:lnTo>
                      <a:pt x="1090" y="1284"/>
                    </a:lnTo>
                    <a:lnTo>
                      <a:pt x="1066" y="1294"/>
                    </a:lnTo>
                    <a:lnTo>
                      <a:pt x="1066" y="1294"/>
                    </a:lnTo>
                    <a:lnTo>
                      <a:pt x="1064" y="1294"/>
                    </a:lnTo>
                    <a:lnTo>
                      <a:pt x="1064" y="1292"/>
                    </a:lnTo>
                    <a:lnTo>
                      <a:pt x="1068" y="1290"/>
                    </a:lnTo>
                    <a:lnTo>
                      <a:pt x="1068" y="1290"/>
                    </a:lnTo>
                    <a:lnTo>
                      <a:pt x="1064" y="1290"/>
                    </a:lnTo>
                    <a:lnTo>
                      <a:pt x="1058" y="1292"/>
                    </a:lnTo>
                    <a:lnTo>
                      <a:pt x="1052" y="1294"/>
                    </a:lnTo>
                    <a:lnTo>
                      <a:pt x="1046" y="1296"/>
                    </a:lnTo>
                    <a:lnTo>
                      <a:pt x="1046" y="1296"/>
                    </a:lnTo>
                    <a:lnTo>
                      <a:pt x="1048" y="1292"/>
                    </a:lnTo>
                    <a:lnTo>
                      <a:pt x="1042" y="1292"/>
                    </a:lnTo>
                    <a:lnTo>
                      <a:pt x="1042" y="1292"/>
                    </a:lnTo>
                    <a:lnTo>
                      <a:pt x="1048" y="1284"/>
                    </a:lnTo>
                    <a:lnTo>
                      <a:pt x="1056" y="1276"/>
                    </a:lnTo>
                    <a:lnTo>
                      <a:pt x="1056" y="1276"/>
                    </a:lnTo>
                    <a:lnTo>
                      <a:pt x="1054" y="1276"/>
                    </a:lnTo>
                    <a:lnTo>
                      <a:pt x="1052" y="1276"/>
                    </a:lnTo>
                    <a:lnTo>
                      <a:pt x="1048" y="1278"/>
                    </a:lnTo>
                    <a:lnTo>
                      <a:pt x="1048" y="1278"/>
                    </a:lnTo>
                    <a:lnTo>
                      <a:pt x="1056" y="1270"/>
                    </a:lnTo>
                    <a:lnTo>
                      <a:pt x="1068" y="1258"/>
                    </a:lnTo>
                    <a:lnTo>
                      <a:pt x="1082" y="1246"/>
                    </a:lnTo>
                    <a:lnTo>
                      <a:pt x="1090" y="1242"/>
                    </a:lnTo>
                    <a:lnTo>
                      <a:pt x="1096" y="1238"/>
                    </a:lnTo>
                    <a:lnTo>
                      <a:pt x="1096" y="1238"/>
                    </a:lnTo>
                    <a:lnTo>
                      <a:pt x="1110" y="1240"/>
                    </a:lnTo>
                    <a:lnTo>
                      <a:pt x="1110" y="1240"/>
                    </a:lnTo>
                    <a:lnTo>
                      <a:pt x="1140" y="1236"/>
                    </a:lnTo>
                    <a:lnTo>
                      <a:pt x="1166" y="1230"/>
                    </a:lnTo>
                    <a:lnTo>
                      <a:pt x="1166" y="1230"/>
                    </a:lnTo>
                    <a:lnTo>
                      <a:pt x="1168" y="1234"/>
                    </a:lnTo>
                    <a:lnTo>
                      <a:pt x="1168" y="1234"/>
                    </a:lnTo>
                    <a:lnTo>
                      <a:pt x="1164" y="1238"/>
                    </a:lnTo>
                    <a:lnTo>
                      <a:pt x="1160" y="1240"/>
                    </a:lnTo>
                    <a:lnTo>
                      <a:pt x="1158" y="1244"/>
                    </a:lnTo>
                    <a:lnTo>
                      <a:pt x="1158" y="1244"/>
                    </a:lnTo>
                    <a:lnTo>
                      <a:pt x="1164" y="1242"/>
                    </a:lnTo>
                    <a:lnTo>
                      <a:pt x="1172" y="1242"/>
                    </a:lnTo>
                    <a:lnTo>
                      <a:pt x="1186" y="1244"/>
                    </a:lnTo>
                    <a:lnTo>
                      <a:pt x="1186" y="1244"/>
                    </a:lnTo>
                    <a:lnTo>
                      <a:pt x="1186" y="1240"/>
                    </a:lnTo>
                    <a:lnTo>
                      <a:pt x="1184" y="1238"/>
                    </a:lnTo>
                    <a:lnTo>
                      <a:pt x="1182" y="1238"/>
                    </a:lnTo>
                    <a:lnTo>
                      <a:pt x="1180" y="1240"/>
                    </a:lnTo>
                    <a:lnTo>
                      <a:pt x="1180" y="1240"/>
                    </a:lnTo>
                    <a:lnTo>
                      <a:pt x="1180" y="1236"/>
                    </a:lnTo>
                    <a:lnTo>
                      <a:pt x="1178" y="1234"/>
                    </a:lnTo>
                    <a:lnTo>
                      <a:pt x="1172" y="1228"/>
                    </a:lnTo>
                    <a:lnTo>
                      <a:pt x="1166" y="1226"/>
                    </a:lnTo>
                    <a:lnTo>
                      <a:pt x="1158" y="1226"/>
                    </a:lnTo>
                    <a:lnTo>
                      <a:pt x="1158" y="1226"/>
                    </a:lnTo>
                    <a:lnTo>
                      <a:pt x="1162" y="1224"/>
                    </a:lnTo>
                    <a:lnTo>
                      <a:pt x="1166" y="1222"/>
                    </a:lnTo>
                    <a:lnTo>
                      <a:pt x="1178" y="1218"/>
                    </a:lnTo>
                    <a:lnTo>
                      <a:pt x="1190" y="1214"/>
                    </a:lnTo>
                    <a:lnTo>
                      <a:pt x="1194" y="1210"/>
                    </a:lnTo>
                    <a:lnTo>
                      <a:pt x="1196" y="1206"/>
                    </a:lnTo>
                    <a:lnTo>
                      <a:pt x="1196" y="1206"/>
                    </a:lnTo>
                    <a:lnTo>
                      <a:pt x="1190" y="1210"/>
                    </a:lnTo>
                    <a:lnTo>
                      <a:pt x="1182" y="1212"/>
                    </a:lnTo>
                    <a:lnTo>
                      <a:pt x="1168" y="1214"/>
                    </a:lnTo>
                    <a:lnTo>
                      <a:pt x="1152" y="1216"/>
                    </a:lnTo>
                    <a:lnTo>
                      <a:pt x="1134" y="1218"/>
                    </a:lnTo>
                    <a:lnTo>
                      <a:pt x="1134" y="1218"/>
                    </a:lnTo>
                    <a:lnTo>
                      <a:pt x="1132" y="1214"/>
                    </a:lnTo>
                    <a:lnTo>
                      <a:pt x="1128" y="1212"/>
                    </a:lnTo>
                    <a:lnTo>
                      <a:pt x="1122" y="1212"/>
                    </a:lnTo>
                    <a:lnTo>
                      <a:pt x="1118" y="1216"/>
                    </a:lnTo>
                    <a:lnTo>
                      <a:pt x="1118" y="1216"/>
                    </a:lnTo>
                    <a:lnTo>
                      <a:pt x="1116" y="1214"/>
                    </a:lnTo>
                    <a:lnTo>
                      <a:pt x="1116" y="1212"/>
                    </a:lnTo>
                    <a:lnTo>
                      <a:pt x="1118" y="1210"/>
                    </a:lnTo>
                    <a:lnTo>
                      <a:pt x="1118" y="1210"/>
                    </a:lnTo>
                    <a:lnTo>
                      <a:pt x="1114" y="1210"/>
                    </a:lnTo>
                    <a:lnTo>
                      <a:pt x="1112" y="1210"/>
                    </a:lnTo>
                    <a:lnTo>
                      <a:pt x="1110" y="1212"/>
                    </a:lnTo>
                    <a:lnTo>
                      <a:pt x="1108" y="1212"/>
                    </a:lnTo>
                    <a:lnTo>
                      <a:pt x="1108" y="1212"/>
                    </a:lnTo>
                    <a:lnTo>
                      <a:pt x="1106" y="1210"/>
                    </a:lnTo>
                    <a:lnTo>
                      <a:pt x="1106" y="1208"/>
                    </a:lnTo>
                    <a:lnTo>
                      <a:pt x="1110" y="1204"/>
                    </a:lnTo>
                    <a:lnTo>
                      <a:pt x="1110" y="1204"/>
                    </a:lnTo>
                    <a:lnTo>
                      <a:pt x="1104" y="1206"/>
                    </a:lnTo>
                    <a:lnTo>
                      <a:pt x="1106" y="1204"/>
                    </a:lnTo>
                    <a:lnTo>
                      <a:pt x="1106" y="1204"/>
                    </a:lnTo>
                    <a:lnTo>
                      <a:pt x="1096" y="1210"/>
                    </a:lnTo>
                    <a:lnTo>
                      <a:pt x="1084" y="1218"/>
                    </a:lnTo>
                    <a:lnTo>
                      <a:pt x="1078" y="1220"/>
                    </a:lnTo>
                    <a:lnTo>
                      <a:pt x="1070" y="1220"/>
                    </a:lnTo>
                    <a:lnTo>
                      <a:pt x="1066" y="1220"/>
                    </a:lnTo>
                    <a:lnTo>
                      <a:pt x="1062" y="1216"/>
                    </a:lnTo>
                    <a:lnTo>
                      <a:pt x="1062" y="1216"/>
                    </a:lnTo>
                    <a:lnTo>
                      <a:pt x="1054" y="1218"/>
                    </a:lnTo>
                    <a:lnTo>
                      <a:pt x="1044" y="1222"/>
                    </a:lnTo>
                    <a:lnTo>
                      <a:pt x="1044" y="1222"/>
                    </a:lnTo>
                    <a:lnTo>
                      <a:pt x="1046" y="1218"/>
                    </a:lnTo>
                    <a:lnTo>
                      <a:pt x="1048" y="1216"/>
                    </a:lnTo>
                    <a:lnTo>
                      <a:pt x="1048" y="1216"/>
                    </a:lnTo>
                    <a:lnTo>
                      <a:pt x="1048" y="1214"/>
                    </a:lnTo>
                    <a:lnTo>
                      <a:pt x="1046" y="1214"/>
                    </a:lnTo>
                    <a:lnTo>
                      <a:pt x="1044" y="1218"/>
                    </a:lnTo>
                    <a:lnTo>
                      <a:pt x="1040" y="1220"/>
                    </a:lnTo>
                    <a:lnTo>
                      <a:pt x="1034" y="1222"/>
                    </a:lnTo>
                    <a:lnTo>
                      <a:pt x="1034" y="1222"/>
                    </a:lnTo>
                    <a:lnTo>
                      <a:pt x="1036" y="1216"/>
                    </a:lnTo>
                    <a:lnTo>
                      <a:pt x="1040" y="1214"/>
                    </a:lnTo>
                    <a:lnTo>
                      <a:pt x="1046" y="1212"/>
                    </a:lnTo>
                    <a:lnTo>
                      <a:pt x="1048" y="1208"/>
                    </a:lnTo>
                    <a:lnTo>
                      <a:pt x="1048" y="1208"/>
                    </a:lnTo>
                    <a:lnTo>
                      <a:pt x="1042" y="1208"/>
                    </a:lnTo>
                    <a:lnTo>
                      <a:pt x="1038" y="1212"/>
                    </a:lnTo>
                    <a:lnTo>
                      <a:pt x="1034" y="1216"/>
                    </a:lnTo>
                    <a:lnTo>
                      <a:pt x="1032" y="1216"/>
                    </a:lnTo>
                    <a:lnTo>
                      <a:pt x="1032" y="1216"/>
                    </a:lnTo>
                    <a:lnTo>
                      <a:pt x="1032" y="1210"/>
                    </a:lnTo>
                    <a:lnTo>
                      <a:pt x="1034" y="1208"/>
                    </a:lnTo>
                    <a:lnTo>
                      <a:pt x="1038" y="1206"/>
                    </a:lnTo>
                    <a:lnTo>
                      <a:pt x="1038" y="1202"/>
                    </a:lnTo>
                    <a:lnTo>
                      <a:pt x="1038" y="1202"/>
                    </a:lnTo>
                    <a:lnTo>
                      <a:pt x="1026" y="1208"/>
                    </a:lnTo>
                    <a:lnTo>
                      <a:pt x="1014" y="1214"/>
                    </a:lnTo>
                    <a:lnTo>
                      <a:pt x="1004" y="1220"/>
                    </a:lnTo>
                    <a:lnTo>
                      <a:pt x="1002" y="1218"/>
                    </a:lnTo>
                    <a:lnTo>
                      <a:pt x="1000" y="1216"/>
                    </a:lnTo>
                    <a:lnTo>
                      <a:pt x="1000" y="1216"/>
                    </a:lnTo>
                    <a:lnTo>
                      <a:pt x="996" y="1218"/>
                    </a:lnTo>
                    <a:lnTo>
                      <a:pt x="994" y="1218"/>
                    </a:lnTo>
                    <a:lnTo>
                      <a:pt x="990" y="1220"/>
                    </a:lnTo>
                    <a:lnTo>
                      <a:pt x="990" y="1220"/>
                    </a:lnTo>
                    <a:lnTo>
                      <a:pt x="990" y="1216"/>
                    </a:lnTo>
                    <a:lnTo>
                      <a:pt x="990" y="1216"/>
                    </a:lnTo>
                    <a:lnTo>
                      <a:pt x="994" y="1212"/>
                    </a:lnTo>
                    <a:lnTo>
                      <a:pt x="994" y="1212"/>
                    </a:lnTo>
                    <a:lnTo>
                      <a:pt x="990" y="1214"/>
                    </a:lnTo>
                    <a:lnTo>
                      <a:pt x="988" y="1216"/>
                    </a:lnTo>
                    <a:lnTo>
                      <a:pt x="984" y="1218"/>
                    </a:lnTo>
                    <a:lnTo>
                      <a:pt x="978" y="1218"/>
                    </a:lnTo>
                    <a:lnTo>
                      <a:pt x="978" y="1218"/>
                    </a:lnTo>
                    <a:lnTo>
                      <a:pt x="978" y="1216"/>
                    </a:lnTo>
                    <a:lnTo>
                      <a:pt x="978" y="1214"/>
                    </a:lnTo>
                    <a:lnTo>
                      <a:pt x="980" y="1214"/>
                    </a:lnTo>
                    <a:lnTo>
                      <a:pt x="982" y="1212"/>
                    </a:lnTo>
                    <a:lnTo>
                      <a:pt x="982" y="1212"/>
                    </a:lnTo>
                    <a:lnTo>
                      <a:pt x="960" y="1220"/>
                    </a:lnTo>
                    <a:lnTo>
                      <a:pt x="940" y="1226"/>
                    </a:lnTo>
                    <a:lnTo>
                      <a:pt x="930" y="1230"/>
                    </a:lnTo>
                    <a:lnTo>
                      <a:pt x="922" y="1236"/>
                    </a:lnTo>
                    <a:lnTo>
                      <a:pt x="914" y="1242"/>
                    </a:lnTo>
                    <a:lnTo>
                      <a:pt x="908" y="1248"/>
                    </a:lnTo>
                    <a:lnTo>
                      <a:pt x="908" y="1248"/>
                    </a:lnTo>
                    <a:lnTo>
                      <a:pt x="894" y="1252"/>
                    </a:lnTo>
                    <a:lnTo>
                      <a:pt x="884" y="1258"/>
                    </a:lnTo>
                    <a:lnTo>
                      <a:pt x="884" y="1258"/>
                    </a:lnTo>
                    <a:lnTo>
                      <a:pt x="882" y="1264"/>
                    </a:lnTo>
                    <a:lnTo>
                      <a:pt x="880" y="1268"/>
                    </a:lnTo>
                    <a:lnTo>
                      <a:pt x="874" y="1276"/>
                    </a:lnTo>
                    <a:lnTo>
                      <a:pt x="866" y="1282"/>
                    </a:lnTo>
                    <a:lnTo>
                      <a:pt x="864" y="1286"/>
                    </a:lnTo>
                    <a:lnTo>
                      <a:pt x="862" y="1292"/>
                    </a:lnTo>
                    <a:lnTo>
                      <a:pt x="862" y="1292"/>
                    </a:lnTo>
                    <a:lnTo>
                      <a:pt x="868" y="1294"/>
                    </a:lnTo>
                    <a:lnTo>
                      <a:pt x="872" y="1294"/>
                    </a:lnTo>
                    <a:lnTo>
                      <a:pt x="878" y="1290"/>
                    </a:lnTo>
                    <a:lnTo>
                      <a:pt x="880" y="1286"/>
                    </a:lnTo>
                    <a:lnTo>
                      <a:pt x="880" y="1286"/>
                    </a:lnTo>
                    <a:lnTo>
                      <a:pt x="880" y="1290"/>
                    </a:lnTo>
                    <a:lnTo>
                      <a:pt x="880" y="1292"/>
                    </a:lnTo>
                    <a:lnTo>
                      <a:pt x="876" y="1296"/>
                    </a:lnTo>
                    <a:lnTo>
                      <a:pt x="870" y="1298"/>
                    </a:lnTo>
                    <a:lnTo>
                      <a:pt x="868" y="1300"/>
                    </a:lnTo>
                    <a:lnTo>
                      <a:pt x="866" y="1304"/>
                    </a:lnTo>
                    <a:lnTo>
                      <a:pt x="866" y="1304"/>
                    </a:lnTo>
                    <a:lnTo>
                      <a:pt x="862" y="1302"/>
                    </a:lnTo>
                    <a:lnTo>
                      <a:pt x="858" y="1298"/>
                    </a:lnTo>
                    <a:lnTo>
                      <a:pt x="854" y="1296"/>
                    </a:lnTo>
                    <a:lnTo>
                      <a:pt x="848" y="1296"/>
                    </a:lnTo>
                    <a:lnTo>
                      <a:pt x="848" y="1296"/>
                    </a:lnTo>
                    <a:lnTo>
                      <a:pt x="850" y="1294"/>
                    </a:lnTo>
                    <a:lnTo>
                      <a:pt x="850" y="1292"/>
                    </a:lnTo>
                    <a:lnTo>
                      <a:pt x="856" y="1290"/>
                    </a:lnTo>
                    <a:lnTo>
                      <a:pt x="856" y="1290"/>
                    </a:lnTo>
                    <a:lnTo>
                      <a:pt x="852" y="1288"/>
                    </a:lnTo>
                    <a:lnTo>
                      <a:pt x="846" y="1290"/>
                    </a:lnTo>
                    <a:lnTo>
                      <a:pt x="834" y="1290"/>
                    </a:lnTo>
                    <a:lnTo>
                      <a:pt x="834" y="1290"/>
                    </a:lnTo>
                    <a:lnTo>
                      <a:pt x="838" y="1284"/>
                    </a:lnTo>
                    <a:lnTo>
                      <a:pt x="842" y="1282"/>
                    </a:lnTo>
                    <a:lnTo>
                      <a:pt x="846" y="1280"/>
                    </a:lnTo>
                    <a:lnTo>
                      <a:pt x="846" y="1280"/>
                    </a:lnTo>
                    <a:lnTo>
                      <a:pt x="844" y="1278"/>
                    </a:lnTo>
                    <a:lnTo>
                      <a:pt x="844" y="1278"/>
                    </a:lnTo>
                    <a:lnTo>
                      <a:pt x="842" y="1274"/>
                    </a:lnTo>
                    <a:lnTo>
                      <a:pt x="842" y="1274"/>
                    </a:lnTo>
                    <a:lnTo>
                      <a:pt x="836" y="1280"/>
                    </a:lnTo>
                    <a:lnTo>
                      <a:pt x="830" y="1286"/>
                    </a:lnTo>
                    <a:lnTo>
                      <a:pt x="822" y="1288"/>
                    </a:lnTo>
                    <a:lnTo>
                      <a:pt x="812" y="1286"/>
                    </a:lnTo>
                    <a:lnTo>
                      <a:pt x="812" y="1286"/>
                    </a:lnTo>
                    <a:lnTo>
                      <a:pt x="810" y="1282"/>
                    </a:lnTo>
                    <a:lnTo>
                      <a:pt x="808" y="1278"/>
                    </a:lnTo>
                    <a:lnTo>
                      <a:pt x="802" y="1274"/>
                    </a:lnTo>
                    <a:lnTo>
                      <a:pt x="796" y="1272"/>
                    </a:lnTo>
                    <a:lnTo>
                      <a:pt x="780" y="1268"/>
                    </a:lnTo>
                    <a:lnTo>
                      <a:pt x="766" y="1268"/>
                    </a:lnTo>
                    <a:lnTo>
                      <a:pt x="766" y="1268"/>
                    </a:lnTo>
                    <a:lnTo>
                      <a:pt x="772" y="1276"/>
                    </a:lnTo>
                    <a:lnTo>
                      <a:pt x="778" y="1284"/>
                    </a:lnTo>
                    <a:lnTo>
                      <a:pt x="786" y="1290"/>
                    </a:lnTo>
                    <a:lnTo>
                      <a:pt x="794" y="1292"/>
                    </a:lnTo>
                    <a:lnTo>
                      <a:pt x="794" y="1292"/>
                    </a:lnTo>
                    <a:lnTo>
                      <a:pt x="780" y="1292"/>
                    </a:lnTo>
                    <a:lnTo>
                      <a:pt x="764" y="1290"/>
                    </a:lnTo>
                    <a:lnTo>
                      <a:pt x="752" y="1286"/>
                    </a:lnTo>
                    <a:lnTo>
                      <a:pt x="742" y="1278"/>
                    </a:lnTo>
                    <a:lnTo>
                      <a:pt x="742" y="1278"/>
                    </a:lnTo>
                    <a:lnTo>
                      <a:pt x="742" y="1276"/>
                    </a:lnTo>
                    <a:lnTo>
                      <a:pt x="744" y="1276"/>
                    </a:lnTo>
                    <a:lnTo>
                      <a:pt x="746" y="1274"/>
                    </a:lnTo>
                    <a:lnTo>
                      <a:pt x="746" y="1274"/>
                    </a:lnTo>
                    <a:lnTo>
                      <a:pt x="746" y="1274"/>
                    </a:lnTo>
                    <a:lnTo>
                      <a:pt x="740" y="1274"/>
                    </a:lnTo>
                    <a:lnTo>
                      <a:pt x="734" y="1278"/>
                    </a:lnTo>
                    <a:lnTo>
                      <a:pt x="730" y="1282"/>
                    </a:lnTo>
                    <a:lnTo>
                      <a:pt x="732" y="1288"/>
                    </a:lnTo>
                    <a:lnTo>
                      <a:pt x="732" y="1288"/>
                    </a:lnTo>
                    <a:lnTo>
                      <a:pt x="710" y="1302"/>
                    </a:lnTo>
                    <a:lnTo>
                      <a:pt x="690" y="1312"/>
                    </a:lnTo>
                    <a:lnTo>
                      <a:pt x="646" y="1332"/>
                    </a:lnTo>
                    <a:lnTo>
                      <a:pt x="646" y="1332"/>
                    </a:lnTo>
                    <a:lnTo>
                      <a:pt x="648" y="1326"/>
                    </a:lnTo>
                    <a:lnTo>
                      <a:pt x="652" y="1322"/>
                    </a:lnTo>
                    <a:lnTo>
                      <a:pt x="656" y="1316"/>
                    </a:lnTo>
                    <a:lnTo>
                      <a:pt x="656" y="1308"/>
                    </a:lnTo>
                    <a:lnTo>
                      <a:pt x="656" y="1308"/>
                    </a:lnTo>
                    <a:lnTo>
                      <a:pt x="652" y="1310"/>
                    </a:lnTo>
                    <a:lnTo>
                      <a:pt x="648" y="1312"/>
                    </a:lnTo>
                    <a:lnTo>
                      <a:pt x="642" y="1322"/>
                    </a:lnTo>
                    <a:lnTo>
                      <a:pt x="634" y="1332"/>
                    </a:lnTo>
                    <a:lnTo>
                      <a:pt x="630" y="1336"/>
                    </a:lnTo>
                    <a:lnTo>
                      <a:pt x="624" y="1338"/>
                    </a:lnTo>
                    <a:lnTo>
                      <a:pt x="624" y="1338"/>
                    </a:lnTo>
                    <a:lnTo>
                      <a:pt x="620" y="1346"/>
                    </a:lnTo>
                    <a:lnTo>
                      <a:pt x="612" y="1352"/>
                    </a:lnTo>
                    <a:lnTo>
                      <a:pt x="604" y="1358"/>
                    </a:lnTo>
                    <a:lnTo>
                      <a:pt x="596" y="1362"/>
                    </a:lnTo>
                    <a:lnTo>
                      <a:pt x="580" y="1368"/>
                    </a:lnTo>
                    <a:lnTo>
                      <a:pt x="572" y="1372"/>
                    </a:lnTo>
                    <a:lnTo>
                      <a:pt x="566" y="1378"/>
                    </a:lnTo>
                    <a:lnTo>
                      <a:pt x="566" y="1378"/>
                    </a:lnTo>
                    <a:lnTo>
                      <a:pt x="560" y="1378"/>
                    </a:lnTo>
                    <a:lnTo>
                      <a:pt x="552" y="1382"/>
                    </a:lnTo>
                    <a:lnTo>
                      <a:pt x="542" y="1390"/>
                    </a:lnTo>
                    <a:lnTo>
                      <a:pt x="542" y="1390"/>
                    </a:lnTo>
                    <a:lnTo>
                      <a:pt x="548" y="1382"/>
                    </a:lnTo>
                    <a:lnTo>
                      <a:pt x="556" y="1374"/>
                    </a:lnTo>
                    <a:lnTo>
                      <a:pt x="568" y="1366"/>
                    </a:lnTo>
                    <a:lnTo>
                      <a:pt x="582" y="1362"/>
                    </a:lnTo>
                    <a:lnTo>
                      <a:pt x="582" y="1362"/>
                    </a:lnTo>
                    <a:lnTo>
                      <a:pt x="584" y="1354"/>
                    </a:lnTo>
                    <a:lnTo>
                      <a:pt x="588" y="1350"/>
                    </a:lnTo>
                    <a:lnTo>
                      <a:pt x="592" y="1346"/>
                    </a:lnTo>
                    <a:lnTo>
                      <a:pt x="598" y="1342"/>
                    </a:lnTo>
                    <a:lnTo>
                      <a:pt x="598" y="1342"/>
                    </a:lnTo>
                    <a:lnTo>
                      <a:pt x="596" y="1336"/>
                    </a:lnTo>
                    <a:lnTo>
                      <a:pt x="596" y="1332"/>
                    </a:lnTo>
                    <a:lnTo>
                      <a:pt x="598" y="1328"/>
                    </a:lnTo>
                    <a:lnTo>
                      <a:pt x="600" y="1326"/>
                    </a:lnTo>
                    <a:lnTo>
                      <a:pt x="606" y="1322"/>
                    </a:lnTo>
                    <a:lnTo>
                      <a:pt x="614" y="1320"/>
                    </a:lnTo>
                    <a:lnTo>
                      <a:pt x="614" y="1320"/>
                    </a:lnTo>
                    <a:lnTo>
                      <a:pt x="614" y="1316"/>
                    </a:lnTo>
                    <a:lnTo>
                      <a:pt x="614" y="1312"/>
                    </a:lnTo>
                    <a:lnTo>
                      <a:pt x="618" y="1312"/>
                    </a:lnTo>
                    <a:lnTo>
                      <a:pt x="624" y="1312"/>
                    </a:lnTo>
                    <a:lnTo>
                      <a:pt x="624" y="1312"/>
                    </a:lnTo>
                    <a:lnTo>
                      <a:pt x="626" y="1310"/>
                    </a:lnTo>
                    <a:lnTo>
                      <a:pt x="624" y="1306"/>
                    </a:lnTo>
                    <a:lnTo>
                      <a:pt x="624" y="1304"/>
                    </a:lnTo>
                    <a:lnTo>
                      <a:pt x="626" y="1302"/>
                    </a:lnTo>
                    <a:lnTo>
                      <a:pt x="626" y="1302"/>
                    </a:lnTo>
                    <a:lnTo>
                      <a:pt x="634" y="1300"/>
                    </a:lnTo>
                    <a:lnTo>
                      <a:pt x="642" y="1296"/>
                    </a:lnTo>
                    <a:lnTo>
                      <a:pt x="658" y="1286"/>
                    </a:lnTo>
                    <a:lnTo>
                      <a:pt x="658" y="1286"/>
                    </a:lnTo>
                    <a:lnTo>
                      <a:pt x="654" y="1286"/>
                    </a:lnTo>
                    <a:lnTo>
                      <a:pt x="648" y="1288"/>
                    </a:lnTo>
                    <a:lnTo>
                      <a:pt x="642" y="1290"/>
                    </a:lnTo>
                    <a:lnTo>
                      <a:pt x="638" y="1288"/>
                    </a:lnTo>
                    <a:lnTo>
                      <a:pt x="638" y="1288"/>
                    </a:lnTo>
                    <a:lnTo>
                      <a:pt x="610" y="1314"/>
                    </a:lnTo>
                    <a:lnTo>
                      <a:pt x="596" y="1326"/>
                    </a:lnTo>
                    <a:lnTo>
                      <a:pt x="584" y="1340"/>
                    </a:lnTo>
                    <a:lnTo>
                      <a:pt x="584" y="1340"/>
                    </a:lnTo>
                    <a:lnTo>
                      <a:pt x="582" y="1334"/>
                    </a:lnTo>
                    <a:lnTo>
                      <a:pt x="584" y="1326"/>
                    </a:lnTo>
                    <a:lnTo>
                      <a:pt x="588" y="1320"/>
                    </a:lnTo>
                    <a:lnTo>
                      <a:pt x="592" y="1316"/>
                    </a:lnTo>
                    <a:lnTo>
                      <a:pt x="592" y="1316"/>
                    </a:lnTo>
                    <a:lnTo>
                      <a:pt x="588" y="1316"/>
                    </a:lnTo>
                    <a:lnTo>
                      <a:pt x="584" y="1320"/>
                    </a:lnTo>
                    <a:lnTo>
                      <a:pt x="580" y="1328"/>
                    </a:lnTo>
                    <a:lnTo>
                      <a:pt x="576" y="1340"/>
                    </a:lnTo>
                    <a:lnTo>
                      <a:pt x="576" y="1350"/>
                    </a:lnTo>
                    <a:lnTo>
                      <a:pt x="576" y="1350"/>
                    </a:lnTo>
                    <a:lnTo>
                      <a:pt x="570" y="1352"/>
                    </a:lnTo>
                    <a:lnTo>
                      <a:pt x="566" y="1354"/>
                    </a:lnTo>
                    <a:lnTo>
                      <a:pt x="558" y="1362"/>
                    </a:lnTo>
                    <a:lnTo>
                      <a:pt x="552" y="1368"/>
                    </a:lnTo>
                    <a:lnTo>
                      <a:pt x="544" y="1374"/>
                    </a:lnTo>
                    <a:lnTo>
                      <a:pt x="544" y="1374"/>
                    </a:lnTo>
                    <a:lnTo>
                      <a:pt x="544" y="1372"/>
                    </a:lnTo>
                    <a:lnTo>
                      <a:pt x="546" y="1370"/>
                    </a:lnTo>
                    <a:lnTo>
                      <a:pt x="548" y="1370"/>
                    </a:lnTo>
                    <a:lnTo>
                      <a:pt x="550" y="1368"/>
                    </a:lnTo>
                    <a:lnTo>
                      <a:pt x="550" y="1368"/>
                    </a:lnTo>
                    <a:lnTo>
                      <a:pt x="540" y="1374"/>
                    </a:lnTo>
                    <a:lnTo>
                      <a:pt x="536" y="1380"/>
                    </a:lnTo>
                    <a:lnTo>
                      <a:pt x="534" y="1386"/>
                    </a:lnTo>
                    <a:lnTo>
                      <a:pt x="534" y="1386"/>
                    </a:lnTo>
                    <a:lnTo>
                      <a:pt x="526" y="1386"/>
                    </a:lnTo>
                    <a:lnTo>
                      <a:pt x="520" y="1388"/>
                    </a:lnTo>
                    <a:lnTo>
                      <a:pt x="520" y="1388"/>
                    </a:lnTo>
                    <a:lnTo>
                      <a:pt x="522" y="1390"/>
                    </a:lnTo>
                    <a:lnTo>
                      <a:pt x="524" y="1392"/>
                    </a:lnTo>
                    <a:lnTo>
                      <a:pt x="526" y="1394"/>
                    </a:lnTo>
                    <a:lnTo>
                      <a:pt x="528" y="1396"/>
                    </a:lnTo>
                    <a:lnTo>
                      <a:pt x="528" y="1396"/>
                    </a:lnTo>
                    <a:lnTo>
                      <a:pt x="522" y="1406"/>
                    </a:lnTo>
                    <a:lnTo>
                      <a:pt x="516" y="1416"/>
                    </a:lnTo>
                    <a:lnTo>
                      <a:pt x="500" y="1430"/>
                    </a:lnTo>
                    <a:lnTo>
                      <a:pt x="500" y="1430"/>
                    </a:lnTo>
                    <a:lnTo>
                      <a:pt x="502" y="1426"/>
                    </a:lnTo>
                    <a:lnTo>
                      <a:pt x="508" y="1418"/>
                    </a:lnTo>
                    <a:lnTo>
                      <a:pt x="508" y="1418"/>
                    </a:lnTo>
                    <a:lnTo>
                      <a:pt x="506" y="1420"/>
                    </a:lnTo>
                    <a:lnTo>
                      <a:pt x="502" y="1422"/>
                    </a:lnTo>
                    <a:lnTo>
                      <a:pt x="496" y="1432"/>
                    </a:lnTo>
                    <a:lnTo>
                      <a:pt x="496" y="1432"/>
                    </a:lnTo>
                    <a:lnTo>
                      <a:pt x="494" y="1430"/>
                    </a:lnTo>
                    <a:lnTo>
                      <a:pt x="492" y="1428"/>
                    </a:lnTo>
                    <a:lnTo>
                      <a:pt x="488" y="1428"/>
                    </a:lnTo>
                    <a:lnTo>
                      <a:pt x="484" y="1430"/>
                    </a:lnTo>
                    <a:lnTo>
                      <a:pt x="482" y="1428"/>
                    </a:lnTo>
                    <a:lnTo>
                      <a:pt x="480" y="1426"/>
                    </a:lnTo>
                    <a:lnTo>
                      <a:pt x="480" y="1426"/>
                    </a:lnTo>
                    <a:lnTo>
                      <a:pt x="480" y="1438"/>
                    </a:lnTo>
                    <a:lnTo>
                      <a:pt x="478" y="1442"/>
                    </a:lnTo>
                    <a:lnTo>
                      <a:pt x="472" y="1446"/>
                    </a:lnTo>
                    <a:lnTo>
                      <a:pt x="472" y="1446"/>
                    </a:lnTo>
                    <a:lnTo>
                      <a:pt x="474" y="1448"/>
                    </a:lnTo>
                    <a:lnTo>
                      <a:pt x="476" y="1446"/>
                    </a:lnTo>
                    <a:lnTo>
                      <a:pt x="478" y="1446"/>
                    </a:lnTo>
                    <a:lnTo>
                      <a:pt x="482" y="1446"/>
                    </a:lnTo>
                    <a:lnTo>
                      <a:pt x="482" y="1446"/>
                    </a:lnTo>
                    <a:lnTo>
                      <a:pt x="476" y="1454"/>
                    </a:lnTo>
                    <a:lnTo>
                      <a:pt x="470" y="1458"/>
                    </a:lnTo>
                    <a:lnTo>
                      <a:pt x="454" y="1464"/>
                    </a:lnTo>
                    <a:lnTo>
                      <a:pt x="454" y="1464"/>
                    </a:lnTo>
                    <a:lnTo>
                      <a:pt x="452" y="1460"/>
                    </a:lnTo>
                    <a:lnTo>
                      <a:pt x="450" y="1458"/>
                    </a:lnTo>
                    <a:lnTo>
                      <a:pt x="448" y="1456"/>
                    </a:lnTo>
                    <a:lnTo>
                      <a:pt x="450" y="1454"/>
                    </a:lnTo>
                    <a:lnTo>
                      <a:pt x="450" y="1454"/>
                    </a:lnTo>
                    <a:lnTo>
                      <a:pt x="444" y="1460"/>
                    </a:lnTo>
                    <a:lnTo>
                      <a:pt x="438" y="1464"/>
                    </a:lnTo>
                    <a:lnTo>
                      <a:pt x="432" y="1466"/>
                    </a:lnTo>
                    <a:lnTo>
                      <a:pt x="430" y="1466"/>
                    </a:lnTo>
                    <a:lnTo>
                      <a:pt x="428" y="1464"/>
                    </a:lnTo>
                    <a:lnTo>
                      <a:pt x="428" y="1464"/>
                    </a:lnTo>
                    <a:lnTo>
                      <a:pt x="426" y="1464"/>
                    </a:lnTo>
                    <a:lnTo>
                      <a:pt x="424" y="1466"/>
                    </a:lnTo>
                    <a:lnTo>
                      <a:pt x="424" y="1466"/>
                    </a:lnTo>
                    <a:lnTo>
                      <a:pt x="424" y="1470"/>
                    </a:lnTo>
                    <a:lnTo>
                      <a:pt x="428" y="1472"/>
                    </a:lnTo>
                    <a:lnTo>
                      <a:pt x="432" y="1472"/>
                    </a:lnTo>
                    <a:lnTo>
                      <a:pt x="434" y="1472"/>
                    </a:lnTo>
                    <a:lnTo>
                      <a:pt x="434" y="1472"/>
                    </a:lnTo>
                    <a:lnTo>
                      <a:pt x="432" y="1476"/>
                    </a:lnTo>
                    <a:lnTo>
                      <a:pt x="430" y="1478"/>
                    </a:lnTo>
                    <a:lnTo>
                      <a:pt x="428" y="1480"/>
                    </a:lnTo>
                    <a:lnTo>
                      <a:pt x="430" y="1482"/>
                    </a:lnTo>
                    <a:lnTo>
                      <a:pt x="430" y="1482"/>
                    </a:lnTo>
                    <a:lnTo>
                      <a:pt x="424" y="1486"/>
                    </a:lnTo>
                    <a:lnTo>
                      <a:pt x="414" y="1488"/>
                    </a:lnTo>
                    <a:lnTo>
                      <a:pt x="414" y="1488"/>
                    </a:lnTo>
                    <a:lnTo>
                      <a:pt x="416" y="1486"/>
                    </a:lnTo>
                    <a:lnTo>
                      <a:pt x="418" y="1484"/>
                    </a:lnTo>
                    <a:lnTo>
                      <a:pt x="418" y="1480"/>
                    </a:lnTo>
                    <a:lnTo>
                      <a:pt x="418" y="1480"/>
                    </a:lnTo>
                    <a:lnTo>
                      <a:pt x="412" y="1476"/>
                    </a:lnTo>
                    <a:lnTo>
                      <a:pt x="406" y="1476"/>
                    </a:lnTo>
                    <a:lnTo>
                      <a:pt x="398" y="1476"/>
                    </a:lnTo>
                    <a:lnTo>
                      <a:pt x="390" y="1478"/>
                    </a:lnTo>
                    <a:lnTo>
                      <a:pt x="376" y="1486"/>
                    </a:lnTo>
                    <a:lnTo>
                      <a:pt x="364" y="1494"/>
                    </a:lnTo>
                    <a:lnTo>
                      <a:pt x="364" y="1494"/>
                    </a:lnTo>
                    <a:lnTo>
                      <a:pt x="362" y="1492"/>
                    </a:lnTo>
                    <a:lnTo>
                      <a:pt x="362" y="1488"/>
                    </a:lnTo>
                    <a:lnTo>
                      <a:pt x="360" y="1482"/>
                    </a:lnTo>
                    <a:lnTo>
                      <a:pt x="360" y="1482"/>
                    </a:lnTo>
                    <a:lnTo>
                      <a:pt x="350" y="1484"/>
                    </a:lnTo>
                    <a:lnTo>
                      <a:pt x="338" y="1490"/>
                    </a:lnTo>
                    <a:lnTo>
                      <a:pt x="314" y="1506"/>
                    </a:lnTo>
                    <a:lnTo>
                      <a:pt x="314" y="1506"/>
                    </a:lnTo>
                    <a:lnTo>
                      <a:pt x="310" y="1504"/>
                    </a:lnTo>
                    <a:lnTo>
                      <a:pt x="306" y="1504"/>
                    </a:lnTo>
                    <a:lnTo>
                      <a:pt x="296" y="1508"/>
                    </a:lnTo>
                    <a:lnTo>
                      <a:pt x="286" y="1512"/>
                    </a:lnTo>
                    <a:lnTo>
                      <a:pt x="282" y="1510"/>
                    </a:lnTo>
                    <a:lnTo>
                      <a:pt x="280" y="1508"/>
                    </a:lnTo>
                    <a:lnTo>
                      <a:pt x="280" y="1508"/>
                    </a:lnTo>
                    <a:lnTo>
                      <a:pt x="278" y="1508"/>
                    </a:lnTo>
                    <a:lnTo>
                      <a:pt x="276" y="1512"/>
                    </a:lnTo>
                    <a:lnTo>
                      <a:pt x="272" y="1516"/>
                    </a:lnTo>
                    <a:lnTo>
                      <a:pt x="272" y="1516"/>
                    </a:lnTo>
                    <a:lnTo>
                      <a:pt x="260" y="1520"/>
                    </a:lnTo>
                    <a:lnTo>
                      <a:pt x="248" y="1526"/>
                    </a:lnTo>
                    <a:lnTo>
                      <a:pt x="238" y="1532"/>
                    </a:lnTo>
                    <a:lnTo>
                      <a:pt x="228" y="1540"/>
                    </a:lnTo>
                    <a:lnTo>
                      <a:pt x="228" y="1540"/>
                    </a:lnTo>
                    <a:lnTo>
                      <a:pt x="212" y="1556"/>
                    </a:lnTo>
                    <a:lnTo>
                      <a:pt x="196" y="1574"/>
                    </a:lnTo>
                    <a:lnTo>
                      <a:pt x="182" y="1594"/>
                    </a:lnTo>
                    <a:lnTo>
                      <a:pt x="168" y="1616"/>
                    </a:lnTo>
                    <a:lnTo>
                      <a:pt x="142" y="1658"/>
                    </a:lnTo>
                    <a:lnTo>
                      <a:pt x="130" y="1678"/>
                    </a:lnTo>
                    <a:lnTo>
                      <a:pt x="118" y="1696"/>
                    </a:lnTo>
                    <a:lnTo>
                      <a:pt x="118" y="1696"/>
                    </a:lnTo>
                    <a:lnTo>
                      <a:pt x="118" y="1696"/>
                    </a:lnTo>
                    <a:lnTo>
                      <a:pt x="120" y="1696"/>
                    </a:lnTo>
                    <a:lnTo>
                      <a:pt x="120" y="1696"/>
                    </a:lnTo>
                    <a:lnTo>
                      <a:pt x="120" y="1696"/>
                    </a:lnTo>
                    <a:lnTo>
                      <a:pt x="120" y="1698"/>
                    </a:lnTo>
                    <a:lnTo>
                      <a:pt x="118" y="1700"/>
                    </a:lnTo>
                    <a:lnTo>
                      <a:pt x="118" y="1698"/>
                    </a:lnTo>
                    <a:lnTo>
                      <a:pt x="118" y="1698"/>
                    </a:lnTo>
                    <a:lnTo>
                      <a:pt x="94" y="1738"/>
                    </a:lnTo>
                    <a:lnTo>
                      <a:pt x="70" y="1780"/>
                    </a:lnTo>
                    <a:lnTo>
                      <a:pt x="58" y="1800"/>
                    </a:lnTo>
                    <a:lnTo>
                      <a:pt x="46" y="1820"/>
                    </a:lnTo>
                    <a:lnTo>
                      <a:pt x="32" y="1838"/>
                    </a:lnTo>
                    <a:lnTo>
                      <a:pt x="16" y="1854"/>
                    </a:lnTo>
                    <a:lnTo>
                      <a:pt x="16" y="1854"/>
                    </a:lnTo>
                    <a:lnTo>
                      <a:pt x="16" y="1860"/>
                    </a:lnTo>
                    <a:lnTo>
                      <a:pt x="14" y="1860"/>
                    </a:lnTo>
                    <a:lnTo>
                      <a:pt x="12" y="1862"/>
                    </a:lnTo>
                    <a:lnTo>
                      <a:pt x="12" y="1868"/>
                    </a:lnTo>
                    <a:lnTo>
                      <a:pt x="12" y="1868"/>
                    </a:lnTo>
                    <a:lnTo>
                      <a:pt x="8" y="1864"/>
                    </a:lnTo>
                    <a:lnTo>
                      <a:pt x="6" y="1864"/>
                    </a:lnTo>
                    <a:lnTo>
                      <a:pt x="4" y="1866"/>
                    </a:lnTo>
                    <a:lnTo>
                      <a:pt x="4" y="1866"/>
                    </a:lnTo>
                    <a:lnTo>
                      <a:pt x="2" y="1864"/>
                    </a:lnTo>
                    <a:lnTo>
                      <a:pt x="0" y="1860"/>
                    </a:lnTo>
                    <a:lnTo>
                      <a:pt x="2" y="1850"/>
                    </a:lnTo>
                    <a:lnTo>
                      <a:pt x="2" y="1850"/>
                    </a:lnTo>
                    <a:lnTo>
                      <a:pt x="4" y="1852"/>
                    </a:lnTo>
                    <a:lnTo>
                      <a:pt x="4" y="1854"/>
                    </a:lnTo>
                    <a:lnTo>
                      <a:pt x="4" y="1854"/>
                    </a:lnTo>
                    <a:lnTo>
                      <a:pt x="20" y="1814"/>
                    </a:lnTo>
                    <a:lnTo>
                      <a:pt x="36" y="1776"/>
                    </a:lnTo>
                    <a:lnTo>
                      <a:pt x="72" y="1700"/>
                    </a:lnTo>
                    <a:lnTo>
                      <a:pt x="72" y="1700"/>
                    </a:lnTo>
                    <a:lnTo>
                      <a:pt x="80" y="1694"/>
                    </a:lnTo>
                    <a:lnTo>
                      <a:pt x="86" y="1688"/>
                    </a:lnTo>
                    <a:lnTo>
                      <a:pt x="86" y="1688"/>
                    </a:lnTo>
                    <a:lnTo>
                      <a:pt x="84" y="1686"/>
                    </a:lnTo>
                    <a:lnTo>
                      <a:pt x="82" y="1688"/>
                    </a:lnTo>
                    <a:lnTo>
                      <a:pt x="78" y="1692"/>
                    </a:lnTo>
                    <a:lnTo>
                      <a:pt x="78" y="1692"/>
                    </a:lnTo>
                    <a:lnTo>
                      <a:pt x="102" y="1660"/>
                    </a:lnTo>
                    <a:lnTo>
                      <a:pt x="124" y="1624"/>
                    </a:lnTo>
                    <a:lnTo>
                      <a:pt x="136" y="1606"/>
                    </a:lnTo>
                    <a:lnTo>
                      <a:pt x="146" y="1586"/>
                    </a:lnTo>
                    <a:lnTo>
                      <a:pt x="154" y="1566"/>
                    </a:lnTo>
                    <a:lnTo>
                      <a:pt x="162" y="1544"/>
                    </a:lnTo>
                    <a:lnTo>
                      <a:pt x="162" y="1544"/>
                    </a:lnTo>
                    <a:lnTo>
                      <a:pt x="154" y="1546"/>
                    </a:lnTo>
                    <a:lnTo>
                      <a:pt x="148" y="1548"/>
                    </a:lnTo>
                    <a:lnTo>
                      <a:pt x="148" y="1548"/>
                    </a:lnTo>
                    <a:lnTo>
                      <a:pt x="146" y="1546"/>
                    </a:lnTo>
                    <a:lnTo>
                      <a:pt x="146" y="1544"/>
                    </a:lnTo>
                    <a:lnTo>
                      <a:pt x="146" y="1542"/>
                    </a:lnTo>
                    <a:lnTo>
                      <a:pt x="142" y="1542"/>
                    </a:lnTo>
                    <a:lnTo>
                      <a:pt x="142" y="1542"/>
                    </a:lnTo>
                    <a:lnTo>
                      <a:pt x="158" y="1516"/>
                    </a:lnTo>
                    <a:lnTo>
                      <a:pt x="164" y="1502"/>
                    </a:lnTo>
                    <a:lnTo>
                      <a:pt x="168" y="1484"/>
                    </a:lnTo>
                    <a:lnTo>
                      <a:pt x="168" y="1484"/>
                    </a:lnTo>
                    <a:lnTo>
                      <a:pt x="172" y="1484"/>
                    </a:lnTo>
                    <a:lnTo>
                      <a:pt x="172" y="1484"/>
                    </a:lnTo>
                    <a:lnTo>
                      <a:pt x="170" y="1480"/>
                    </a:lnTo>
                    <a:lnTo>
                      <a:pt x="168" y="1472"/>
                    </a:lnTo>
                    <a:lnTo>
                      <a:pt x="166" y="1466"/>
                    </a:lnTo>
                    <a:lnTo>
                      <a:pt x="164" y="1466"/>
                    </a:lnTo>
                    <a:lnTo>
                      <a:pt x="164" y="1466"/>
                    </a:lnTo>
                    <a:lnTo>
                      <a:pt x="162" y="1462"/>
                    </a:lnTo>
                    <a:lnTo>
                      <a:pt x="164" y="1458"/>
                    </a:lnTo>
                    <a:lnTo>
                      <a:pt x="168" y="1452"/>
                    </a:lnTo>
                    <a:lnTo>
                      <a:pt x="178" y="1440"/>
                    </a:lnTo>
                    <a:lnTo>
                      <a:pt x="178" y="1440"/>
                    </a:lnTo>
                    <a:lnTo>
                      <a:pt x="178" y="1440"/>
                    </a:lnTo>
                    <a:lnTo>
                      <a:pt x="176" y="1440"/>
                    </a:lnTo>
                    <a:lnTo>
                      <a:pt x="172" y="1444"/>
                    </a:lnTo>
                    <a:lnTo>
                      <a:pt x="168" y="1452"/>
                    </a:lnTo>
                    <a:lnTo>
                      <a:pt x="168" y="1452"/>
                    </a:lnTo>
                    <a:lnTo>
                      <a:pt x="166" y="1444"/>
                    </a:lnTo>
                    <a:lnTo>
                      <a:pt x="168" y="1430"/>
                    </a:lnTo>
                    <a:lnTo>
                      <a:pt x="168" y="1430"/>
                    </a:lnTo>
                    <a:lnTo>
                      <a:pt x="164" y="1430"/>
                    </a:lnTo>
                    <a:lnTo>
                      <a:pt x="160" y="1432"/>
                    </a:lnTo>
                    <a:lnTo>
                      <a:pt x="156" y="1436"/>
                    </a:lnTo>
                    <a:lnTo>
                      <a:pt x="152" y="1440"/>
                    </a:lnTo>
                    <a:lnTo>
                      <a:pt x="152" y="1440"/>
                    </a:lnTo>
                    <a:lnTo>
                      <a:pt x="156" y="1438"/>
                    </a:lnTo>
                    <a:lnTo>
                      <a:pt x="158" y="1438"/>
                    </a:lnTo>
                    <a:lnTo>
                      <a:pt x="156" y="1442"/>
                    </a:lnTo>
                    <a:lnTo>
                      <a:pt x="150" y="1448"/>
                    </a:lnTo>
                    <a:lnTo>
                      <a:pt x="140" y="1454"/>
                    </a:lnTo>
                    <a:lnTo>
                      <a:pt x="140" y="1454"/>
                    </a:lnTo>
                    <a:lnTo>
                      <a:pt x="132" y="1470"/>
                    </a:lnTo>
                    <a:lnTo>
                      <a:pt x="128" y="1480"/>
                    </a:lnTo>
                    <a:lnTo>
                      <a:pt x="122" y="1488"/>
                    </a:lnTo>
                    <a:lnTo>
                      <a:pt x="122" y="1488"/>
                    </a:lnTo>
                    <a:lnTo>
                      <a:pt x="122" y="1486"/>
                    </a:lnTo>
                    <a:lnTo>
                      <a:pt x="122" y="1482"/>
                    </a:lnTo>
                    <a:lnTo>
                      <a:pt x="126" y="1474"/>
                    </a:lnTo>
                    <a:lnTo>
                      <a:pt x="136" y="1456"/>
                    </a:lnTo>
                    <a:lnTo>
                      <a:pt x="136" y="1456"/>
                    </a:lnTo>
                    <a:lnTo>
                      <a:pt x="136" y="1454"/>
                    </a:lnTo>
                    <a:lnTo>
                      <a:pt x="134" y="1456"/>
                    </a:lnTo>
                    <a:lnTo>
                      <a:pt x="132" y="1458"/>
                    </a:lnTo>
                    <a:lnTo>
                      <a:pt x="126" y="1466"/>
                    </a:lnTo>
                    <a:lnTo>
                      <a:pt x="126" y="1466"/>
                    </a:lnTo>
                    <a:lnTo>
                      <a:pt x="126" y="1466"/>
                    </a:lnTo>
                    <a:lnTo>
                      <a:pt x="126" y="1462"/>
                    </a:lnTo>
                    <a:lnTo>
                      <a:pt x="130" y="1456"/>
                    </a:lnTo>
                    <a:lnTo>
                      <a:pt x="130" y="1456"/>
                    </a:lnTo>
                    <a:lnTo>
                      <a:pt x="130" y="1454"/>
                    </a:lnTo>
                    <a:lnTo>
                      <a:pt x="128" y="1456"/>
                    </a:lnTo>
                    <a:lnTo>
                      <a:pt x="128" y="1456"/>
                    </a:lnTo>
                    <a:lnTo>
                      <a:pt x="134" y="1438"/>
                    </a:lnTo>
                    <a:lnTo>
                      <a:pt x="140" y="1424"/>
                    </a:lnTo>
                    <a:lnTo>
                      <a:pt x="156" y="1400"/>
                    </a:lnTo>
                    <a:lnTo>
                      <a:pt x="156" y="1400"/>
                    </a:lnTo>
                    <a:lnTo>
                      <a:pt x="154" y="1398"/>
                    </a:lnTo>
                    <a:lnTo>
                      <a:pt x="152" y="1402"/>
                    </a:lnTo>
                    <a:lnTo>
                      <a:pt x="150" y="1406"/>
                    </a:lnTo>
                    <a:lnTo>
                      <a:pt x="150" y="1410"/>
                    </a:lnTo>
                    <a:lnTo>
                      <a:pt x="150" y="1410"/>
                    </a:lnTo>
                    <a:lnTo>
                      <a:pt x="148" y="1404"/>
                    </a:lnTo>
                    <a:lnTo>
                      <a:pt x="150" y="1398"/>
                    </a:lnTo>
                    <a:lnTo>
                      <a:pt x="154" y="1388"/>
                    </a:lnTo>
                    <a:lnTo>
                      <a:pt x="160" y="1378"/>
                    </a:lnTo>
                    <a:lnTo>
                      <a:pt x="162" y="1370"/>
                    </a:lnTo>
                    <a:lnTo>
                      <a:pt x="162" y="1364"/>
                    </a:lnTo>
                    <a:lnTo>
                      <a:pt x="162" y="1364"/>
                    </a:lnTo>
                    <a:lnTo>
                      <a:pt x="146" y="1372"/>
                    </a:lnTo>
                    <a:lnTo>
                      <a:pt x="138" y="1376"/>
                    </a:lnTo>
                    <a:lnTo>
                      <a:pt x="132" y="1382"/>
                    </a:lnTo>
                    <a:lnTo>
                      <a:pt x="132" y="1382"/>
                    </a:lnTo>
                    <a:lnTo>
                      <a:pt x="178" y="1310"/>
                    </a:lnTo>
                    <a:lnTo>
                      <a:pt x="226" y="1238"/>
                    </a:lnTo>
                    <a:lnTo>
                      <a:pt x="276" y="1170"/>
                    </a:lnTo>
                    <a:lnTo>
                      <a:pt x="330" y="1104"/>
                    </a:lnTo>
                    <a:lnTo>
                      <a:pt x="384" y="1038"/>
                    </a:lnTo>
                    <a:lnTo>
                      <a:pt x="440" y="974"/>
                    </a:lnTo>
                    <a:lnTo>
                      <a:pt x="498" y="912"/>
                    </a:lnTo>
                    <a:lnTo>
                      <a:pt x="558" y="850"/>
                    </a:lnTo>
                    <a:lnTo>
                      <a:pt x="558" y="850"/>
                    </a:lnTo>
                    <a:lnTo>
                      <a:pt x="622" y="788"/>
                    </a:lnTo>
                    <a:lnTo>
                      <a:pt x="686" y="728"/>
                    </a:lnTo>
                    <a:lnTo>
                      <a:pt x="686" y="728"/>
                    </a:lnTo>
                    <a:lnTo>
                      <a:pt x="716" y="700"/>
                    </a:lnTo>
                    <a:lnTo>
                      <a:pt x="748" y="674"/>
                    </a:lnTo>
                    <a:lnTo>
                      <a:pt x="814" y="622"/>
                    </a:lnTo>
                    <a:lnTo>
                      <a:pt x="882" y="572"/>
                    </a:lnTo>
                    <a:lnTo>
                      <a:pt x="950" y="522"/>
                    </a:lnTo>
                    <a:lnTo>
                      <a:pt x="950" y="522"/>
                    </a:lnTo>
                    <a:lnTo>
                      <a:pt x="1022" y="472"/>
                    </a:lnTo>
                    <a:lnTo>
                      <a:pt x="1092" y="426"/>
                    </a:lnTo>
                    <a:lnTo>
                      <a:pt x="1164" y="382"/>
                    </a:lnTo>
                    <a:lnTo>
                      <a:pt x="1238" y="342"/>
                    </a:lnTo>
                    <a:lnTo>
                      <a:pt x="1238" y="342"/>
                    </a:lnTo>
                    <a:lnTo>
                      <a:pt x="1304" y="308"/>
                    </a:lnTo>
                    <a:lnTo>
                      <a:pt x="1336" y="290"/>
                    </a:lnTo>
                    <a:lnTo>
                      <a:pt x="1370" y="272"/>
                    </a:lnTo>
                    <a:lnTo>
                      <a:pt x="1370" y="272"/>
                    </a:lnTo>
                    <a:lnTo>
                      <a:pt x="1374" y="274"/>
                    </a:lnTo>
                    <a:lnTo>
                      <a:pt x="1374" y="274"/>
                    </a:lnTo>
                    <a:lnTo>
                      <a:pt x="1368" y="276"/>
                    </a:lnTo>
                    <a:lnTo>
                      <a:pt x="1368" y="276"/>
                    </a:lnTo>
                    <a:close/>
                    <a:moveTo>
                      <a:pt x="1670" y="170"/>
                    </a:moveTo>
                    <a:lnTo>
                      <a:pt x="1670" y="170"/>
                    </a:lnTo>
                    <a:lnTo>
                      <a:pt x="1672" y="176"/>
                    </a:lnTo>
                    <a:lnTo>
                      <a:pt x="1674" y="178"/>
                    </a:lnTo>
                    <a:lnTo>
                      <a:pt x="1684" y="176"/>
                    </a:lnTo>
                    <a:lnTo>
                      <a:pt x="1684" y="176"/>
                    </a:lnTo>
                    <a:lnTo>
                      <a:pt x="1684" y="174"/>
                    </a:lnTo>
                    <a:lnTo>
                      <a:pt x="1680" y="172"/>
                    </a:lnTo>
                    <a:lnTo>
                      <a:pt x="1678" y="172"/>
                    </a:lnTo>
                    <a:lnTo>
                      <a:pt x="1678" y="170"/>
                    </a:lnTo>
                    <a:lnTo>
                      <a:pt x="1678" y="170"/>
                    </a:lnTo>
                    <a:lnTo>
                      <a:pt x="1674" y="170"/>
                    </a:lnTo>
                    <a:lnTo>
                      <a:pt x="1670" y="170"/>
                    </a:lnTo>
                    <a:lnTo>
                      <a:pt x="1670" y="170"/>
                    </a:lnTo>
                    <a:close/>
                    <a:moveTo>
                      <a:pt x="2088" y="292"/>
                    </a:moveTo>
                    <a:lnTo>
                      <a:pt x="2088" y="292"/>
                    </a:lnTo>
                    <a:lnTo>
                      <a:pt x="2094" y="292"/>
                    </a:lnTo>
                    <a:lnTo>
                      <a:pt x="2100" y="292"/>
                    </a:lnTo>
                    <a:lnTo>
                      <a:pt x="2108" y="292"/>
                    </a:lnTo>
                    <a:lnTo>
                      <a:pt x="2114" y="288"/>
                    </a:lnTo>
                    <a:lnTo>
                      <a:pt x="2114" y="288"/>
                    </a:lnTo>
                    <a:lnTo>
                      <a:pt x="2096" y="288"/>
                    </a:lnTo>
                    <a:lnTo>
                      <a:pt x="2090" y="290"/>
                    </a:lnTo>
                    <a:lnTo>
                      <a:pt x="2088" y="290"/>
                    </a:lnTo>
                    <a:lnTo>
                      <a:pt x="2088" y="292"/>
                    </a:lnTo>
                    <a:lnTo>
                      <a:pt x="2088" y="292"/>
                    </a:lnTo>
                    <a:close/>
                    <a:moveTo>
                      <a:pt x="1254" y="342"/>
                    </a:moveTo>
                    <a:lnTo>
                      <a:pt x="1254" y="342"/>
                    </a:lnTo>
                    <a:lnTo>
                      <a:pt x="1266" y="332"/>
                    </a:lnTo>
                    <a:lnTo>
                      <a:pt x="1266" y="332"/>
                    </a:lnTo>
                    <a:lnTo>
                      <a:pt x="1250" y="340"/>
                    </a:lnTo>
                    <a:lnTo>
                      <a:pt x="1242" y="344"/>
                    </a:lnTo>
                    <a:lnTo>
                      <a:pt x="1242" y="346"/>
                    </a:lnTo>
                    <a:lnTo>
                      <a:pt x="1244" y="346"/>
                    </a:lnTo>
                    <a:lnTo>
                      <a:pt x="1254" y="342"/>
                    </a:lnTo>
                    <a:lnTo>
                      <a:pt x="1254" y="342"/>
                    </a:lnTo>
                    <a:close/>
                    <a:moveTo>
                      <a:pt x="2162" y="338"/>
                    </a:moveTo>
                    <a:lnTo>
                      <a:pt x="2162" y="338"/>
                    </a:lnTo>
                    <a:lnTo>
                      <a:pt x="2172" y="336"/>
                    </a:lnTo>
                    <a:lnTo>
                      <a:pt x="2176" y="334"/>
                    </a:lnTo>
                    <a:lnTo>
                      <a:pt x="2180" y="330"/>
                    </a:lnTo>
                    <a:lnTo>
                      <a:pt x="2180" y="330"/>
                    </a:lnTo>
                    <a:lnTo>
                      <a:pt x="2168" y="332"/>
                    </a:lnTo>
                    <a:lnTo>
                      <a:pt x="2164" y="334"/>
                    </a:lnTo>
                    <a:lnTo>
                      <a:pt x="2162" y="338"/>
                    </a:lnTo>
                    <a:lnTo>
                      <a:pt x="2162" y="338"/>
                    </a:lnTo>
                    <a:close/>
                    <a:moveTo>
                      <a:pt x="1208" y="362"/>
                    </a:moveTo>
                    <a:lnTo>
                      <a:pt x="1208" y="362"/>
                    </a:lnTo>
                    <a:lnTo>
                      <a:pt x="1210" y="362"/>
                    </a:lnTo>
                    <a:lnTo>
                      <a:pt x="1214" y="360"/>
                    </a:lnTo>
                    <a:lnTo>
                      <a:pt x="1216" y="360"/>
                    </a:lnTo>
                    <a:lnTo>
                      <a:pt x="1218" y="356"/>
                    </a:lnTo>
                    <a:lnTo>
                      <a:pt x="1218" y="356"/>
                    </a:lnTo>
                    <a:lnTo>
                      <a:pt x="1210" y="358"/>
                    </a:lnTo>
                    <a:lnTo>
                      <a:pt x="1208" y="362"/>
                    </a:lnTo>
                    <a:lnTo>
                      <a:pt x="1208" y="362"/>
                    </a:lnTo>
                    <a:lnTo>
                      <a:pt x="1208" y="362"/>
                    </a:lnTo>
                    <a:close/>
                    <a:moveTo>
                      <a:pt x="1390" y="608"/>
                    </a:moveTo>
                    <a:lnTo>
                      <a:pt x="1390" y="608"/>
                    </a:lnTo>
                    <a:lnTo>
                      <a:pt x="1402" y="602"/>
                    </a:lnTo>
                    <a:lnTo>
                      <a:pt x="1408" y="600"/>
                    </a:lnTo>
                    <a:lnTo>
                      <a:pt x="1408" y="600"/>
                    </a:lnTo>
                    <a:lnTo>
                      <a:pt x="1400" y="602"/>
                    </a:lnTo>
                    <a:lnTo>
                      <a:pt x="1394" y="606"/>
                    </a:lnTo>
                    <a:lnTo>
                      <a:pt x="1388" y="608"/>
                    </a:lnTo>
                    <a:lnTo>
                      <a:pt x="1388" y="610"/>
                    </a:lnTo>
                    <a:lnTo>
                      <a:pt x="1390" y="608"/>
                    </a:lnTo>
                    <a:lnTo>
                      <a:pt x="1390" y="60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0" name="Freeform 178"/>
              <p:cNvSpPr>
                <a:spLocks/>
              </p:cNvSpPr>
              <p:nvPr userDrawn="1"/>
            </p:nvSpPr>
            <p:spPr bwMode="auto">
              <a:xfrm>
                <a:off x="3665" y="189"/>
                <a:ext cx="10" cy="3"/>
              </a:xfrm>
              <a:custGeom>
                <a:avLst/>
                <a:gdLst/>
                <a:ahLst/>
                <a:cxnLst>
                  <a:cxn ang="0">
                    <a:pos x="36" y="0"/>
                  </a:cxn>
                  <a:cxn ang="0">
                    <a:pos x="36" y="0"/>
                  </a:cxn>
                  <a:cxn ang="0">
                    <a:pos x="28" y="6"/>
                  </a:cxn>
                  <a:cxn ang="0">
                    <a:pos x="20" y="10"/>
                  </a:cxn>
                  <a:cxn ang="0">
                    <a:pos x="10" y="12"/>
                  </a:cxn>
                  <a:cxn ang="0">
                    <a:pos x="0" y="14"/>
                  </a:cxn>
                  <a:cxn ang="0">
                    <a:pos x="0" y="14"/>
                  </a:cxn>
                  <a:cxn ang="0">
                    <a:pos x="0" y="12"/>
                  </a:cxn>
                  <a:cxn ang="0">
                    <a:pos x="4" y="8"/>
                  </a:cxn>
                  <a:cxn ang="0">
                    <a:pos x="14" y="4"/>
                  </a:cxn>
                  <a:cxn ang="0">
                    <a:pos x="36" y="0"/>
                  </a:cxn>
                  <a:cxn ang="0">
                    <a:pos x="36" y="0"/>
                  </a:cxn>
                </a:cxnLst>
                <a:rect l="0" t="0" r="r" b="b"/>
                <a:pathLst>
                  <a:path w="36" h="14">
                    <a:moveTo>
                      <a:pt x="36" y="0"/>
                    </a:moveTo>
                    <a:lnTo>
                      <a:pt x="36" y="0"/>
                    </a:lnTo>
                    <a:lnTo>
                      <a:pt x="28" y="6"/>
                    </a:lnTo>
                    <a:lnTo>
                      <a:pt x="20" y="10"/>
                    </a:lnTo>
                    <a:lnTo>
                      <a:pt x="10" y="12"/>
                    </a:lnTo>
                    <a:lnTo>
                      <a:pt x="0" y="14"/>
                    </a:lnTo>
                    <a:lnTo>
                      <a:pt x="0" y="14"/>
                    </a:lnTo>
                    <a:lnTo>
                      <a:pt x="0" y="12"/>
                    </a:lnTo>
                    <a:lnTo>
                      <a:pt x="4" y="8"/>
                    </a:lnTo>
                    <a:lnTo>
                      <a:pt x="14" y="4"/>
                    </a:lnTo>
                    <a:lnTo>
                      <a:pt x="36" y="0"/>
                    </a:lnTo>
                    <a:lnTo>
                      <a:pt x="3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1" name="Freeform 179"/>
              <p:cNvSpPr>
                <a:spLocks/>
              </p:cNvSpPr>
              <p:nvPr userDrawn="1"/>
            </p:nvSpPr>
            <p:spPr bwMode="auto">
              <a:xfrm>
                <a:off x="4039" y="213"/>
                <a:ext cx="9" cy="4"/>
              </a:xfrm>
              <a:custGeom>
                <a:avLst/>
                <a:gdLst/>
                <a:ahLst/>
                <a:cxnLst>
                  <a:cxn ang="0">
                    <a:pos x="32" y="0"/>
                  </a:cxn>
                  <a:cxn ang="0">
                    <a:pos x="32" y="0"/>
                  </a:cxn>
                  <a:cxn ang="0">
                    <a:pos x="32" y="2"/>
                  </a:cxn>
                  <a:cxn ang="0">
                    <a:pos x="32" y="4"/>
                  </a:cxn>
                  <a:cxn ang="0">
                    <a:pos x="34" y="6"/>
                  </a:cxn>
                  <a:cxn ang="0">
                    <a:pos x="34" y="8"/>
                  </a:cxn>
                  <a:cxn ang="0">
                    <a:pos x="34" y="8"/>
                  </a:cxn>
                  <a:cxn ang="0">
                    <a:pos x="0" y="14"/>
                  </a:cxn>
                  <a:cxn ang="0">
                    <a:pos x="0" y="14"/>
                  </a:cxn>
                  <a:cxn ang="0">
                    <a:pos x="8" y="10"/>
                  </a:cxn>
                  <a:cxn ang="0">
                    <a:pos x="14" y="6"/>
                  </a:cxn>
                  <a:cxn ang="0">
                    <a:pos x="20" y="2"/>
                  </a:cxn>
                  <a:cxn ang="0">
                    <a:pos x="32" y="0"/>
                  </a:cxn>
                  <a:cxn ang="0">
                    <a:pos x="32" y="0"/>
                  </a:cxn>
                </a:cxnLst>
                <a:rect l="0" t="0" r="r" b="b"/>
                <a:pathLst>
                  <a:path w="34" h="14">
                    <a:moveTo>
                      <a:pt x="32" y="0"/>
                    </a:moveTo>
                    <a:lnTo>
                      <a:pt x="32" y="0"/>
                    </a:lnTo>
                    <a:lnTo>
                      <a:pt x="32" y="2"/>
                    </a:lnTo>
                    <a:lnTo>
                      <a:pt x="32" y="4"/>
                    </a:lnTo>
                    <a:lnTo>
                      <a:pt x="34" y="6"/>
                    </a:lnTo>
                    <a:lnTo>
                      <a:pt x="34" y="8"/>
                    </a:lnTo>
                    <a:lnTo>
                      <a:pt x="34" y="8"/>
                    </a:lnTo>
                    <a:lnTo>
                      <a:pt x="0" y="14"/>
                    </a:lnTo>
                    <a:lnTo>
                      <a:pt x="0" y="14"/>
                    </a:lnTo>
                    <a:lnTo>
                      <a:pt x="8" y="10"/>
                    </a:lnTo>
                    <a:lnTo>
                      <a:pt x="14" y="6"/>
                    </a:lnTo>
                    <a:lnTo>
                      <a:pt x="20" y="2"/>
                    </a:lnTo>
                    <a:lnTo>
                      <a:pt x="32" y="0"/>
                    </a:lnTo>
                    <a:lnTo>
                      <a:pt x="3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2" name="Freeform 180"/>
              <p:cNvSpPr>
                <a:spLocks noEditPoints="1"/>
              </p:cNvSpPr>
              <p:nvPr userDrawn="1"/>
            </p:nvSpPr>
            <p:spPr bwMode="auto">
              <a:xfrm>
                <a:off x="3750" y="227"/>
                <a:ext cx="189" cy="169"/>
              </a:xfrm>
              <a:custGeom>
                <a:avLst/>
                <a:gdLst/>
                <a:ahLst/>
                <a:cxnLst>
                  <a:cxn ang="0">
                    <a:pos x="702" y="30"/>
                  </a:cxn>
                  <a:cxn ang="0">
                    <a:pos x="702" y="68"/>
                  </a:cxn>
                  <a:cxn ang="0">
                    <a:pos x="688" y="118"/>
                  </a:cxn>
                  <a:cxn ang="0">
                    <a:pos x="686" y="132"/>
                  </a:cxn>
                  <a:cxn ang="0">
                    <a:pos x="678" y="180"/>
                  </a:cxn>
                  <a:cxn ang="0">
                    <a:pos x="670" y="198"/>
                  </a:cxn>
                  <a:cxn ang="0">
                    <a:pos x="644" y="236"/>
                  </a:cxn>
                  <a:cxn ang="0">
                    <a:pos x="636" y="232"/>
                  </a:cxn>
                  <a:cxn ang="0">
                    <a:pos x="624" y="288"/>
                  </a:cxn>
                  <a:cxn ang="0">
                    <a:pos x="608" y="322"/>
                  </a:cxn>
                  <a:cxn ang="0">
                    <a:pos x="590" y="294"/>
                  </a:cxn>
                  <a:cxn ang="0">
                    <a:pos x="560" y="324"/>
                  </a:cxn>
                  <a:cxn ang="0">
                    <a:pos x="580" y="318"/>
                  </a:cxn>
                  <a:cxn ang="0">
                    <a:pos x="588" y="346"/>
                  </a:cxn>
                  <a:cxn ang="0">
                    <a:pos x="498" y="380"/>
                  </a:cxn>
                  <a:cxn ang="0">
                    <a:pos x="466" y="384"/>
                  </a:cxn>
                  <a:cxn ang="0">
                    <a:pos x="328" y="458"/>
                  </a:cxn>
                  <a:cxn ang="0">
                    <a:pos x="330" y="452"/>
                  </a:cxn>
                  <a:cxn ang="0">
                    <a:pos x="278" y="462"/>
                  </a:cxn>
                  <a:cxn ang="0">
                    <a:pos x="260" y="488"/>
                  </a:cxn>
                  <a:cxn ang="0">
                    <a:pos x="224" y="516"/>
                  </a:cxn>
                  <a:cxn ang="0">
                    <a:pos x="176" y="544"/>
                  </a:cxn>
                  <a:cxn ang="0">
                    <a:pos x="134" y="576"/>
                  </a:cxn>
                  <a:cxn ang="0">
                    <a:pos x="90" y="606"/>
                  </a:cxn>
                  <a:cxn ang="0">
                    <a:pos x="32" y="644"/>
                  </a:cxn>
                  <a:cxn ang="0">
                    <a:pos x="26" y="630"/>
                  </a:cxn>
                  <a:cxn ang="0">
                    <a:pos x="40" y="614"/>
                  </a:cxn>
                  <a:cxn ang="0">
                    <a:pos x="30" y="592"/>
                  </a:cxn>
                  <a:cxn ang="0">
                    <a:pos x="30" y="588"/>
                  </a:cxn>
                  <a:cxn ang="0">
                    <a:pos x="20" y="578"/>
                  </a:cxn>
                  <a:cxn ang="0">
                    <a:pos x="32" y="548"/>
                  </a:cxn>
                  <a:cxn ang="0">
                    <a:pos x="40" y="524"/>
                  </a:cxn>
                  <a:cxn ang="0">
                    <a:pos x="64" y="488"/>
                  </a:cxn>
                  <a:cxn ang="0">
                    <a:pos x="112" y="450"/>
                  </a:cxn>
                  <a:cxn ang="0">
                    <a:pos x="140" y="438"/>
                  </a:cxn>
                  <a:cxn ang="0">
                    <a:pos x="116" y="434"/>
                  </a:cxn>
                  <a:cxn ang="0">
                    <a:pos x="164" y="380"/>
                  </a:cxn>
                  <a:cxn ang="0">
                    <a:pos x="196" y="360"/>
                  </a:cxn>
                  <a:cxn ang="0">
                    <a:pos x="232" y="334"/>
                  </a:cxn>
                  <a:cxn ang="0">
                    <a:pos x="276" y="320"/>
                  </a:cxn>
                  <a:cxn ang="0">
                    <a:pos x="314" y="308"/>
                  </a:cxn>
                  <a:cxn ang="0">
                    <a:pos x="340" y="252"/>
                  </a:cxn>
                  <a:cxn ang="0">
                    <a:pos x="370" y="248"/>
                  </a:cxn>
                  <a:cxn ang="0">
                    <a:pos x="374" y="234"/>
                  </a:cxn>
                  <a:cxn ang="0">
                    <a:pos x="402" y="210"/>
                  </a:cxn>
                  <a:cxn ang="0">
                    <a:pos x="474" y="106"/>
                  </a:cxn>
                  <a:cxn ang="0">
                    <a:pos x="534" y="84"/>
                  </a:cxn>
                  <a:cxn ang="0">
                    <a:pos x="622" y="40"/>
                  </a:cxn>
                  <a:cxn ang="0">
                    <a:pos x="576" y="50"/>
                  </a:cxn>
                  <a:cxn ang="0">
                    <a:pos x="436" y="90"/>
                  </a:cxn>
                  <a:cxn ang="0">
                    <a:pos x="422" y="72"/>
                  </a:cxn>
                  <a:cxn ang="0">
                    <a:pos x="414" y="90"/>
                  </a:cxn>
                  <a:cxn ang="0">
                    <a:pos x="350" y="108"/>
                  </a:cxn>
                  <a:cxn ang="0">
                    <a:pos x="342" y="82"/>
                  </a:cxn>
                  <a:cxn ang="0">
                    <a:pos x="434" y="60"/>
                  </a:cxn>
                  <a:cxn ang="0">
                    <a:pos x="492" y="60"/>
                  </a:cxn>
                  <a:cxn ang="0">
                    <a:pos x="554" y="32"/>
                  </a:cxn>
                  <a:cxn ang="0">
                    <a:pos x="698" y="2"/>
                  </a:cxn>
                  <a:cxn ang="0">
                    <a:pos x="664" y="26"/>
                  </a:cxn>
                  <a:cxn ang="0">
                    <a:pos x="610" y="28"/>
                  </a:cxn>
                  <a:cxn ang="0">
                    <a:pos x="552" y="44"/>
                  </a:cxn>
                  <a:cxn ang="0">
                    <a:pos x="584" y="278"/>
                  </a:cxn>
                  <a:cxn ang="0">
                    <a:pos x="236" y="494"/>
                  </a:cxn>
                </a:cxnLst>
                <a:rect l="0" t="0" r="r" b="b"/>
                <a:pathLst>
                  <a:path w="714" h="644">
                    <a:moveTo>
                      <a:pt x="706" y="0"/>
                    </a:moveTo>
                    <a:lnTo>
                      <a:pt x="706" y="0"/>
                    </a:lnTo>
                    <a:lnTo>
                      <a:pt x="708" y="2"/>
                    </a:lnTo>
                    <a:lnTo>
                      <a:pt x="706" y="6"/>
                    </a:lnTo>
                    <a:lnTo>
                      <a:pt x="706" y="12"/>
                    </a:lnTo>
                    <a:lnTo>
                      <a:pt x="706" y="18"/>
                    </a:lnTo>
                    <a:lnTo>
                      <a:pt x="706" y="18"/>
                    </a:lnTo>
                    <a:lnTo>
                      <a:pt x="702" y="20"/>
                    </a:lnTo>
                    <a:lnTo>
                      <a:pt x="696" y="24"/>
                    </a:lnTo>
                    <a:lnTo>
                      <a:pt x="696" y="24"/>
                    </a:lnTo>
                    <a:lnTo>
                      <a:pt x="702" y="24"/>
                    </a:lnTo>
                    <a:lnTo>
                      <a:pt x="704" y="26"/>
                    </a:lnTo>
                    <a:lnTo>
                      <a:pt x="702" y="30"/>
                    </a:lnTo>
                    <a:lnTo>
                      <a:pt x="702" y="30"/>
                    </a:lnTo>
                    <a:lnTo>
                      <a:pt x="706" y="32"/>
                    </a:lnTo>
                    <a:lnTo>
                      <a:pt x="708" y="30"/>
                    </a:lnTo>
                    <a:lnTo>
                      <a:pt x="708" y="28"/>
                    </a:lnTo>
                    <a:lnTo>
                      <a:pt x="708" y="26"/>
                    </a:lnTo>
                    <a:lnTo>
                      <a:pt x="708" y="26"/>
                    </a:lnTo>
                    <a:lnTo>
                      <a:pt x="712" y="28"/>
                    </a:lnTo>
                    <a:lnTo>
                      <a:pt x="714" y="30"/>
                    </a:lnTo>
                    <a:lnTo>
                      <a:pt x="714" y="38"/>
                    </a:lnTo>
                    <a:lnTo>
                      <a:pt x="710" y="46"/>
                    </a:lnTo>
                    <a:lnTo>
                      <a:pt x="704" y="50"/>
                    </a:lnTo>
                    <a:lnTo>
                      <a:pt x="704" y="50"/>
                    </a:lnTo>
                    <a:lnTo>
                      <a:pt x="706" y="54"/>
                    </a:lnTo>
                    <a:lnTo>
                      <a:pt x="706" y="58"/>
                    </a:lnTo>
                    <a:lnTo>
                      <a:pt x="702" y="68"/>
                    </a:lnTo>
                    <a:lnTo>
                      <a:pt x="698" y="78"/>
                    </a:lnTo>
                    <a:lnTo>
                      <a:pt x="698" y="82"/>
                    </a:lnTo>
                    <a:lnTo>
                      <a:pt x="698" y="86"/>
                    </a:lnTo>
                    <a:lnTo>
                      <a:pt x="698" y="86"/>
                    </a:lnTo>
                    <a:lnTo>
                      <a:pt x="696" y="88"/>
                    </a:lnTo>
                    <a:lnTo>
                      <a:pt x="692" y="94"/>
                    </a:lnTo>
                    <a:lnTo>
                      <a:pt x="688" y="106"/>
                    </a:lnTo>
                    <a:lnTo>
                      <a:pt x="688" y="106"/>
                    </a:lnTo>
                    <a:lnTo>
                      <a:pt x="692" y="110"/>
                    </a:lnTo>
                    <a:lnTo>
                      <a:pt x="694" y="114"/>
                    </a:lnTo>
                    <a:lnTo>
                      <a:pt x="694" y="120"/>
                    </a:lnTo>
                    <a:lnTo>
                      <a:pt x="694" y="120"/>
                    </a:lnTo>
                    <a:lnTo>
                      <a:pt x="690" y="118"/>
                    </a:lnTo>
                    <a:lnTo>
                      <a:pt x="688" y="118"/>
                    </a:lnTo>
                    <a:lnTo>
                      <a:pt x="688" y="118"/>
                    </a:lnTo>
                    <a:lnTo>
                      <a:pt x="686" y="122"/>
                    </a:lnTo>
                    <a:lnTo>
                      <a:pt x="688" y="126"/>
                    </a:lnTo>
                    <a:lnTo>
                      <a:pt x="690" y="126"/>
                    </a:lnTo>
                    <a:lnTo>
                      <a:pt x="694" y="124"/>
                    </a:lnTo>
                    <a:lnTo>
                      <a:pt x="694" y="124"/>
                    </a:lnTo>
                    <a:lnTo>
                      <a:pt x="694" y="128"/>
                    </a:lnTo>
                    <a:lnTo>
                      <a:pt x="694" y="132"/>
                    </a:lnTo>
                    <a:lnTo>
                      <a:pt x="692" y="136"/>
                    </a:lnTo>
                    <a:lnTo>
                      <a:pt x="694" y="140"/>
                    </a:lnTo>
                    <a:lnTo>
                      <a:pt x="694" y="140"/>
                    </a:lnTo>
                    <a:lnTo>
                      <a:pt x="688" y="138"/>
                    </a:lnTo>
                    <a:lnTo>
                      <a:pt x="686" y="132"/>
                    </a:lnTo>
                    <a:lnTo>
                      <a:pt x="686" y="132"/>
                    </a:lnTo>
                    <a:lnTo>
                      <a:pt x="680" y="138"/>
                    </a:lnTo>
                    <a:lnTo>
                      <a:pt x="678" y="138"/>
                    </a:lnTo>
                    <a:lnTo>
                      <a:pt x="674" y="136"/>
                    </a:lnTo>
                    <a:lnTo>
                      <a:pt x="674" y="136"/>
                    </a:lnTo>
                    <a:lnTo>
                      <a:pt x="676" y="144"/>
                    </a:lnTo>
                    <a:lnTo>
                      <a:pt x="674" y="150"/>
                    </a:lnTo>
                    <a:lnTo>
                      <a:pt x="674" y="150"/>
                    </a:lnTo>
                    <a:lnTo>
                      <a:pt x="676" y="152"/>
                    </a:lnTo>
                    <a:lnTo>
                      <a:pt x="682" y="154"/>
                    </a:lnTo>
                    <a:lnTo>
                      <a:pt x="682" y="154"/>
                    </a:lnTo>
                    <a:lnTo>
                      <a:pt x="680" y="166"/>
                    </a:lnTo>
                    <a:lnTo>
                      <a:pt x="680" y="174"/>
                    </a:lnTo>
                    <a:lnTo>
                      <a:pt x="678" y="180"/>
                    </a:lnTo>
                    <a:lnTo>
                      <a:pt x="678" y="180"/>
                    </a:lnTo>
                    <a:lnTo>
                      <a:pt x="674" y="180"/>
                    </a:lnTo>
                    <a:lnTo>
                      <a:pt x="674" y="178"/>
                    </a:lnTo>
                    <a:lnTo>
                      <a:pt x="672" y="176"/>
                    </a:lnTo>
                    <a:lnTo>
                      <a:pt x="670" y="174"/>
                    </a:lnTo>
                    <a:lnTo>
                      <a:pt x="670" y="174"/>
                    </a:lnTo>
                    <a:lnTo>
                      <a:pt x="670" y="178"/>
                    </a:lnTo>
                    <a:lnTo>
                      <a:pt x="670" y="182"/>
                    </a:lnTo>
                    <a:lnTo>
                      <a:pt x="674" y="192"/>
                    </a:lnTo>
                    <a:lnTo>
                      <a:pt x="674" y="192"/>
                    </a:lnTo>
                    <a:lnTo>
                      <a:pt x="672" y="194"/>
                    </a:lnTo>
                    <a:lnTo>
                      <a:pt x="668" y="194"/>
                    </a:lnTo>
                    <a:lnTo>
                      <a:pt x="668" y="194"/>
                    </a:lnTo>
                    <a:lnTo>
                      <a:pt x="670" y="196"/>
                    </a:lnTo>
                    <a:lnTo>
                      <a:pt x="670" y="198"/>
                    </a:lnTo>
                    <a:lnTo>
                      <a:pt x="672" y="196"/>
                    </a:lnTo>
                    <a:lnTo>
                      <a:pt x="674" y="198"/>
                    </a:lnTo>
                    <a:lnTo>
                      <a:pt x="674" y="198"/>
                    </a:lnTo>
                    <a:lnTo>
                      <a:pt x="672" y="204"/>
                    </a:lnTo>
                    <a:lnTo>
                      <a:pt x="668" y="206"/>
                    </a:lnTo>
                    <a:lnTo>
                      <a:pt x="656" y="212"/>
                    </a:lnTo>
                    <a:lnTo>
                      <a:pt x="656" y="212"/>
                    </a:lnTo>
                    <a:lnTo>
                      <a:pt x="660" y="220"/>
                    </a:lnTo>
                    <a:lnTo>
                      <a:pt x="658" y="230"/>
                    </a:lnTo>
                    <a:lnTo>
                      <a:pt x="658" y="230"/>
                    </a:lnTo>
                    <a:lnTo>
                      <a:pt x="648" y="232"/>
                    </a:lnTo>
                    <a:lnTo>
                      <a:pt x="646" y="234"/>
                    </a:lnTo>
                    <a:lnTo>
                      <a:pt x="644" y="236"/>
                    </a:lnTo>
                    <a:lnTo>
                      <a:pt x="644" y="236"/>
                    </a:lnTo>
                    <a:lnTo>
                      <a:pt x="640" y="234"/>
                    </a:lnTo>
                    <a:lnTo>
                      <a:pt x="638" y="230"/>
                    </a:lnTo>
                    <a:lnTo>
                      <a:pt x="636" y="226"/>
                    </a:lnTo>
                    <a:lnTo>
                      <a:pt x="636" y="220"/>
                    </a:lnTo>
                    <a:lnTo>
                      <a:pt x="636" y="220"/>
                    </a:lnTo>
                    <a:lnTo>
                      <a:pt x="634" y="220"/>
                    </a:lnTo>
                    <a:lnTo>
                      <a:pt x="632" y="222"/>
                    </a:lnTo>
                    <a:lnTo>
                      <a:pt x="630" y="222"/>
                    </a:lnTo>
                    <a:lnTo>
                      <a:pt x="628" y="220"/>
                    </a:lnTo>
                    <a:lnTo>
                      <a:pt x="628" y="220"/>
                    </a:lnTo>
                    <a:lnTo>
                      <a:pt x="628" y="226"/>
                    </a:lnTo>
                    <a:lnTo>
                      <a:pt x="630" y="228"/>
                    </a:lnTo>
                    <a:lnTo>
                      <a:pt x="636" y="232"/>
                    </a:lnTo>
                    <a:lnTo>
                      <a:pt x="636" y="232"/>
                    </a:lnTo>
                    <a:lnTo>
                      <a:pt x="634" y="236"/>
                    </a:lnTo>
                    <a:lnTo>
                      <a:pt x="630" y="234"/>
                    </a:lnTo>
                    <a:lnTo>
                      <a:pt x="628" y="230"/>
                    </a:lnTo>
                    <a:lnTo>
                      <a:pt x="624" y="228"/>
                    </a:lnTo>
                    <a:lnTo>
                      <a:pt x="624" y="228"/>
                    </a:lnTo>
                    <a:lnTo>
                      <a:pt x="618" y="236"/>
                    </a:lnTo>
                    <a:lnTo>
                      <a:pt x="616" y="244"/>
                    </a:lnTo>
                    <a:lnTo>
                      <a:pt x="616" y="254"/>
                    </a:lnTo>
                    <a:lnTo>
                      <a:pt x="620" y="262"/>
                    </a:lnTo>
                    <a:lnTo>
                      <a:pt x="624" y="278"/>
                    </a:lnTo>
                    <a:lnTo>
                      <a:pt x="624" y="286"/>
                    </a:lnTo>
                    <a:lnTo>
                      <a:pt x="620" y="294"/>
                    </a:lnTo>
                    <a:lnTo>
                      <a:pt x="620" y="294"/>
                    </a:lnTo>
                    <a:lnTo>
                      <a:pt x="624" y="288"/>
                    </a:lnTo>
                    <a:lnTo>
                      <a:pt x="624" y="288"/>
                    </a:lnTo>
                    <a:lnTo>
                      <a:pt x="624" y="292"/>
                    </a:lnTo>
                    <a:lnTo>
                      <a:pt x="624" y="298"/>
                    </a:lnTo>
                    <a:lnTo>
                      <a:pt x="622" y="306"/>
                    </a:lnTo>
                    <a:lnTo>
                      <a:pt x="618" y="316"/>
                    </a:lnTo>
                    <a:lnTo>
                      <a:pt x="616" y="322"/>
                    </a:lnTo>
                    <a:lnTo>
                      <a:pt x="616" y="322"/>
                    </a:lnTo>
                    <a:lnTo>
                      <a:pt x="614" y="322"/>
                    </a:lnTo>
                    <a:lnTo>
                      <a:pt x="612" y="322"/>
                    </a:lnTo>
                    <a:lnTo>
                      <a:pt x="610" y="316"/>
                    </a:lnTo>
                    <a:lnTo>
                      <a:pt x="610" y="316"/>
                    </a:lnTo>
                    <a:lnTo>
                      <a:pt x="608" y="316"/>
                    </a:lnTo>
                    <a:lnTo>
                      <a:pt x="608" y="318"/>
                    </a:lnTo>
                    <a:lnTo>
                      <a:pt x="608" y="322"/>
                    </a:lnTo>
                    <a:lnTo>
                      <a:pt x="606" y="322"/>
                    </a:lnTo>
                    <a:lnTo>
                      <a:pt x="606" y="322"/>
                    </a:lnTo>
                    <a:lnTo>
                      <a:pt x="602" y="320"/>
                    </a:lnTo>
                    <a:lnTo>
                      <a:pt x="598" y="318"/>
                    </a:lnTo>
                    <a:lnTo>
                      <a:pt x="598" y="318"/>
                    </a:lnTo>
                    <a:lnTo>
                      <a:pt x="596" y="312"/>
                    </a:lnTo>
                    <a:lnTo>
                      <a:pt x="598" y="306"/>
                    </a:lnTo>
                    <a:lnTo>
                      <a:pt x="600" y="300"/>
                    </a:lnTo>
                    <a:lnTo>
                      <a:pt x="598" y="292"/>
                    </a:lnTo>
                    <a:lnTo>
                      <a:pt x="598" y="292"/>
                    </a:lnTo>
                    <a:lnTo>
                      <a:pt x="596" y="292"/>
                    </a:lnTo>
                    <a:lnTo>
                      <a:pt x="596" y="290"/>
                    </a:lnTo>
                    <a:lnTo>
                      <a:pt x="596" y="290"/>
                    </a:lnTo>
                    <a:lnTo>
                      <a:pt x="590" y="294"/>
                    </a:lnTo>
                    <a:lnTo>
                      <a:pt x="586" y="296"/>
                    </a:lnTo>
                    <a:lnTo>
                      <a:pt x="586" y="296"/>
                    </a:lnTo>
                    <a:lnTo>
                      <a:pt x="588" y="302"/>
                    </a:lnTo>
                    <a:lnTo>
                      <a:pt x="586" y="306"/>
                    </a:lnTo>
                    <a:lnTo>
                      <a:pt x="586" y="310"/>
                    </a:lnTo>
                    <a:lnTo>
                      <a:pt x="582" y="312"/>
                    </a:lnTo>
                    <a:lnTo>
                      <a:pt x="574" y="314"/>
                    </a:lnTo>
                    <a:lnTo>
                      <a:pt x="564" y="316"/>
                    </a:lnTo>
                    <a:lnTo>
                      <a:pt x="564" y="316"/>
                    </a:lnTo>
                    <a:lnTo>
                      <a:pt x="566" y="316"/>
                    </a:lnTo>
                    <a:lnTo>
                      <a:pt x="568" y="316"/>
                    </a:lnTo>
                    <a:lnTo>
                      <a:pt x="572" y="316"/>
                    </a:lnTo>
                    <a:lnTo>
                      <a:pt x="572" y="316"/>
                    </a:lnTo>
                    <a:lnTo>
                      <a:pt x="560" y="324"/>
                    </a:lnTo>
                    <a:lnTo>
                      <a:pt x="554" y="326"/>
                    </a:lnTo>
                    <a:lnTo>
                      <a:pt x="548" y="324"/>
                    </a:lnTo>
                    <a:lnTo>
                      <a:pt x="548" y="324"/>
                    </a:lnTo>
                    <a:lnTo>
                      <a:pt x="548" y="328"/>
                    </a:lnTo>
                    <a:lnTo>
                      <a:pt x="550" y="330"/>
                    </a:lnTo>
                    <a:lnTo>
                      <a:pt x="554" y="330"/>
                    </a:lnTo>
                    <a:lnTo>
                      <a:pt x="554" y="330"/>
                    </a:lnTo>
                    <a:lnTo>
                      <a:pt x="556" y="326"/>
                    </a:lnTo>
                    <a:lnTo>
                      <a:pt x="560" y="324"/>
                    </a:lnTo>
                    <a:lnTo>
                      <a:pt x="566" y="324"/>
                    </a:lnTo>
                    <a:lnTo>
                      <a:pt x="574" y="324"/>
                    </a:lnTo>
                    <a:lnTo>
                      <a:pt x="578" y="322"/>
                    </a:lnTo>
                    <a:lnTo>
                      <a:pt x="580" y="318"/>
                    </a:lnTo>
                    <a:lnTo>
                      <a:pt x="580" y="318"/>
                    </a:lnTo>
                    <a:lnTo>
                      <a:pt x="588" y="328"/>
                    </a:lnTo>
                    <a:lnTo>
                      <a:pt x="596" y="332"/>
                    </a:lnTo>
                    <a:lnTo>
                      <a:pt x="602" y="332"/>
                    </a:lnTo>
                    <a:lnTo>
                      <a:pt x="606" y="332"/>
                    </a:lnTo>
                    <a:lnTo>
                      <a:pt x="606" y="332"/>
                    </a:lnTo>
                    <a:lnTo>
                      <a:pt x="604" y="336"/>
                    </a:lnTo>
                    <a:lnTo>
                      <a:pt x="602" y="338"/>
                    </a:lnTo>
                    <a:lnTo>
                      <a:pt x="594" y="340"/>
                    </a:lnTo>
                    <a:lnTo>
                      <a:pt x="594" y="340"/>
                    </a:lnTo>
                    <a:lnTo>
                      <a:pt x="594" y="342"/>
                    </a:lnTo>
                    <a:lnTo>
                      <a:pt x="596" y="346"/>
                    </a:lnTo>
                    <a:lnTo>
                      <a:pt x="596" y="346"/>
                    </a:lnTo>
                    <a:lnTo>
                      <a:pt x="592" y="344"/>
                    </a:lnTo>
                    <a:lnTo>
                      <a:pt x="588" y="346"/>
                    </a:lnTo>
                    <a:lnTo>
                      <a:pt x="584" y="352"/>
                    </a:lnTo>
                    <a:lnTo>
                      <a:pt x="584" y="352"/>
                    </a:lnTo>
                    <a:lnTo>
                      <a:pt x="582" y="350"/>
                    </a:lnTo>
                    <a:lnTo>
                      <a:pt x="582" y="348"/>
                    </a:lnTo>
                    <a:lnTo>
                      <a:pt x="580" y="348"/>
                    </a:lnTo>
                    <a:lnTo>
                      <a:pt x="580" y="348"/>
                    </a:lnTo>
                    <a:lnTo>
                      <a:pt x="572" y="356"/>
                    </a:lnTo>
                    <a:lnTo>
                      <a:pt x="562" y="362"/>
                    </a:lnTo>
                    <a:lnTo>
                      <a:pt x="552" y="370"/>
                    </a:lnTo>
                    <a:lnTo>
                      <a:pt x="540" y="374"/>
                    </a:lnTo>
                    <a:lnTo>
                      <a:pt x="530" y="378"/>
                    </a:lnTo>
                    <a:lnTo>
                      <a:pt x="518" y="380"/>
                    </a:lnTo>
                    <a:lnTo>
                      <a:pt x="508" y="382"/>
                    </a:lnTo>
                    <a:lnTo>
                      <a:pt x="498" y="380"/>
                    </a:lnTo>
                    <a:lnTo>
                      <a:pt x="498" y="380"/>
                    </a:lnTo>
                    <a:lnTo>
                      <a:pt x="492" y="384"/>
                    </a:lnTo>
                    <a:lnTo>
                      <a:pt x="490" y="386"/>
                    </a:lnTo>
                    <a:lnTo>
                      <a:pt x="490" y="390"/>
                    </a:lnTo>
                    <a:lnTo>
                      <a:pt x="490" y="390"/>
                    </a:lnTo>
                    <a:lnTo>
                      <a:pt x="482" y="388"/>
                    </a:lnTo>
                    <a:lnTo>
                      <a:pt x="474" y="388"/>
                    </a:lnTo>
                    <a:lnTo>
                      <a:pt x="474" y="388"/>
                    </a:lnTo>
                    <a:lnTo>
                      <a:pt x="472" y="386"/>
                    </a:lnTo>
                    <a:lnTo>
                      <a:pt x="472" y="384"/>
                    </a:lnTo>
                    <a:lnTo>
                      <a:pt x="474" y="378"/>
                    </a:lnTo>
                    <a:lnTo>
                      <a:pt x="474" y="378"/>
                    </a:lnTo>
                    <a:lnTo>
                      <a:pt x="470" y="380"/>
                    </a:lnTo>
                    <a:lnTo>
                      <a:pt x="466" y="384"/>
                    </a:lnTo>
                    <a:lnTo>
                      <a:pt x="462" y="392"/>
                    </a:lnTo>
                    <a:lnTo>
                      <a:pt x="462" y="392"/>
                    </a:lnTo>
                    <a:lnTo>
                      <a:pt x="448" y="398"/>
                    </a:lnTo>
                    <a:lnTo>
                      <a:pt x="436" y="406"/>
                    </a:lnTo>
                    <a:lnTo>
                      <a:pt x="412" y="422"/>
                    </a:lnTo>
                    <a:lnTo>
                      <a:pt x="390" y="438"/>
                    </a:lnTo>
                    <a:lnTo>
                      <a:pt x="380" y="444"/>
                    </a:lnTo>
                    <a:lnTo>
                      <a:pt x="366" y="448"/>
                    </a:lnTo>
                    <a:lnTo>
                      <a:pt x="366" y="448"/>
                    </a:lnTo>
                    <a:lnTo>
                      <a:pt x="360" y="446"/>
                    </a:lnTo>
                    <a:lnTo>
                      <a:pt x="354" y="446"/>
                    </a:lnTo>
                    <a:lnTo>
                      <a:pt x="346" y="450"/>
                    </a:lnTo>
                    <a:lnTo>
                      <a:pt x="338" y="454"/>
                    </a:lnTo>
                    <a:lnTo>
                      <a:pt x="328" y="458"/>
                    </a:lnTo>
                    <a:lnTo>
                      <a:pt x="328" y="458"/>
                    </a:lnTo>
                    <a:lnTo>
                      <a:pt x="334" y="450"/>
                    </a:lnTo>
                    <a:lnTo>
                      <a:pt x="340" y="444"/>
                    </a:lnTo>
                    <a:lnTo>
                      <a:pt x="358" y="434"/>
                    </a:lnTo>
                    <a:lnTo>
                      <a:pt x="358" y="434"/>
                    </a:lnTo>
                    <a:lnTo>
                      <a:pt x="356" y="430"/>
                    </a:lnTo>
                    <a:lnTo>
                      <a:pt x="354" y="428"/>
                    </a:lnTo>
                    <a:lnTo>
                      <a:pt x="354" y="428"/>
                    </a:lnTo>
                    <a:lnTo>
                      <a:pt x="352" y="432"/>
                    </a:lnTo>
                    <a:lnTo>
                      <a:pt x="348" y="434"/>
                    </a:lnTo>
                    <a:lnTo>
                      <a:pt x="342" y="440"/>
                    </a:lnTo>
                    <a:lnTo>
                      <a:pt x="334" y="444"/>
                    </a:lnTo>
                    <a:lnTo>
                      <a:pt x="332" y="448"/>
                    </a:lnTo>
                    <a:lnTo>
                      <a:pt x="330" y="452"/>
                    </a:lnTo>
                    <a:lnTo>
                      <a:pt x="330" y="452"/>
                    </a:lnTo>
                    <a:lnTo>
                      <a:pt x="316" y="452"/>
                    </a:lnTo>
                    <a:lnTo>
                      <a:pt x="310" y="452"/>
                    </a:lnTo>
                    <a:lnTo>
                      <a:pt x="310" y="450"/>
                    </a:lnTo>
                    <a:lnTo>
                      <a:pt x="310" y="448"/>
                    </a:lnTo>
                    <a:lnTo>
                      <a:pt x="310" y="448"/>
                    </a:lnTo>
                    <a:lnTo>
                      <a:pt x="302" y="452"/>
                    </a:lnTo>
                    <a:lnTo>
                      <a:pt x="294" y="458"/>
                    </a:lnTo>
                    <a:lnTo>
                      <a:pt x="288" y="464"/>
                    </a:lnTo>
                    <a:lnTo>
                      <a:pt x="280" y="468"/>
                    </a:lnTo>
                    <a:lnTo>
                      <a:pt x="280" y="468"/>
                    </a:lnTo>
                    <a:lnTo>
                      <a:pt x="278" y="466"/>
                    </a:lnTo>
                    <a:lnTo>
                      <a:pt x="278" y="462"/>
                    </a:lnTo>
                    <a:lnTo>
                      <a:pt x="278" y="462"/>
                    </a:lnTo>
                    <a:lnTo>
                      <a:pt x="272" y="466"/>
                    </a:lnTo>
                    <a:lnTo>
                      <a:pt x="268" y="466"/>
                    </a:lnTo>
                    <a:lnTo>
                      <a:pt x="264" y="468"/>
                    </a:lnTo>
                    <a:lnTo>
                      <a:pt x="264" y="468"/>
                    </a:lnTo>
                    <a:lnTo>
                      <a:pt x="270" y="470"/>
                    </a:lnTo>
                    <a:lnTo>
                      <a:pt x="270" y="472"/>
                    </a:lnTo>
                    <a:lnTo>
                      <a:pt x="268" y="476"/>
                    </a:lnTo>
                    <a:lnTo>
                      <a:pt x="268" y="476"/>
                    </a:lnTo>
                    <a:lnTo>
                      <a:pt x="266" y="474"/>
                    </a:lnTo>
                    <a:lnTo>
                      <a:pt x="266" y="476"/>
                    </a:lnTo>
                    <a:lnTo>
                      <a:pt x="266" y="482"/>
                    </a:lnTo>
                    <a:lnTo>
                      <a:pt x="264" y="488"/>
                    </a:lnTo>
                    <a:lnTo>
                      <a:pt x="264" y="488"/>
                    </a:lnTo>
                    <a:lnTo>
                      <a:pt x="260" y="488"/>
                    </a:lnTo>
                    <a:lnTo>
                      <a:pt x="256" y="488"/>
                    </a:lnTo>
                    <a:lnTo>
                      <a:pt x="252" y="490"/>
                    </a:lnTo>
                    <a:lnTo>
                      <a:pt x="248" y="490"/>
                    </a:lnTo>
                    <a:lnTo>
                      <a:pt x="248" y="490"/>
                    </a:lnTo>
                    <a:lnTo>
                      <a:pt x="248" y="494"/>
                    </a:lnTo>
                    <a:lnTo>
                      <a:pt x="246" y="496"/>
                    </a:lnTo>
                    <a:lnTo>
                      <a:pt x="242" y="502"/>
                    </a:lnTo>
                    <a:lnTo>
                      <a:pt x="236" y="506"/>
                    </a:lnTo>
                    <a:lnTo>
                      <a:pt x="234" y="510"/>
                    </a:lnTo>
                    <a:lnTo>
                      <a:pt x="234" y="512"/>
                    </a:lnTo>
                    <a:lnTo>
                      <a:pt x="234" y="512"/>
                    </a:lnTo>
                    <a:lnTo>
                      <a:pt x="228" y="512"/>
                    </a:lnTo>
                    <a:lnTo>
                      <a:pt x="226" y="514"/>
                    </a:lnTo>
                    <a:lnTo>
                      <a:pt x="224" y="516"/>
                    </a:lnTo>
                    <a:lnTo>
                      <a:pt x="222" y="520"/>
                    </a:lnTo>
                    <a:lnTo>
                      <a:pt x="222" y="520"/>
                    </a:lnTo>
                    <a:lnTo>
                      <a:pt x="220" y="518"/>
                    </a:lnTo>
                    <a:lnTo>
                      <a:pt x="218" y="518"/>
                    </a:lnTo>
                    <a:lnTo>
                      <a:pt x="216" y="516"/>
                    </a:lnTo>
                    <a:lnTo>
                      <a:pt x="216" y="516"/>
                    </a:lnTo>
                    <a:lnTo>
                      <a:pt x="214" y="520"/>
                    </a:lnTo>
                    <a:lnTo>
                      <a:pt x="212" y="522"/>
                    </a:lnTo>
                    <a:lnTo>
                      <a:pt x="210" y="522"/>
                    </a:lnTo>
                    <a:lnTo>
                      <a:pt x="210" y="528"/>
                    </a:lnTo>
                    <a:lnTo>
                      <a:pt x="210" y="528"/>
                    </a:lnTo>
                    <a:lnTo>
                      <a:pt x="200" y="530"/>
                    </a:lnTo>
                    <a:lnTo>
                      <a:pt x="192" y="534"/>
                    </a:lnTo>
                    <a:lnTo>
                      <a:pt x="176" y="544"/>
                    </a:lnTo>
                    <a:lnTo>
                      <a:pt x="176" y="544"/>
                    </a:lnTo>
                    <a:lnTo>
                      <a:pt x="168" y="542"/>
                    </a:lnTo>
                    <a:lnTo>
                      <a:pt x="160" y="540"/>
                    </a:lnTo>
                    <a:lnTo>
                      <a:pt x="160" y="540"/>
                    </a:lnTo>
                    <a:lnTo>
                      <a:pt x="162" y="546"/>
                    </a:lnTo>
                    <a:lnTo>
                      <a:pt x="160" y="550"/>
                    </a:lnTo>
                    <a:lnTo>
                      <a:pt x="158" y="556"/>
                    </a:lnTo>
                    <a:lnTo>
                      <a:pt x="154" y="560"/>
                    </a:lnTo>
                    <a:lnTo>
                      <a:pt x="146" y="568"/>
                    </a:lnTo>
                    <a:lnTo>
                      <a:pt x="142" y="572"/>
                    </a:lnTo>
                    <a:lnTo>
                      <a:pt x="140" y="576"/>
                    </a:lnTo>
                    <a:lnTo>
                      <a:pt x="140" y="576"/>
                    </a:lnTo>
                    <a:lnTo>
                      <a:pt x="136" y="576"/>
                    </a:lnTo>
                    <a:lnTo>
                      <a:pt x="134" y="576"/>
                    </a:lnTo>
                    <a:lnTo>
                      <a:pt x="128" y="574"/>
                    </a:lnTo>
                    <a:lnTo>
                      <a:pt x="128" y="574"/>
                    </a:lnTo>
                    <a:lnTo>
                      <a:pt x="128" y="578"/>
                    </a:lnTo>
                    <a:lnTo>
                      <a:pt x="130" y="580"/>
                    </a:lnTo>
                    <a:lnTo>
                      <a:pt x="132" y="580"/>
                    </a:lnTo>
                    <a:lnTo>
                      <a:pt x="134" y="580"/>
                    </a:lnTo>
                    <a:lnTo>
                      <a:pt x="134" y="580"/>
                    </a:lnTo>
                    <a:lnTo>
                      <a:pt x="114" y="592"/>
                    </a:lnTo>
                    <a:lnTo>
                      <a:pt x="106" y="598"/>
                    </a:lnTo>
                    <a:lnTo>
                      <a:pt x="98" y="608"/>
                    </a:lnTo>
                    <a:lnTo>
                      <a:pt x="98" y="608"/>
                    </a:lnTo>
                    <a:lnTo>
                      <a:pt x="94" y="608"/>
                    </a:lnTo>
                    <a:lnTo>
                      <a:pt x="90" y="606"/>
                    </a:lnTo>
                    <a:lnTo>
                      <a:pt x="90" y="606"/>
                    </a:lnTo>
                    <a:lnTo>
                      <a:pt x="88" y="608"/>
                    </a:lnTo>
                    <a:lnTo>
                      <a:pt x="88" y="610"/>
                    </a:lnTo>
                    <a:lnTo>
                      <a:pt x="88" y="616"/>
                    </a:lnTo>
                    <a:lnTo>
                      <a:pt x="88" y="616"/>
                    </a:lnTo>
                    <a:lnTo>
                      <a:pt x="84" y="616"/>
                    </a:lnTo>
                    <a:lnTo>
                      <a:pt x="80" y="618"/>
                    </a:lnTo>
                    <a:lnTo>
                      <a:pt x="70" y="624"/>
                    </a:lnTo>
                    <a:lnTo>
                      <a:pt x="64" y="632"/>
                    </a:lnTo>
                    <a:lnTo>
                      <a:pt x="58" y="640"/>
                    </a:lnTo>
                    <a:lnTo>
                      <a:pt x="58" y="640"/>
                    </a:lnTo>
                    <a:lnTo>
                      <a:pt x="52" y="638"/>
                    </a:lnTo>
                    <a:lnTo>
                      <a:pt x="46" y="640"/>
                    </a:lnTo>
                    <a:lnTo>
                      <a:pt x="40" y="642"/>
                    </a:lnTo>
                    <a:lnTo>
                      <a:pt x="32" y="644"/>
                    </a:lnTo>
                    <a:lnTo>
                      <a:pt x="32" y="644"/>
                    </a:lnTo>
                    <a:lnTo>
                      <a:pt x="32" y="640"/>
                    </a:lnTo>
                    <a:lnTo>
                      <a:pt x="28" y="640"/>
                    </a:lnTo>
                    <a:lnTo>
                      <a:pt x="28" y="640"/>
                    </a:lnTo>
                    <a:lnTo>
                      <a:pt x="30" y="636"/>
                    </a:lnTo>
                    <a:lnTo>
                      <a:pt x="32" y="634"/>
                    </a:lnTo>
                    <a:lnTo>
                      <a:pt x="32" y="634"/>
                    </a:lnTo>
                    <a:lnTo>
                      <a:pt x="32" y="634"/>
                    </a:lnTo>
                    <a:lnTo>
                      <a:pt x="32" y="632"/>
                    </a:lnTo>
                    <a:lnTo>
                      <a:pt x="30" y="632"/>
                    </a:lnTo>
                    <a:lnTo>
                      <a:pt x="28" y="634"/>
                    </a:lnTo>
                    <a:lnTo>
                      <a:pt x="24" y="634"/>
                    </a:lnTo>
                    <a:lnTo>
                      <a:pt x="24" y="634"/>
                    </a:lnTo>
                    <a:lnTo>
                      <a:pt x="26" y="630"/>
                    </a:lnTo>
                    <a:lnTo>
                      <a:pt x="26" y="628"/>
                    </a:lnTo>
                    <a:lnTo>
                      <a:pt x="24" y="624"/>
                    </a:lnTo>
                    <a:lnTo>
                      <a:pt x="22" y="620"/>
                    </a:lnTo>
                    <a:lnTo>
                      <a:pt x="22" y="620"/>
                    </a:lnTo>
                    <a:lnTo>
                      <a:pt x="32" y="616"/>
                    </a:lnTo>
                    <a:lnTo>
                      <a:pt x="34" y="616"/>
                    </a:lnTo>
                    <a:lnTo>
                      <a:pt x="32" y="620"/>
                    </a:lnTo>
                    <a:lnTo>
                      <a:pt x="32" y="620"/>
                    </a:lnTo>
                    <a:lnTo>
                      <a:pt x="38" y="618"/>
                    </a:lnTo>
                    <a:lnTo>
                      <a:pt x="40" y="616"/>
                    </a:lnTo>
                    <a:lnTo>
                      <a:pt x="42" y="614"/>
                    </a:lnTo>
                    <a:lnTo>
                      <a:pt x="42" y="614"/>
                    </a:lnTo>
                    <a:lnTo>
                      <a:pt x="42" y="614"/>
                    </a:lnTo>
                    <a:lnTo>
                      <a:pt x="40" y="614"/>
                    </a:lnTo>
                    <a:lnTo>
                      <a:pt x="38" y="616"/>
                    </a:lnTo>
                    <a:lnTo>
                      <a:pt x="38" y="616"/>
                    </a:lnTo>
                    <a:lnTo>
                      <a:pt x="38" y="610"/>
                    </a:lnTo>
                    <a:lnTo>
                      <a:pt x="34" y="604"/>
                    </a:lnTo>
                    <a:lnTo>
                      <a:pt x="34" y="604"/>
                    </a:lnTo>
                    <a:lnTo>
                      <a:pt x="38" y="600"/>
                    </a:lnTo>
                    <a:lnTo>
                      <a:pt x="42" y="596"/>
                    </a:lnTo>
                    <a:lnTo>
                      <a:pt x="42" y="596"/>
                    </a:lnTo>
                    <a:lnTo>
                      <a:pt x="40" y="594"/>
                    </a:lnTo>
                    <a:lnTo>
                      <a:pt x="36" y="596"/>
                    </a:lnTo>
                    <a:lnTo>
                      <a:pt x="28" y="600"/>
                    </a:lnTo>
                    <a:lnTo>
                      <a:pt x="28" y="600"/>
                    </a:lnTo>
                    <a:lnTo>
                      <a:pt x="28" y="596"/>
                    </a:lnTo>
                    <a:lnTo>
                      <a:pt x="30" y="592"/>
                    </a:lnTo>
                    <a:lnTo>
                      <a:pt x="34" y="590"/>
                    </a:lnTo>
                    <a:lnTo>
                      <a:pt x="38" y="590"/>
                    </a:lnTo>
                    <a:lnTo>
                      <a:pt x="38" y="590"/>
                    </a:lnTo>
                    <a:lnTo>
                      <a:pt x="38" y="592"/>
                    </a:lnTo>
                    <a:lnTo>
                      <a:pt x="36" y="592"/>
                    </a:lnTo>
                    <a:lnTo>
                      <a:pt x="34" y="594"/>
                    </a:lnTo>
                    <a:lnTo>
                      <a:pt x="32" y="596"/>
                    </a:lnTo>
                    <a:lnTo>
                      <a:pt x="32" y="596"/>
                    </a:lnTo>
                    <a:lnTo>
                      <a:pt x="44" y="590"/>
                    </a:lnTo>
                    <a:lnTo>
                      <a:pt x="44" y="590"/>
                    </a:lnTo>
                    <a:lnTo>
                      <a:pt x="42" y="588"/>
                    </a:lnTo>
                    <a:lnTo>
                      <a:pt x="40" y="586"/>
                    </a:lnTo>
                    <a:lnTo>
                      <a:pt x="36" y="586"/>
                    </a:lnTo>
                    <a:lnTo>
                      <a:pt x="30" y="588"/>
                    </a:lnTo>
                    <a:lnTo>
                      <a:pt x="24" y="590"/>
                    </a:lnTo>
                    <a:lnTo>
                      <a:pt x="24" y="590"/>
                    </a:lnTo>
                    <a:lnTo>
                      <a:pt x="24" y="586"/>
                    </a:lnTo>
                    <a:lnTo>
                      <a:pt x="22" y="586"/>
                    </a:lnTo>
                    <a:lnTo>
                      <a:pt x="16" y="586"/>
                    </a:lnTo>
                    <a:lnTo>
                      <a:pt x="6" y="590"/>
                    </a:lnTo>
                    <a:lnTo>
                      <a:pt x="2" y="590"/>
                    </a:lnTo>
                    <a:lnTo>
                      <a:pt x="0" y="588"/>
                    </a:lnTo>
                    <a:lnTo>
                      <a:pt x="0" y="588"/>
                    </a:lnTo>
                    <a:lnTo>
                      <a:pt x="4" y="584"/>
                    </a:lnTo>
                    <a:lnTo>
                      <a:pt x="8" y="582"/>
                    </a:lnTo>
                    <a:lnTo>
                      <a:pt x="14" y="580"/>
                    </a:lnTo>
                    <a:lnTo>
                      <a:pt x="20" y="578"/>
                    </a:lnTo>
                    <a:lnTo>
                      <a:pt x="20" y="578"/>
                    </a:lnTo>
                    <a:lnTo>
                      <a:pt x="16" y="572"/>
                    </a:lnTo>
                    <a:lnTo>
                      <a:pt x="16" y="570"/>
                    </a:lnTo>
                    <a:lnTo>
                      <a:pt x="14" y="568"/>
                    </a:lnTo>
                    <a:lnTo>
                      <a:pt x="14" y="568"/>
                    </a:lnTo>
                    <a:lnTo>
                      <a:pt x="16" y="566"/>
                    </a:lnTo>
                    <a:lnTo>
                      <a:pt x="18" y="566"/>
                    </a:lnTo>
                    <a:lnTo>
                      <a:pt x="22" y="562"/>
                    </a:lnTo>
                    <a:lnTo>
                      <a:pt x="22" y="562"/>
                    </a:lnTo>
                    <a:lnTo>
                      <a:pt x="22" y="560"/>
                    </a:lnTo>
                    <a:lnTo>
                      <a:pt x="18" y="558"/>
                    </a:lnTo>
                    <a:lnTo>
                      <a:pt x="18" y="558"/>
                    </a:lnTo>
                    <a:lnTo>
                      <a:pt x="20" y="554"/>
                    </a:lnTo>
                    <a:lnTo>
                      <a:pt x="24" y="552"/>
                    </a:lnTo>
                    <a:lnTo>
                      <a:pt x="32" y="548"/>
                    </a:lnTo>
                    <a:lnTo>
                      <a:pt x="32" y="548"/>
                    </a:lnTo>
                    <a:lnTo>
                      <a:pt x="30" y="544"/>
                    </a:lnTo>
                    <a:lnTo>
                      <a:pt x="30" y="540"/>
                    </a:lnTo>
                    <a:lnTo>
                      <a:pt x="32" y="538"/>
                    </a:lnTo>
                    <a:lnTo>
                      <a:pt x="36" y="536"/>
                    </a:lnTo>
                    <a:lnTo>
                      <a:pt x="36" y="536"/>
                    </a:lnTo>
                    <a:lnTo>
                      <a:pt x="36" y="534"/>
                    </a:lnTo>
                    <a:lnTo>
                      <a:pt x="32" y="534"/>
                    </a:lnTo>
                    <a:lnTo>
                      <a:pt x="32" y="534"/>
                    </a:lnTo>
                    <a:lnTo>
                      <a:pt x="36" y="530"/>
                    </a:lnTo>
                    <a:lnTo>
                      <a:pt x="38" y="528"/>
                    </a:lnTo>
                    <a:lnTo>
                      <a:pt x="42" y="528"/>
                    </a:lnTo>
                    <a:lnTo>
                      <a:pt x="42" y="528"/>
                    </a:lnTo>
                    <a:lnTo>
                      <a:pt x="40" y="524"/>
                    </a:lnTo>
                    <a:lnTo>
                      <a:pt x="42" y="522"/>
                    </a:lnTo>
                    <a:lnTo>
                      <a:pt x="46" y="514"/>
                    </a:lnTo>
                    <a:lnTo>
                      <a:pt x="52" y="508"/>
                    </a:lnTo>
                    <a:lnTo>
                      <a:pt x="56" y="508"/>
                    </a:lnTo>
                    <a:lnTo>
                      <a:pt x="60" y="508"/>
                    </a:lnTo>
                    <a:lnTo>
                      <a:pt x="60" y="508"/>
                    </a:lnTo>
                    <a:lnTo>
                      <a:pt x="60" y="502"/>
                    </a:lnTo>
                    <a:lnTo>
                      <a:pt x="62" y="496"/>
                    </a:lnTo>
                    <a:lnTo>
                      <a:pt x="66" y="492"/>
                    </a:lnTo>
                    <a:lnTo>
                      <a:pt x="74" y="492"/>
                    </a:lnTo>
                    <a:lnTo>
                      <a:pt x="74" y="492"/>
                    </a:lnTo>
                    <a:lnTo>
                      <a:pt x="70" y="488"/>
                    </a:lnTo>
                    <a:lnTo>
                      <a:pt x="64" y="488"/>
                    </a:lnTo>
                    <a:lnTo>
                      <a:pt x="64" y="488"/>
                    </a:lnTo>
                    <a:lnTo>
                      <a:pt x="66" y="486"/>
                    </a:lnTo>
                    <a:lnTo>
                      <a:pt x="68" y="484"/>
                    </a:lnTo>
                    <a:lnTo>
                      <a:pt x="74" y="480"/>
                    </a:lnTo>
                    <a:lnTo>
                      <a:pt x="74" y="480"/>
                    </a:lnTo>
                    <a:lnTo>
                      <a:pt x="74" y="478"/>
                    </a:lnTo>
                    <a:lnTo>
                      <a:pt x="74" y="474"/>
                    </a:lnTo>
                    <a:lnTo>
                      <a:pt x="82" y="468"/>
                    </a:lnTo>
                    <a:lnTo>
                      <a:pt x="92" y="460"/>
                    </a:lnTo>
                    <a:lnTo>
                      <a:pt x="96" y="456"/>
                    </a:lnTo>
                    <a:lnTo>
                      <a:pt x="98" y="452"/>
                    </a:lnTo>
                    <a:lnTo>
                      <a:pt x="98" y="452"/>
                    </a:lnTo>
                    <a:lnTo>
                      <a:pt x="102" y="454"/>
                    </a:lnTo>
                    <a:lnTo>
                      <a:pt x="104" y="454"/>
                    </a:lnTo>
                    <a:lnTo>
                      <a:pt x="112" y="450"/>
                    </a:lnTo>
                    <a:lnTo>
                      <a:pt x="118" y="448"/>
                    </a:lnTo>
                    <a:lnTo>
                      <a:pt x="122" y="450"/>
                    </a:lnTo>
                    <a:lnTo>
                      <a:pt x="122" y="452"/>
                    </a:lnTo>
                    <a:lnTo>
                      <a:pt x="122" y="452"/>
                    </a:lnTo>
                    <a:lnTo>
                      <a:pt x="126" y="450"/>
                    </a:lnTo>
                    <a:lnTo>
                      <a:pt x="126" y="448"/>
                    </a:lnTo>
                    <a:lnTo>
                      <a:pt x="126" y="442"/>
                    </a:lnTo>
                    <a:lnTo>
                      <a:pt x="126" y="442"/>
                    </a:lnTo>
                    <a:lnTo>
                      <a:pt x="132" y="442"/>
                    </a:lnTo>
                    <a:lnTo>
                      <a:pt x="134" y="442"/>
                    </a:lnTo>
                    <a:lnTo>
                      <a:pt x="138" y="442"/>
                    </a:lnTo>
                    <a:lnTo>
                      <a:pt x="140" y="442"/>
                    </a:lnTo>
                    <a:lnTo>
                      <a:pt x="140" y="442"/>
                    </a:lnTo>
                    <a:lnTo>
                      <a:pt x="140" y="438"/>
                    </a:lnTo>
                    <a:lnTo>
                      <a:pt x="138" y="436"/>
                    </a:lnTo>
                    <a:lnTo>
                      <a:pt x="138" y="436"/>
                    </a:lnTo>
                    <a:lnTo>
                      <a:pt x="132" y="438"/>
                    </a:lnTo>
                    <a:lnTo>
                      <a:pt x="130" y="440"/>
                    </a:lnTo>
                    <a:lnTo>
                      <a:pt x="124" y="440"/>
                    </a:lnTo>
                    <a:lnTo>
                      <a:pt x="124" y="440"/>
                    </a:lnTo>
                    <a:lnTo>
                      <a:pt x="126" y="438"/>
                    </a:lnTo>
                    <a:lnTo>
                      <a:pt x="124" y="438"/>
                    </a:lnTo>
                    <a:lnTo>
                      <a:pt x="116" y="442"/>
                    </a:lnTo>
                    <a:lnTo>
                      <a:pt x="104" y="448"/>
                    </a:lnTo>
                    <a:lnTo>
                      <a:pt x="94" y="452"/>
                    </a:lnTo>
                    <a:lnTo>
                      <a:pt x="94" y="452"/>
                    </a:lnTo>
                    <a:lnTo>
                      <a:pt x="104" y="442"/>
                    </a:lnTo>
                    <a:lnTo>
                      <a:pt x="116" y="434"/>
                    </a:lnTo>
                    <a:lnTo>
                      <a:pt x="138" y="416"/>
                    </a:lnTo>
                    <a:lnTo>
                      <a:pt x="138" y="416"/>
                    </a:lnTo>
                    <a:lnTo>
                      <a:pt x="136" y="416"/>
                    </a:lnTo>
                    <a:lnTo>
                      <a:pt x="136" y="414"/>
                    </a:lnTo>
                    <a:lnTo>
                      <a:pt x="136" y="412"/>
                    </a:lnTo>
                    <a:lnTo>
                      <a:pt x="140" y="410"/>
                    </a:lnTo>
                    <a:lnTo>
                      <a:pt x="144" y="412"/>
                    </a:lnTo>
                    <a:lnTo>
                      <a:pt x="144" y="412"/>
                    </a:lnTo>
                    <a:lnTo>
                      <a:pt x="142" y="408"/>
                    </a:lnTo>
                    <a:lnTo>
                      <a:pt x="142" y="406"/>
                    </a:lnTo>
                    <a:lnTo>
                      <a:pt x="144" y="404"/>
                    </a:lnTo>
                    <a:lnTo>
                      <a:pt x="140" y="404"/>
                    </a:lnTo>
                    <a:lnTo>
                      <a:pt x="140" y="404"/>
                    </a:lnTo>
                    <a:lnTo>
                      <a:pt x="164" y="380"/>
                    </a:lnTo>
                    <a:lnTo>
                      <a:pt x="176" y="372"/>
                    </a:lnTo>
                    <a:lnTo>
                      <a:pt x="184" y="368"/>
                    </a:lnTo>
                    <a:lnTo>
                      <a:pt x="192" y="364"/>
                    </a:lnTo>
                    <a:lnTo>
                      <a:pt x="192" y="364"/>
                    </a:lnTo>
                    <a:lnTo>
                      <a:pt x="194" y="366"/>
                    </a:lnTo>
                    <a:lnTo>
                      <a:pt x="192" y="366"/>
                    </a:lnTo>
                    <a:lnTo>
                      <a:pt x="190" y="368"/>
                    </a:lnTo>
                    <a:lnTo>
                      <a:pt x="190" y="368"/>
                    </a:lnTo>
                    <a:lnTo>
                      <a:pt x="192" y="370"/>
                    </a:lnTo>
                    <a:lnTo>
                      <a:pt x="194" y="370"/>
                    </a:lnTo>
                    <a:lnTo>
                      <a:pt x="198" y="366"/>
                    </a:lnTo>
                    <a:lnTo>
                      <a:pt x="198" y="366"/>
                    </a:lnTo>
                    <a:lnTo>
                      <a:pt x="198" y="362"/>
                    </a:lnTo>
                    <a:lnTo>
                      <a:pt x="196" y="360"/>
                    </a:lnTo>
                    <a:lnTo>
                      <a:pt x="194" y="358"/>
                    </a:lnTo>
                    <a:lnTo>
                      <a:pt x="196" y="354"/>
                    </a:lnTo>
                    <a:lnTo>
                      <a:pt x="196" y="354"/>
                    </a:lnTo>
                    <a:lnTo>
                      <a:pt x="202" y="352"/>
                    </a:lnTo>
                    <a:lnTo>
                      <a:pt x="208" y="348"/>
                    </a:lnTo>
                    <a:lnTo>
                      <a:pt x="214" y="344"/>
                    </a:lnTo>
                    <a:lnTo>
                      <a:pt x="218" y="344"/>
                    </a:lnTo>
                    <a:lnTo>
                      <a:pt x="222" y="344"/>
                    </a:lnTo>
                    <a:lnTo>
                      <a:pt x="222" y="344"/>
                    </a:lnTo>
                    <a:lnTo>
                      <a:pt x="220" y="342"/>
                    </a:lnTo>
                    <a:lnTo>
                      <a:pt x="216" y="342"/>
                    </a:lnTo>
                    <a:lnTo>
                      <a:pt x="216" y="342"/>
                    </a:lnTo>
                    <a:lnTo>
                      <a:pt x="224" y="338"/>
                    </a:lnTo>
                    <a:lnTo>
                      <a:pt x="232" y="334"/>
                    </a:lnTo>
                    <a:lnTo>
                      <a:pt x="240" y="330"/>
                    </a:lnTo>
                    <a:lnTo>
                      <a:pt x="244" y="328"/>
                    </a:lnTo>
                    <a:lnTo>
                      <a:pt x="246" y="324"/>
                    </a:lnTo>
                    <a:lnTo>
                      <a:pt x="246" y="324"/>
                    </a:lnTo>
                    <a:lnTo>
                      <a:pt x="248" y="326"/>
                    </a:lnTo>
                    <a:lnTo>
                      <a:pt x="250" y="330"/>
                    </a:lnTo>
                    <a:lnTo>
                      <a:pt x="250" y="330"/>
                    </a:lnTo>
                    <a:lnTo>
                      <a:pt x="252" y="326"/>
                    </a:lnTo>
                    <a:lnTo>
                      <a:pt x="254" y="324"/>
                    </a:lnTo>
                    <a:lnTo>
                      <a:pt x="252" y="322"/>
                    </a:lnTo>
                    <a:lnTo>
                      <a:pt x="252" y="322"/>
                    </a:lnTo>
                    <a:lnTo>
                      <a:pt x="270" y="316"/>
                    </a:lnTo>
                    <a:lnTo>
                      <a:pt x="270" y="316"/>
                    </a:lnTo>
                    <a:lnTo>
                      <a:pt x="276" y="320"/>
                    </a:lnTo>
                    <a:lnTo>
                      <a:pt x="280" y="320"/>
                    </a:lnTo>
                    <a:lnTo>
                      <a:pt x="284" y="320"/>
                    </a:lnTo>
                    <a:lnTo>
                      <a:pt x="288" y="318"/>
                    </a:lnTo>
                    <a:lnTo>
                      <a:pt x="296" y="312"/>
                    </a:lnTo>
                    <a:lnTo>
                      <a:pt x="302" y="308"/>
                    </a:lnTo>
                    <a:lnTo>
                      <a:pt x="308" y="308"/>
                    </a:lnTo>
                    <a:lnTo>
                      <a:pt x="308" y="308"/>
                    </a:lnTo>
                    <a:lnTo>
                      <a:pt x="306" y="310"/>
                    </a:lnTo>
                    <a:lnTo>
                      <a:pt x="306" y="312"/>
                    </a:lnTo>
                    <a:lnTo>
                      <a:pt x="306" y="312"/>
                    </a:lnTo>
                    <a:lnTo>
                      <a:pt x="308" y="312"/>
                    </a:lnTo>
                    <a:lnTo>
                      <a:pt x="310" y="310"/>
                    </a:lnTo>
                    <a:lnTo>
                      <a:pt x="312" y="308"/>
                    </a:lnTo>
                    <a:lnTo>
                      <a:pt x="314" y="308"/>
                    </a:lnTo>
                    <a:lnTo>
                      <a:pt x="314" y="308"/>
                    </a:lnTo>
                    <a:lnTo>
                      <a:pt x="312" y="304"/>
                    </a:lnTo>
                    <a:lnTo>
                      <a:pt x="308" y="304"/>
                    </a:lnTo>
                    <a:lnTo>
                      <a:pt x="308" y="304"/>
                    </a:lnTo>
                    <a:lnTo>
                      <a:pt x="318" y="296"/>
                    </a:lnTo>
                    <a:lnTo>
                      <a:pt x="328" y="286"/>
                    </a:lnTo>
                    <a:lnTo>
                      <a:pt x="330" y="282"/>
                    </a:lnTo>
                    <a:lnTo>
                      <a:pt x="332" y="276"/>
                    </a:lnTo>
                    <a:lnTo>
                      <a:pt x="330" y="270"/>
                    </a:lnTo>
                    <a:lnTo>
                      <a:pt x="328" y="266"/>
                    </a:lnTo>
                    <a:lnTo>
                      <a:pt x="328" y="266"/>
                    </a:lnTo>
                    <a:lnTo>
                      <a:pt x="330" y="260"/>
                    </a:lnTo>
                    <a:lnTo>
                      <a:pt x="334" y="254"/>
                    </a:lnTo>
                    <a:lnTo>
                      <a:pt x="340" y="252"/>
                    </a:lnTo>
                    <a:lnTo>
                      <a:pt x="348" y="252"/>
                    </a:lnTo>
                    <a:lnTo>
                      <a:pt x="348" y="252"/>
                    </a:lnTo>
                    <a:lnTo>
                      <a:pt x="350" y="258"/>
                    </a:lnTo>
                    <a:lnTo>
                      <a:pt x="350" y="262"/>
                    </a:lnTo>
                    <a:lnTo>
                      <a:pt x="350" y="268"/>
                    </a:lnTo>
                    <a:lnTo>
                      <a:pt x="354" y="272"/>
                    </a:lnTo>
                    <a:lnTo>
                      <a:pt x="354" y="272"/>
                    </a:lnTo>
                    <a:lnTo>
                      <a:pt x="358" y="264"/>
                    </a:lnTo>
                    <a:lnTo>
                      <a:pt x="362" y="260"/>
                    </a:lnTo>
                    <a:lnTo>
                      <a:pt x="366" y="262"/>
                    </a:lnTo>
                    <a:lnTo>
                      <a:pt x="366" y="262"/>
                    </a:lnTo>
                    <a:lnTo>
                      <a:pt x="368" y="252"/>
                    </a:lnTo>
                    <a:lnTo>
                      <a:pt x="368" y="250"/>
                    </a:lnTo>
                    <a:lnTo>
                      <a:pt x="370" y="248"/>
                    </a:lnTo>
                    <a:lnTo>
                      <a:pt x="370" y="248"/>
                    </a:lnTo>
                    <a:lnTo>
                      <a:pt x="366" y="246"/>
                    </a:lnTo>
                    <a:lnTo>
                      <a:pt x="364" y="246"/>
                    </a:lnTo>
                    <a:lnTo>
                      <a:pt x="356" y="248"/>
                    </a:lnTo>
                    <a:lnTo>
                      <a:pt x="356" y="248"/>
                    </a:lnTo>
                    <a:lnTo>
                      <a:pt x="360" y="244"/>
                    </a:lnTo>
                    <a:lnTo>
                      <a:pt x="368" y="242"/>
                    </a:lnTo>
                    <a:lnTo>
                      <a:pt x="376" y="240"/>
                    </a:lnTo>
                    <a:lnTo>
                      <a:pt x="384" y="236"/>
                    </a:lnTo>
                    <a:lnTo>
                      <a:pt x="384" y="236"/>
                    </a:lnTo>
                    <a:lnTo>
                      <a:pt x="378" y="234"/>
                    </a:lnTo>
                    <a:lnTo>
                      <a:pt x="384" y="228"/>
                    </a:lnTo>
                    <a:lnTo>
                      <a:pt x="384" y="228"/>
                    </a:lnTo>
                    <a:lnTo>
                      <a:pt x="374" y="234"/>
                    </a:lnTo>
                    <a:lnTo>
                      <a:pt x="362" y="238"/>
                    </a:lnTo>
                    <a:lnTo>
                      <a:pt x="362" y="238"/>
                    </a:lnTo>
                    <a:lnTo>
                      <a:pt x="358" y="234"/>
                    </a:lnTo>
                    <a:lnTo>
                      <a:pt x="358" y="234"/>
                    </a:lnTo>
                    <a:lnTo>
                      <a:pt x="360" y="230"/>
                    </a:lnTo>
                    <a:lnTo>
                      <a:pt x="366" y="226"/>
                    </a:lnTo>
                    <a:lnTo>
                      <a:pt x="378" y="220"/>
                    </a:lnTo>
                    <a:lnTo>
                      <a:pt x="388" y="216"/>
                    </a:lnTo>
                    <a:lnTo>
                      <a:pt x="392" y="212"/>
                    </a:lnTo>
                    <a:lnTo>
                      <a:pt x="394" y="208"/>
                    </a:lnTo>
                    <a:lnTo>
                      <a:pt x="394" y="208"/>
                    </a:lnTo>
                    <a:lnTo>
                      <a:pt x="398" y="208"/>
                    </a:lnTo>
                    <a:lnTo>
                      <a:pt x="402" y="210"/>
                    </a:lnTo>
                    <a:lnTo>
                      <a:pt x="402" y="210"/>
                    </a:lnTo>
                    <a:lnTo>
                      <a:pt x="426" y="188"/>
                    </a:lnTo>
                    <a:lnTo>
                      <a:pt x="452" y="168"/>
                    </a:lnTo>
                    <a:lnTo>
                      <a:pt x="478" y="144"/>
                    </a:lnTo>
                    <a:lnTo>
                      <a:pt x="490" y="132"/>
                    </a:lnTo>
                    <a:lnTo>
                      <a:pt x="502" y="120"/>
                    </a:lnTo>
                    <a:lnTo>
                      <a:pt x="502" y="120"/>
                    </a:lnTo>
                    <a:lnTo>
                      <a:pt x="492" y="114"/>
                    </a:lnTo>
                    <a:lnTo>
                      <a:pt x="484" y="112"/>
                    </a:lnTo>
                    <a:lnTo>
                      <a:pt x="478" y="112"/>
                    </a:lnTo>
                    <a:lnTo>
                      <a:pt x="474" y="116"/>
                    </a:lnTo>
                    <a:lnTo>
                      <a:pt x="474" y="116"/>
                    </a:lnTo>
                    <a:lnTo>
                      <a:pt x="472" y="112"/>
                    </a:lnTo>
                    <a:lnTo>
                      <a:pt x="472" y="108"/>
                    </a:lnTo>
                    <a:lnTo>
                      <a:pt x="474" y="106"/>
                    </a:lnTo>
                    <a:lnTo>
                      <a:pt x="478" y="104"/>
                    </a:lnTo>
                    <a:lnTo>
                      <a:pt x="484" y="100"/>
                    </a:lnTo>
                    <a:lnTo>
                      <a:pt x="488" y="100"/>
                    </a:lnTo>
                    <a:lnTo>
                      <a:pt x="492" y="102"/>
                    </a:lnTo>
                    <a:lnTo>
                      <a:pt x="492" y="102"/>
                    </a:lnTo>
                    <a:lnTo>
                      <a:pt x="494" y="96"/>
                    </a:lnTo>
                    <a:lnTo>
                      <a:pt x="498" y="92"/>
                    </a:lnTo>
                    <a:lnTo>
                      <a:pt x="502" y="90"/>
                    </a:lnTo>
                    <a:lnTo>
                      <a:pt x="510" y="88"/>
                    </a:lnTo>
                    <a:lnTo>
                      <a:pt x="524" y="88"/>
                    </a:lnTo>
                    <a:lnTo>
                      <a:pt x="530" y="88"/>
                    </a:lnTo>
                    <a:lnTo>
                      <a:pt x="538" y="84"/>
                    </a:lnTo>
                    <a:lnTo>
                      <a:pt x="538" y="84"/>
                    </a:lnTo>
                    <a:lnTo>
                      <a:pt x="534" y="84"/>
                    </a:lnTo>
                    <a:lnTo>
                      <a:pt x="530" y="86"/>
                    </a:lnTo>
                    <a:lnTo>
                      <a:pt x="526" y="86"/>
                    </a:lnTo>
                    <a:lnTo>
                      <a:pt x="522" y="84"/>
                    </a:lnTo>
                    <a:lnTo>
                      <a:pt x="522" y="84"/>
                    </a:lnTo>
                    <a:lnTo>
                      <a:pt x="526" y="80"/>
                    </a:lnTo>
                    <a:lnTo>
                      <a:pt x="530" y="74"/>
                    </a:lnTo>
                    <a:lnTo>
                      <a:pt x="542" y="68"/>
                    </a:lnTo>
                    <a:lnTo>
                      <a:pt x="558" y="64"/>
                    </a:lnTo>
                    <a:lnTo>
                      <a:pt x="572" y="62"/>
                    </a:lnTo>
                    <a:lnTo>
                      <a:pt x="588" y="58"/>
                    </a:lnTo>
                    <a:lnTo>
                      <a:pt x="602" y="56"/>
                    </a:lnTo>
                    <a:lnTo>
                      <a:pt x="614" y="50"/>
                    </a:lnTo>
                    <a:lnTo>
                      <a:pt x="618" y="46"/>
                    </a:lnTo>
                    <a:lnTo>
                      <a:pt x="622" y="40"/>
                    </a:lnTo>
                    <a:lnTo>
                      <a:pt x="622" y="40"/>
                    </a:lnTo>
                    <a:lnTo>
                      <a:pt x="628" y="40"/>
                    </a:lnTo>
                    <a:lnTo>
                      <a:pt x="634" y="36"/>
                    </a:lnTo>
                    <a:lnTo>
                      <a:pt x="640" y="34"/>
                    </a:lnTo>
                    <a:lnTo>
                      <a:pt x="646" y="32"/>
                    </a:lnTo>
                    <a:lnTo>
                      <a:pt x="646" y="32"/>
                    </a:lnTo>
                    <a:lnTo>
                      <a:pt x="638" y="34"/>
                    </a:lnTo>
                    <a:lnTo>
                      <a:pt x="628" y="36"/>
                    </a:lnTo>
                    <a:lnTo>
                      <a:pt x="612" y="42"/>
                    </a:lnTo>
                    <a:lnTo>
                      <a:pt x="594" y="48"/>
                    </a:lnTo>
                    <a:lnTo>
                      <a:pt x="586" y="50"/>
                    </a:lnTo>
                    <a:lnTo>
                      <a:pt x="576" y="48"/>
                    </a:lnTo>
                    <a:lnTo>
                      <a:pt x="576" y="48"/>
                    </a:lnTo>
                    <a:lnTo>
                      <a:pt x="576" y="50"/>
                    </a:lnTo>
                    <a:lnTo>
                      <a:pt x="576" y="50"/>
                    </a:lnTo>
                    <a:lnTo>
                      <a:pt x="572" y="54"/>
                    </a:lnTo>
                    <a:lnTo>
                      <a:pt x="568" y="56"/>
                    </a:lnTo>
                    <a:lnTo>
                      <a:pt x="568" y="54"/>
                    </a:lnTo>
                    <a:lnTo>
                      <a:pt x="568" y="52"/>
                    </a:lnTo>
                    <a:lnTo>
                      <a:pt x="568" y="52"/>
                    </a:lnTo>
                    <a:lnTo>
                      <a:pt x="558" y="58"/>
                    </a:lnTo>
                    <a:lnTo>
                      <a:pt x="546" y="62"/>
                    </a:lnTo>
                    <a:lnTo>
                      <a:pt x="522" y="68"/>
                    </a:lnTo>
                    <a:lnTo>
                      <a:pt x="500" y="74"/>
                    </a:lnTo>
                    <a:lnTo>
                      <a:pt x="478" y="80"/>
                    </a:lnTo>
                    <a:lnTo>
                      <a:pt x="478" y="80"/>
                    </a:lnTo>
                    <a:lnTo>
                      <a:pt x="456" y="88"/>
                    </a:lnTo>
                    <a:lnTo>
                      <a:pt x="436" y="90"/>
                    </a:lnTo>
                    <a:lnTo>
                      <a:pt x="436" y="90"/>
                    </a:lnTo>
                    <a:lnTo>
                      <a:pt x="436" y="88"/>
                    </a:lnTo>
                    <a:lnTo>
                      <a:pt x="438" y="86"/>
                    </a:lnTo>
                    <a:lnTo>
                      <a:pt x="446" y="86"/>
                    </a:lnTo>
                    <a:lnTo>
                      <a:pt x="446" y="86"/>
                    </a:lnTo>
                    <a:lnTo>
                      <a:pt x="442" y="84"/>
                    </a:lnTo>
                    <a:lnTo>
                      <a:pt x="438" y="82"/>
                    </a:lnTo>
                    <a:lnTo>
                      <a:pt x="426" y="80"/>
                    </a:lnTo>
                    <a:lnTo>
                      <a:pt x="426" y="80"/>
                    </a:lnTo>
                    <a:lnTo>
                      <a:pt x="428" y="80"/>
                    </a:lnTo>
                    <a:lnTo>
                      <a:pt x="428" y="78"/>
                    </a:lnTo>
                    <a:lnTo>
                      <a:pt x="424" y="76"/>
                    </a:lnTo>
                    <a:lnTo>
                      <a:pt x="422" y="72"/>
                    </a:lnTo>
                    <a:lnTo>
                      <a:pt x="422" y="72"/>
                    </a:lnTo>
                    <a:lnTo>
                      <a:pt x="424" y="70"/>
                    </a:lnTo>
                    <a:lnTo>
                      <a:pt x="424" y="70"/>
                    </a:lnTo>
                    <a:lnTo>
                      <a:pt x="412" y="72"/>
                    </a:lnTo>
                    <a:lnTo>
                      <a:pt x="404" y="74"/>
                    </a:lnTo>
                    <a:lnTo>
                      <a:pt x="394" y="76"/>
                    </a:lnTo>
                    <a:lnTo>
                      <a:pt x="384" y="82"/>
                    </a:lnTo>
                    <a:lnTo>
                      <a:pt x="384" y="82"/>
                    </a:lnTo>
                    <a:lnTo>
                      <a:pt x="386" y="84"/>
                    </a:lnTo>
                    <a:lnTo>
                      <a:pt x="386" y="86"/>
                    </a:lnTo>
                    <a:lnTo>
                      <a:pt x="382" y="88"/>
                    </a:lnTo>
                    <a:lnTo>
                      <a:pt x="382" y="88"/>
                    </a:lnTo>
                    <a:lnTo>
                      <a:pt x="396" y="88"/>
                    </a:lnTo>
                    <a:lnTo>
                      <a:pt x="406" y="90"/>
                    </a:lnTo>
                    <a:lnTo>
                      <a:pt x="414" y="90"/>
                    </a:lnTo>
                    <a:lnTo>
                      <a:pt x="414" y="90"/>
                    </a:lnTo>
                    <a:lnTo>
                      <a:pt x="412" y="96"/>
                    </a:lnTo>
                    <a:lnTo>
                      <a:pt x="408" y="100"/>
                    </a:lnTo>
                    <a:lnTo>
                      <a:pt x="398" y="104"/>
                    </a:lnTo>
                    <a:lnTo>
                      <a:pt x="386" y="106"/>
                    </a:lnTo>
                    <a:lnTo>
                      <a:pt x="382" y="108"/>
                    </a:lnTo>
                    <a:lnTo>
                      <a:pt x="380" y="112"/>
                    </a:lnTo>
                    <a:lnTo>
                      <a:pt x="380" y="112"/>
                    </a:lnTo>
                    <a:lnTo>
                      <a:pt x="372" y="112"/>
                    </a:lnTo>
                    <a:lnTo>
                      <a:pt x="364" y="112"/>
                    </a:lnTo>
                    <a:lnTo>
                      <a:pt x="350" y="114"/>
                    </a:lnTo>
                    <a:lnTo>
                      <a:pt x="350" y="114"/>
                    </a:lnTo>
                    <a:lnTo>
                      <a:pt x="348" y="110"/>
                    </a:lnTo>
                    <a:lnTo>
                      <a:pt x="350" y="108"/>
                    </a:lnTo>
                    <a:lnTo>
                      <a:pt x="354" y="108"/>
                    </a:lnTo>
                    <a:lnTo>
                      <a:pt x="354" y="108"/>
                    </a:lnTo>
                    <a:lnTo>
                      <a:pt x="348" y="108"/>
                    </a:lnTo>
                    <a:lnTo>
                      <a:pt x="342" y="106"/>
                    </a:lnTo>
                    <a:lnTo>
                      <a:pt x="336" y="100"/>
                    </a:lnTo>
                    <a:lnTo>
                      <a:pt x="330" y="96"/>
                    </a:lnTo>
                    <a:lnTo>
                      <a:pt x="328" y="94"/>
                    </a:lnTo>
                    <a:lnTo>
                      <a:pt x="324" y="94"/>
                    </a:lnTo>
                    <a:lnTo>
                      <a:pt x="324" y="94"/>
                    </a:lnTo>
                    <a:lnTo>
                      <a:pt x="326" y="90"/>
                    </a:lnTo>
                    <a:lnTo>
                      <a:pt x="326" y="90"/>
                    </a:lnTo>
                    <a:lnTo>
                      <a:pt x="324" y="88"/>
                    </a:lnTo>
                    <a:lnTo>
                      <a:pt x="324" y="88"/>
                    </a:lnTo>
                    <a:lnTo>
                      <a:pt x="342" y="82"/>
                    </a:lnTo>
                    <a:lnTo>
                      <a:pt x="364" y="78"/>
                    </a:lnTo>
                    <a:lnTo>
                      <a:pt x="384" y="74"/>
                    </a:lnTo>
                    <a:lnTo>
                      <a:pt x="404" y="68"/>
                    </a:lnTo>
                    <a:lnTo>
                      <a:pt x="404" y="68"/>
                    </a:lnTo>
                    <a:lnTo>
                      <a:pt x="404" y="66"/>
                    </a:lnTo>
                    <a:lnTo>
                      <a:pt x="404" y="66"/>
                    </a:lnTo>
                    <a:lnTo>
                      <a:pt x="404" y="62"/>
                    </a:lnTo>
                    <a:lnTo>
                      <a:pt x="404" y="62"/>
                    </a:lnTo>
                    <a:lnTo>
                      <a:pt x="420" y="56"/>
                    </a:lnTo>
                    <a:lnTo>
                      <a:pt x="430" y="54"/>
                    </a:lnTo>
                    <a:lnTo>
                      <a:pt x="440" y="54"/>
                    </a:lnTo>
                    <a:lnTo>
                      <a:pt x="440" y="54"/>
                    </a:lnTo>
                    <a:lnTo>
                      <a:pt x="438" y="58"/>
                    </a:lnTo>
                    <a:lnTo>
                      <a:pt x="434" y="60"/>
                    </a:lnTo>
                    <a:lnTo>
                      <a:pt x="430" y="62"/>
                    </a:lnTo>
                    <a:lnTo>
                      <a:pt x="424" y="62"/>
                    </a:lnTo>
                    <a:lnTo>
                      <a:pt x="424" y="62"/>
                    </a:lnTo>
                    <a:lnTo>
                      <a:pt x="432" y="64"/>
                    </a:lnTo>
                    <a:lnTo>
                      <a:pt x="440" y="66"/>
                    </a:lnTo>
                    <a:lnTo>
                      <a:pt x="460" y="66"/>
                    </a:lnTo>
                    <a:lnTo>
                      <a:pt x="480" y="60"/>
                    </a:lnTo>
                    <a:lnTo>
                      <a:pt x="496" y="56"/>
                    </a:lnTo>
                    <a:lnTo>
                      <a:pt x="496" y="56"/>
                    </a:lnTo>
                    <a:lnTo>
                      <a:pt x="498" y="56"/>
                    </a:lnTo>
                    <a:lnTo>
                      <a:pt x="496" y="58"/>
                    </a:lnTo>
                    <a:lnTo>
                      <a:pt x="494" y="60"/>
                    </a:lnTo>
                    <a:lnTo>
                      <a:pt x="492" y="60"/>
                    </a:lnTo>
                    <a:lnTo>
                      <a:pt x="492" y="60"/>
                    </a:lnTo>
                    <a:lnTo>
                      <a:pt x="496" y="62"/>
                    </a:lnTo>
                    <a:lnTo>
                      <a:pt x="502" y="60"/>
                    </a:lnTo>
                    <a:lnTo>
                      <a:pt x="510" y="54"/>
                    </a:lnTo>
                    <a:lnTo>
                      <a:pt x="510" y="54"/>
                    </a:lnTo>
                    <a:lnTo>
                      <a:pt x="506" y="52"/>
                    </a:lnTo>
                    <a:lnTo>
                      <a:pt x="502" y="50"/>
                    </a:lnTo>
                    <a:lnTo>
                      <a:pt x="502" y="50"/>
                    </a:lnTo>
                    <a:lnTo>
                      <a:pt x="510" y="44"/>
                    </a:lnTo>
                    <a:lnTo>
                      <a:pt x="522" y="40"/>
                    </a:lnTo>
                    <a:lnTo>
                      <a:pt x="534" y="38"/>
                    </a:lnTo>
                    <a:lnTo>
                      <a:pt x="546" y="38"/>
                    </a:lnTo>
                    <a:lnTo>
                      <a:pt x="546" y="38"/>
                    </a:lnTo>
                    <a:lnTo>
                      <a:pt x="548" y="34"/>
                    </a:lnTo>
                    <a:lnTo>
                      <a:pt x="554" y="32"/>
                    </a:lnTo>
                    <a:lnTo>
                      <a:pt x="568" y="28"/>
                    </a:lnTo>
                    <a:lnTo>
                      <a:pt x="568" y="28"/>
                    </a:lnTo>
                    <a:lnTo>
                      <a:pt x="566" y="26"/>
                    </a:lnTo>
                    <a:lnTo>
                      <a:pt x="566" y="26"/>
                    </a:lnTo>
                    <a:lnTo>
                      <a:pt x="570" y="26"/>
                    </a:lnTo>
                    <a:lnTo>
                      <a:pt x="576" y="28"/>
                    </a:lnTo>
                    <a:lnTo>
                      <a:pt x="576" y="28"/>
                    </a:lnTo>
                    <a:lnTo>
                      <a:pt x="574" y="26"/>
                    </a:lnTo>
                    <a:lnTo>
                      <a:pt x="570" y="26"/>
                    </a:lnTo>
                    <a:lnTo>
                      <a:pt x="570" y="26"/>
                    </a:lnTo>
                    <a:lnTo>
                      <a:pt x="600" y="22"/>
                    </a:lnTo>
                    <a:lnTo>
                      <a:pt x="632" y="16"/>
                    </a:lnTo>
                    <a:lnTo>
                      <a:pt x="666" y="10"/>
                    </a:lnTo>
                    <a:lnTo>
                      <a:pt x="698" y="2"/>
                    </a:lnTo>
                    <a:lnTo>
                      <a:pt x="698" y="2"/>
                    </a:lnTo>
                    <a:lnTo>
                      <a:pt x="686" y="12"/>
                    </a:lnTo>
                    <a:lnTo>
                      <a:pt x="678" y="16"/>
                    </a:lnTo>
                    <a:lnTo>
                      <a:pt x="670" y="20"/>
                    </a:lnTo>
                    <a:lnTo>
                      <a:pt x="670" y="20"/>
                    </a:lnTo>
                    <a:lnTo>
                      <a:pt x="680" y="18"/>
                    </a:lnTo>
                    <a:lnTo>
                      <a:pt x="690" y="14"/>
                    </a:lnTo>
                    <a:lnTo>
                      <a:pt x="700" y="8"/>
                    </a:lnTo>
                    <a:lnTo>
                      <a:pt x="706" y="0"/>
                    </a:lnTo>
                    <a:lnTo>
                      <a:pt x="706" y="0"/>
                    </a:lnTo>
                    <a:close/>
                    <a:moveTo>
                      <a:pt x="648" y="30"/>
                    </a:moveTo>
                    <a:lnTo>
                      <a:pt x="648" y="30"/>
                    </a:lnTo>
                    <a:lnTo>
                      <a:pt x="660" y="28"/>
                    </a:lnTo>
                    <a:lnTo>
                      <a:pt x="664" y="26"/>
                    </a:lnTo>
                    <a:lnTo>
                      <a:pt x="668" y="22"/>
                    </a:lnTo>
                    <a:lnTo>
                      <a:pt x="668" y="22"/>
                    </a:lnTo>
                    <a:lnTo>
                      <a:pt x="658" y="26"/>
                    </a:lnTo>
                    <a:lnTo>
                      <a:pt x="648" y="30"/>
                    </a:lnTo>
                    <a:lnTo>
                      <a:pt x="648" y="30"/>
                    </a:lnTo>
                    <a:close/>
                    <a:moveTo>
                      <a:pt x="600" y="32"/>
                    </a:moveTo>
                    <a:lnTo>
                      <a:pt x="600" y="32"/>
                    </a:lnTo>
                    <a:lnTo>
                      <a:pt x="604" y="32"/>
                    </a:lnTo>
                    <a:lnTo>
                      <a:pt x="608" y="32"/>
                    </a:lnTo>
                    <a:lnTo>
                      <a:pt x="610" y="32"/>
                    </a:lnTo>
                    <a:lnTo>
                      <a:pt x="612" y="30"/>
                    </a:lnTo>
                    <a:lnTo>
                      <a:pt x="612" y="30"/>
                    </a:lnTo>
                    <a:lnTo>
                      <a:pt x="610" y="30"/>
                    </a:lnTo>
                    <a:lnTo>
                      <a:pt x="610" y="28"/>
                    </a:lnTo>
                    <a:lnTo>
                      <a:pt x="614" y="24"/>
                    </a:lnTo>
                    <a:lnTo>
                      <a:pt x="614" y="24"/>
                    </a:lnTo>
                    <a:lnTo>
                      <a:pt x="610" y="24"/>
                    </a:lnTo>
                    <a:lnTo>
                      <a:pt x="606" y="26"/>
                    </a:lnTo>
                    <a:lnTo>
                      <a:pt x="602" y="28"/>
                    </a:lnTo>
                    <a:lnTo>
                      <a:pt x="600" y="32"/>
                    </a:lnTo>
                    <a:lnTo>
                      <a:pt x="600" y="32"/>
                    </a:lnTo>
                    <a:close/>
                    <a:moveTo>
                      <a:pt x="544" y="46"/>
                    </a:moveTo>
                    <a:lnTo>
                      <a:pt x="544" y="46"/>
                    </a:lnTo>
                    <a:lnTo>
                      <a:pt x="546" y="48"/>
                    </a:lnTo>
                    <a:lnTo>
                      <a:pt x="548" y="48"/>
                    </a:lnTo>
                    <a:lnTo>
                      <a:pt x="552" y="46"/>
                    </a:lnTo>
                    <a:lnTo>
                      <a:pt x="554" y="44"/>
                    </a:lnTo>
                    <a:lnTo>
                      <a:pt x="552" y="44"/>
                    </a:lnTo>
                    <a:lnTo>
                      <a:pt x="544" y="46"/>
                    </a:lnTo>
                    <a:lnTo>
                      <a:pt x="544" y="46"/>
                    </a:lnTo>
                    <a:close/>
                    <a:moveTo>
                      <a:pt x="580" y="280"/>
                    </a:moveTo>
                    <a:lnTo>
                      <a:pt x="580" y="280"/>
                    </a:lnTo>
                    <a:lnTo>
                      <a:pt x="584" y="284"/>
                    </a:lnTo>
                    <a:lnTo>
                      <a:pt x="588" y="284"/>
                    </a:lnTo>
                    <a:lnTo>
                      <a:pt x="592" y="286"/>
                    </a:lnTo>
                    <a:lnTo>
                      <a:pt x="596" y="288"/>
                    </a:lnTo>
                    <a:lnTo>
                      <a:pt x="596" y="288"/>
                    </a:lnTo>
                    <a:lnTo>
                      <a:pt x="594" y="284"/>
                    </a:lnTo>
                    <a:lnTo>
                      <a:pt x="592" y="282"/>
                    </a:lnTo>
                    <a:lnTo>
                      <a:pt x="588" y="280"/>
                    </a:lnTo>
                    <a:lnTo>
                      <a:pt x="584" y="278"/>
                    </a:lnTo>
                    <a:lnTo>
                      <a:pt x="584" y="278"/>
                    </a:lnTo>
                    <a:lnTo>
                      <a:pt x="582" y="268"/>
                    </a:lnTo>
                    <a:lnTo>
                      <a:pt x="580" y="280"/>
                    </a:lnTo>
                    <a:lnTo>
                      <a:pt x="580" y="280"/>
                    </a:lnTo>
                    <a:close/>
                    <a:moveTo>
                      <a:pt x="236" y="494"/>
                    </a:moveTo>
                    <a:lnTo>
                      <a:pt x="236" y="494"/>
                    </a:lnTo>
                    <a:lnTo>
                      <a:pt x="238" y="494"/>
                    </a:lnTo>
                    <a:lnTo>
                      <a:pt x="240" y="494"/>
                    </a:lnTo>
                    <a:lnTo>
                      <a:pt x="242" y="498"/>
                    </a:lnTo>
                    <a:lnTo>
                      <a:pt x="242" y="498"/>
                    </a:lnTo>
                    <a:lnTo>
                      <a:pt x="244" y="492"/>
                    </a:lnTo>
                    <a:lnTo>
                      <a:pt x="242" y="490"/>
                    </a:lnTo>
                    <a:lnTo>
                      <a:pt x="238" y="490"/>
                    </a:lnTo>
                    <a:lnTo>
                      <a:pt x="236" y="494"/>
                    </a:lnTo>
                    <a:lnTo>
                      <a:pt x="236" y="49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3" name="Freeform 181"/>
              <p:cNvSpPr>
                <a:spLocks/>
              </p:cNvSpPr>
              <p:nvPr userDrawn="1"/>
            </p:nvSpPr>
            <p:spPr bwMode="auto">
              <a:xfrm>
                <a:off x="3964" y="231"/>
                <a:ext cx="43" cy="5"/>
              </a:xfrm>
              <a:custGeom>
                <a:avLst/>
                <a:gdLst/>
                <a:ahLst/>
                <a:cxnLst>
                  <a:cxn ang="0">
                    <a:pos x="90" y="10"/>
                  </a:cxn>
                  <a:cxn ang="0">
                    <a:pos x="90" y="10"/>
                  </a:cxn>
                  <a:cxn ang="0">
                    <a:pos x="98" y="8"/>
                  </a:cxn>
                  <a:cxn ang="0">
                    <a:pos x="102" y="6"/>
                  </a:cxn>
                  <a:cxn ang="0">
                    <a:pos x="102" y="6"/>
                  </a:cxn>
                  <a:cxn ang="0">
                    <a:pos x="118" y="6"/>
                  </a:cxn>
                  <a:cxn ang="0">
                    <a:pos x="132" y="8"/>
                  </a:cxn>
                  <a:cxn ang="0">
                    <a:pos x="146" y="12"/>
                  </a:cxn>
                  <a:cxn ang="0">
                    <a:pos x="158" y="16"/>
                  </a:cxn>
                  <a:cxn ang="0">
                    <a:pos x="158" y="16"/>
                  </a:cxn>
                  <a:cxn ang="0">
                    <a:pos x="162" y="18"/>
                  </a:cxn>
                  <a:cxn ang="0">
                    <a:pos x="160" y="18"/>
                  </a:cxn>
                  <a:cxn ang="0">
                    <a:pos x="158" y="20"/>
                  </a:cxn>
                  <a:cxn ang="0">
                    <a:pos x="156" y="18"/>
                  </a:cxn>
                  <a:cxn ang="0">
                    <a:pos x="156" y="16"/>
                  </a:cxn>
                  <a:cxn ang="0">
                    <a:pos x="156" y="16"/>
                  </a:cxn>
                  <a:cxn ang="0">
                    <a:pos x="136" y="14"/>
                  </a:cxn>
                  <a:cxn ang="0">
                    <a:pos x="118" y="12"/>
                  </a:cxn>
                  <a:cxn ang="0">
                    <a:pos x="118" y="12"/>
                  </a:cxn>
                  <a:cxn ang="0">
                    <a:pos x="116" y="12"/>
                  </a:cxn>
                  <a:cxn ang="0">
                    <a:pos x="116" y="14"/>
                  </a:cxn>
                  <a:cxn ang="0">
                    <a:pos x="116" y="14"/>
                  </a:cxn>
                  <a:cxn ang="0">
                    <a:pos x="116" y="14"/>
                  </a:cxn>
                  <a:cxn ang="0">
                    <a:pos x="116" y="14"/>
                  </a:cxn>
                  <a:cxn ang="0">
                    <a:pos x="100" y="14"/>
                  </a:cxn>
                  <a:cxn ang="0">
                    <a:pos x="86" y="14"/>
                  </a:cxn>
                  <a:cxn ang="0">
                    <a:pos x="58" y="10"/>
                  </a:cxn>
                  <a:cxn ang="0">
                    <a:pos x="28" y="4"/>
                  </a:cxn>
                  <a:cxn ang="0">
                    <a:pos x="0" y="2"/>
                  </a:cxn>
                  <a:cxn ang="0">
                    <a:pos x="0" y="2"/>
                  </a:cxn>
                  <a:cxn ang="0">
                    <a:pos x="12" y="0"/>
                  </a:cxn>
                  <a:cxn ang="0">
                    <a:pos x="22" y="0"/>
                  </a:cxn>
                  <a:cxn ang="0">
                    <a:pos x="46" y="2"/>
                  </a:cxn>
                  <a:cxn ang="0">
                    <a:pos x="72" y="6"/>
                  </a:cxn>
                  <a:cxn ang="0">
                    <a:pos x="84" y="6"/>
                  </a:cxn>
                  <a:cxn ang="0">
                    <a:pos x="96" y="6"/>
                  </a:cxn>
                  <a:cxn ang="0">
                    <a:pos x="96" y="6"/>
                  </a:cxn>
                  <a:cxn ang="0">
                    <a:pos x="98" y="6"/>
                  </a:cxn>
                  <a:cxn ang="0">
                    <a:pos x="98" y="6"/>
                  </a:cxn>
                  <a:cxn ang="0">
                    <a:pos x="94" y="8"/>
                  </a:cxn>
                  <a:cxn ang="0">
                    <a:pos x="90" y="8"/>
                  </a:cxn>
                  <a:cxn ang="0">
                    <a:pos x="88" y="8"/>
                  </a:cxn>
                  <a:cxn ang="0">
                    <a:pos x="90" y="10"/>
                  </a:cxn>
                  <a:cxn ang="0">
                    <a:pos x="90" y="10"/>
                  </a:cxn>
                </a:cxnLst>
                <a:rect l="0" t="0" r="r" b="b"/>
                <a:pathLst>
                  <a:path w="162" h="20">
                    <a:moveTo>
                      <a:pt x="90" y="10"/>
                    </a:moveTo>
                    <a:lnTo>
                      <a:pt x="90" y="10"/>
                    </a:lnTo>
                    <a:lnTo>
                      <a:pt x="98" y="8"/>
                    </a:lnTo>
                    <a:lnTo>
                      <a:pt x="102" y="6"/>
                    </a:lnTo>
                    <a:lnTo>
                      <a:pt x="102" y="6"/>
                    </a:lnTo>
                    <a:lnTo>
                      <a:pt x="118" y="6"/>
                    </a:lnTo>
                    <a:lnTo>
                      <a:pt x="132" y="8"/>
                    </a:lnTo>
                    <a:lnTo>
                      <a:pt x="146" y="12"/>
                    </a:lnTo>
                    <a:lnTo>
                      <a:pt x="158" y="16"/>
                    </a:lnTo>
                    <a:lnTo>
                      <a:pt x="158" y="16"/>
                    </a:lnTo>
                    <a:lnTo>
                      <a:pt x="162" y="18"/>
                    </a:lnTo>
                    <a:lnTo>
                      <a:pt x="160" y="18"/>
                    </a:lnTo>
                    <a:lnTo>
                      <a:pt x="158" y="20"/>
                    </a:lnTo>
                    <a:lnTo>
                      <a:pt x="156" y="18"/>
                    </a:lnTo>
                    <a:lnTo>
                      <a:pt x="156" y="16"/>
                    </a:lnTo>
                    <a:lnTo>
                      <a:pt x="156" y="16"/>
                    </a:lnTo>
                    <a:lnTo>
                      <a:pt x="136" y="14"/>
                    </a:lnTo>
                    <a:lnTo>
                      <a:pt x="118" y="12"/>
                    </a:lnTo>
                    <a:lnTo>
                      <a:pt x="118" y="12"/>
                    </a:lnTo>
                    <a:lnTo>
                      <a:pt x="116" y="12"/>
                    </a:lnTo>
                    <a:lnTo>
                      <a:pt x="116" y="14"/>
                    </a:lnTo>
                    <a:lnTo>
                      <a:pt x="116" y="14"/>
                    </a:lnTo>
                    <a:lnTo>
                      <a:pt x="116" y="14"/>
                    </a:lnTo>
                    <a:lnTo>
                      <a:pt x="116" y="14"/>
                    </a:lnTo>
                    <a:lnTo>
                      <a:pt x="100" y="14"/>
                    </a:lnTo>
                    <a:lnTo>
                      <a:pt x="86" y="14"/>
                    </a:lnTo>
                    <a:lnTo>
                      <a:pt x="58" y="10"/>
                    </a:lnTo>
                    <a:lnTo>
                      <a:pt x="28" y="4"/>
                    </a:lnTo>
                    <a:lnTo>
                      <a:pt x="0" y="2"/>
                    </a:lnTo>
                    <a:lnTo>
                      <a:pt x="0" y="2"/>
                    </a:lnTo>
                    <a:lnTo>
                      <a:pt x="12" y="0"/>
                    </a:lnTo>
                    <a:lnTo>
                      <a:pt x="22" y="0"/>
                    </a:lnTo>
                    <a:lnTo>
                      <a:pt x="46" y="2"/>
                    </a:lnTo>
                    <a:lnTo>
                      <a:pt x="72" y="6"/>
                    </a:lnTo>
                    <a:lnTo>
                      <a:pt x="84" y="6"/>
                    </a:lnTo>
                    <a:lnTo>
                      <a:pt x="96" y="6"/>
                    </a:lnTo>
                    <a:lnTo>
                      <a:pt x="96" y="6"/>
                    </a:lnTo>
                    <a:lnTo>
                      <a:pt x="98" y="6"/>
                    </a:lnTo>
                    <a:lnTo>
                      <a:pt x="98" y="6"/>
                    </a:lnTo>
                    <a:lnTo>
                      <a:pt x="94" y="8"/>
                    </a:lnTo>
                    <a:lnTo>
                      <a:pt x="90" y="8"/>
                    </a:lnTo>
                    <a:lnTo>
                      <a:pt x="88" y="8"/>
                    </a:lnTo>
                    <a:lnTo>
                      <a:pt x="90" y="10"/>
                    </a:lnTo>
                    <a:lnTo>
                      <a:pt x="90"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4" name="Freeform 182"/>
              <p:cNvSpPr>
                <a:spLocks/>
              </p:cNvSpPr>
              <p:nvPr userDrawn="1"/>
            </p:nvSpPr>
            <p:spPr bwMode="auto">
              <a:xfrm>
                <a:off x="3922" y="233"/>
                <a:ext cx="5" cy="2"/>
              </a:xfrm>
              <a:custGeom>
                <a:avLst/>
                <a:gdLst/>
                <a:ahLst/>
                <a:cxnLst>
                  <a:cxn ang="0">
                    <a:pos x="20" y="0"/>
                  </a:cxn>
                  <a:cxn ang="0">
                    <a:pos x="20" y="0"/>
                  </a:cxn>
                  <a:cxn ang="0">
                    <a:pos x="16" y="4"/>
                  </a:cxn>
                  <a:cxn ang="0">
                    <a:pos x="12" y="6"/>
                  </a:cxn>
                  <a:cxn ang="0">
                    <a:pos x="0" y="8"/>
                  </a:cxn>
                  <a:cxn ang="0">
                    <a:pos x="0" y="8"/>
                  </a:cxn>
                  <a:cxn ang="0">
                    <a:pos x="10" y="4"/>
                  </a:cxn>
                  <a:cxn ang="0">
                    <a:pos x="20" y="0"/>
                  </a:cxn>
                  <a:cxn ang="0">
                    <a:pos x="20" y="0"/>
                  </a:cxn>
                </a:cxnLst>
                <a:rect l="0" t="0" r="r" b="b"/>
                <a:pathLst>
                  <a:path w="20" h="8">
                    <a:moveTo>
                      <a:pt x="20" y="0"/>
                    </a:moveTo>
                    <a:lnTo>
                      <a:pt x="20" y="0"/>
                    </a:lnTo>
                    <a:lnTo>
                      <a:pt x="16" y="4"/>
                    </a:lnTo>
                    <a:lnTo>
                      <a:pt x="12" y="6"/>
                    </a:lnTo>
                    <a:lnTo>
                      <a:pt x="0" y="8"/>
                    </a:lnTo>
                    <a:lnTo>
                      <a:pt x="0" y="8"/>
                    </a:lnTo>
                    <a:lnTo>
                      <a:pt x="10" y="4"/>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5" name="Freeform 183"/>
              <p:cNvSpPr>
                <a:spLocks/>
              </p:cNvSpPr>
              <p:nvPr userDrawn="1"/>
            </p:nvSpPr>
            <p:spPr bwMode="auto">
              <a:xfrm>
                <a:off x="3871" y="234"/>
                <a:ext cx="22" cy="3"/>
              </a:xfrm>
              <a:custGeom>
                <a:avLst/>
                <a:gdLst/>
                <a:ahLst/>
                <a:cxnLst>
                  <a:cxn ang="0">
                    <a:pos x="0" y="14"/>
                  </a:cxn>
                  <a:cxn ang="0">
                    <a:pos x="0" y="14"/>
                  </a:cxn>
                  <a:cxn ang="0">
                    <a:pos x="2" y="12"/>
                  </a:cxn>
                  <a:cxn ang="0">
                    <a:pos x="6" y="12"/>
                  </a:cxn>
                  <a:cxn ang="0">
                    <a:pos x="12" y="10"/>
                  </a:cxn>
                  <a:cxn ang="0">
                    <a:pos x="12" y="10"/>
                  </a:cxn>
                  <a:cxn ang="0">
                    <a:pos x="12" y="12"/>
                  </a:cxn>
                  <a:cxn ang="0">
                    <a:pos x="10" y="14"/>
                  </a:cxn>
                  <a:cxn ang="0">
                    <a:pos x="10" y="14"/>
                  </a:cxn>
                  <a:cxn ang="0">
                    <a:pos x="30" y="10"/>
                  </a:cxn>
                  <a:cxn ang="0">
                    <a:pos x="30" y="10"/>
                  </a:cxn>
                  <a:cxn ang="0">
                    <a:pos x="30" y="8"/>
                  </a:cxn>
                  <a:cxn ang="0">
                    <a:pos x="28" y="6"/>
                  </a:cxn>
                  <a:cxn ang="0">
                    <a:pos x="28" y="6"/>
                  </a:cxn>
                  <a:cxn ang="0">
                    <a:pos x="52" y="2"/>
                  </a:cxn>
                  <a:cxn ang="0">
                    <a:pos x="64" y="0"/>
                  </a:cxn>
                  <a:cxn ang="0">
                    <a:pos x="80" y="0"/>
                  </a:cxn>
                  <a:cxn ang="0">
                    <a:pos x="80" y="0"/>
                  </a:cxn>
                  <a:cxn ang="0">
                    <a:pos x="62" y="6"/>
                  </a:cxn>
                  <a:cxn ang="0">
                    <a:pos x="42" y="12"/>
                  </a:cxn>
                  <a:cxn ang="0">
                    <a:pos x="22" y="14"/>
                  </a:cxn>
                  <a:cxn ang="0">
                    <a:pos x="0" y="14"/>
                  </a:cxn>
                  <a:cxn ang="0">
                    <a:pos x="0" y="14"/>
                  </a:cxn>
                </a:cxnLst>
                <a:rect l="0" t="0" r="r" b="b"/>
                <a:pathLst>
                  <a:path w="80" h="14">
                    <a:moveTo>
                      <a:pt x="0" y="14"/>
                    </a:moveTo>
                    <a:lnTo>
                      <a:pt x="0" y="14"/>
                    </a:lnTo>
                    <a:lnTo>
                      <a:pt x="2" y="12"/>
                    </a:lnTo>
                    <a:lnTo>
                      <a:pt x="6" y="12"/>
                    </a:lnTo>
                    <a:lnTo>
                      <a:pt x="12" y="10"/>
                    </a:lnTo>
                    <a:lnTo>
                      <a:pt x="12" y="10"/>
                    </a:lnTo>
                    <a:lnTo>
                      <a:pt x="12" y="12"/>
                    </a:lnTo>
                    <a:lnTo>
                      <a:pt x="10" y="14"/>
                    </a:lnTo>
                    <a:lnTo>
                      <a:pt x="10" y="14"/>
                    </a:lnTo>
                    <a:lnTo>
                      <a:pt x="30" y="10"/>
                    </a:lnTo>
                    <a:lnTo>
                      <a:pt x="30" y="10"/>
                    </a:lnTo>
                    <a:lnTo>
                      <a:pt x="30" y="8"/>
                    </a:lnTo>
                    <a:lnTo>
                      <a:pt x="28" y="6"/>
                    </a:lnTo>
                    <a:lnTo>
                      <a:pt x="28" y="6"/>
                    </a:lnTo>
                    <a:lnTo>
                      <a:pt x="52" y="2"/>
                    </a:lnTo>
                    <a:lnTo>
                      <a:pt x="64" y="0"/>
                    </a:lnTo>
                    <a:lnTo>
                      <a:pt x="80" y="0"/>
                    </a:lnTo>
                    <a:lnTo>
                      <a:pt x="80" y="0"/>
                    </a:lnTo>
                    <a:lnTo>
                      <a:pt x="62" y="6"/>
                    </a:lnTo>
                    <a:lnTo>
                      <a:pt x="42" y="12"/>
                    </a:lnTo>
                    <a:lnTo>
                      <a:pt x="22" y="14"/>
                    </a:lnTo>
                    <a:lnTo>
                      <a:pt x="0" y="14"/>
                    </a:lnTo>
                    <a:lnTo>
                      <a:pt x="0" y="1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6" name="Freeform 184"/>
              <p:cNvSpPr>
                <a:spLocks/>
              </p:cNvSpPr>
              <p:nvPr userDrawn="1"/>
            </p:nvSpPr>
            <p:spPr bwMode="auto">
              <a:xfrm>
                <a:off x="3960" y="236"/>
                <a:ext cx="6" cy="4"/>
              </a:xfrm>
              <a:custGeom>
                <a:avLst/>
                <a:gdLst/>
                <a:ahLst/>
                <a:cxnLst>
                  <a:cxn ang="0">
                    <a:pos x="0" y="0"/>
                  </a:cxn>
                  <a:cxn ang="0">
                    <a:pos x="0" y="0"/>
                  </a:cxn>
                  <a:cxn ang="0">
                    <a:pos x="12" y="4"/>
                  </a:cxn>
                  <a:cxn ang="0">
                    <a:pos x="22" y="12"/>
                  </a:cxn>
                  <a:cxn ang="0">
                    <a:pos x="22" y="12"/>
                  </a:cxn>
                  <a:cxn ang="0">
                    <a:pos x="14" y="10"/>
                  </a:cxn>
                  <a:cxn ang="0">
                    <a:pos x="6" y="6"/>
                  </a:cxn>
                  <a:cxn ang="0">
                    <a:pos x="2" y="4"/>
                  </a:cxn>
                  <a:cxn ang="0">
                    <a:pos x="0" y="0"/>
                  </a:cxn>
                  <a:cxn ang="0">
                    <a:pos x="0" y="0"/>
                  </a:cxn>
                </a:cxnLst>
                <a:rect l="0" t="0" r="r" b="b"/>
                <a:pathLst>
                  <a:path w="22" h="12">
                    <a:moveTo>
                      <a:pt x="0" y="0"/>
                    </a:moveTo>
                    <a:lnTo>
                      <a:pt x="0" y="0"/>
                    </a:lnTo>
                    <a:lnTo>
                      <a:pt x="12" y="4"/>
                    </a:lnTo>
                    <a:lnTo>
                      <a:pt x="22" y="12"/>
                    </a:lnTo>
                    <a:lnTo>
                      <a:pt x="22" y="12"/>
                    </a:lnTo>
                    <a:lnTo>
                      <a:pt x="14" y="10"/>
                    </a:lnTo>
                    <a:lnTo>
                      <a:pt x="6" y="6"/>
                    </a:lnTo>
                    <a:lnTo>
                      <a:pt x="2"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7" name="Freeform 185"/>
              <p:cNvSpPr>
                <a:spLocks/>
              </p:cNvSpPr>
              <p:nvPr userDrawn="1"/>
            </p:nvSpPr>
            <p:spPr bwMode="auto">
              <a:xfrm>
                <a:off x="3959" y="234"/>
                <a:ext cx="11" cy="6"/>
              </a:xfrm>
              <a:custGeom>
                <a:avLst/>
                <a:gdLst/>
                <a:ahLst/>
                <a:cxnLst>
                  <a:cxn ang="0">
                    <a:pos x="36" y="18"/>
                  </a:cxn>
                  <a:cxn ang="0">
                    <a:pos x="36" y="18"/>
                  </a:cxn>
                  <a:cxn ang="0">
                    <a:pos x="34" y="16"/>
                  </a:cxn>
                  <a:cxn ang="0">
                    <a:pos x="34" y="16"/>
                  </a:cxn>
                  <a:cxn ang="0">
                    <a:pos x="32" y="18"/>
                  </a:cxn>
                  <a:cxn ang="0">
                    <a:pos x="32" y="18"/>
                  </a:cxn>
                  <a:cxn ang="0">
                    <a:pos x="30" y="14"/>
                  </a:cxn>
                  <a:cxn ang="0">
                    <a:pos x="28" y="12"/>
                  </a:cxn>
                  <a:cxn ang="0">
                    <a:pos x="20" y="8"/>
                  </a:cxn>
                  <a:cxn ang="0">
                    <a:pos x="0" y="4"/>
                  </a:cxn>
                  <a:cxn ang="0">
                    <a:pos x="0" y="4"/>
                  </a:cxn>
                  <a:cxn ang="0">
                    <a:pos x="6" y="2"/>
                  </a:cxn>
                  <a:cxn ang="0">
                    <a:pos x="10" y="0"/>
                  </a:cxn>
                  <a:cxn ang="0">
                    <a:pos x="16" y="2"/>
                  </a:cxn>
                  <a:cxn ang="0">
                    <a:pos x="22" y="4"/>
                  </a:cxn>
                  <a:cxn ang="0">
                    <a:pos x="32" y="10"/>
                  </a:cxn>
                  <a:cxn ang="0">
                    <a:pos x="42" y="16"/>
                  </a:cxn>
                  <a:cxn ang="0">
                    <a:pos x="42" y="16"/>
                  </a:cxn>
                  <a:cxn ang="0">
                    <a:pos x="40" y="18"/>
                  </a:cxn>
                  <a:cxn ang="0">
                    <a:pos x="38" y="18"/>
                  </a:cxn>
                  <a:cxn ang="0">
                    <a:pos x="36" y="18"/>
                  </a:cxn>
                  <a:cxn ang="0">
                    <a:pos x="36" y="20"/>
                  </a:cxn>
                  <a:cxn ang="0">
                    <a:pos x="36" y="20"/>
                  </a:cxn>
                  <a:cxn ang="0">
                    <a:pos x="34" y="20"/>
                  </a:cxn>
                  <a:cxn ang="0">
                    <a:pos x="36" y="18"/>
                  </a:cxn>
                  <a:cxn ang="0">
                    <a:pos x="36" y="18"/>
                  </a:cxn>
                </a:cxnLst>
                <a:rect l="0" t="0" r="r" b="b"/>
                <a:pathLst>
                  <a:path w="42" h="20">
                    <a:moveTo>
                      <a:pt x="36" y="18"/>
                    </a:moveTo>
                    <a:lnTo>
                      <a:pt x="36" y="18"/>
                    </a:lnTo>
                    <a:lnTo>
                      <a:pt x="34" y="16"/>
                    </a:lnTo>
                    <a:lnTo>
                      <a:pt x="34" y="16"/>
                    </a:lnTo>
                    <a:lnTo>
                      <a:pt x="32" y="18"/>
                    </a:lnTo>
                    <a:lnTo>
                      <a:pt x="32" y="18"/>
                    </a:lnTo>
                    <a:lnTo>
                      <a:pt x="30" y="14"/>
                    </a:lnTo>
                    <a:lnTo>
                      <a:pt x="28" y="12"/>
                    </a:lnTo>
                    <a:lnTo>
                      <a:pt x="20" y="8"/>
                    </a:lnTo>
                    <a:lnTo>
                      <a:pt x="0" y="4"/>
                    </a:lnTo>
                    <a:lnTo>
                      <a:pt x="0" y="4"/>
                    </a:lnTo>
                    <a:lnTo>
                      <a:pt x="6" y="2"/>
                    </a:lnTo>
                    <a:lnTo>
                      <a:pt x="10" y="0"/>
                    </a:lnTo>
                    <a:lnTo>
                      <a:pt x="16" y="2"/>
                    </a:lnTo>
                    <a:lnTo>
                      <a:pt x="22" y="4"/>
                    </a:lnTo>
                    <a:lnTo>
                      <a:pt x="32" y="10"/>
                    </a:lnTo>
                    <a:lnTo>
                      <a:pt x="42" y="16"/>
                    </a:lnTo>
                    <a:lnTo>
                      <a:pt x="42" y="16"/>
                    </a:lnTo>
                    <a:lnTo>
                      <a:pt x="40" y="18"/>
                    </a:lnTo>
                    <a:lnTo>
                      <a:pt x="38" y="18"/>
                    </a:lnTo>
                    <a:lnTo>
                      <a:pt x="36" y="18"/>
                    </a:lnTo>
                    <a:lnTo>
                      <a:pt x="36" y="20"/>
                    </a:lnTo>
                    <a:lnTo>
                      <a:pt x="36" y="20"/>
                    </a:lnTo>
                    <a:lnTo>
                      <a:pt x="34" y="20"/>
                    </a:lnTo>
                    <a:lnTo>
                      <a:pt x="36" y="18"/>
                    </a:lnTo>
                    <a:lnTo>
                      <a:pt x="36" y="1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8" name="Freeform 186"/>
              <p:cNvSpPr>
                <a:spLocks/>
              </p:cNvSpPr>
              <p:nvPr userDrawn="1"/>
            </p:nvSpPr>
            <p:spPr bwMode="auto">
              <a:xfrm>
                <a:off x="3835" y="238"/>
                <a:ext cx="25" cy="7"/>
              </a:xfrm>
              <a:custGeom>
                <a:avLst/>
                <a:gdLst/>
                <a:ahLst/>
                <a:cxnLst>
                  <a:cxn ang="0">
                    <a:pos x="70" y="10"/>
                  </a:cxn>
                  <a:cxn ang="0">
                    <a:pos x="70" y="10"/>
                  </a:cxn>
                  <a:cxn ang="0">
                    <a:pos x="76" y="10"/>
                  </a:cxn>
                  <a:cxn ang="0">
                    <a:pos x="80" y="8"/>
                  </a:cxn>
                  <a:cxn ang="0">
                    <a:pos x="86" y="6"/>
                  </a:cxn>
                  <a:cxn ang="0">
                    <a:pos x="94" y="6"/>
                  </a:cxn>
                  <a:cxn ang="0">
                    <a:pos x="94" y="6"/>
                  </a:cxn>
                  <a:cxn ang="0">
                    <a:pos x="94" y="8"/>
                  </a:cxn>
                  <a:cxn ang="0">
                    <a:pos x="90" y="8"/>
                  </a:cxn>
                  <a:cxn ang="0">
                    <a:pos x="90" y="8"/>
                  </a:cxn>
                  <a:cxn ang="0">
                    <a:pos x="86" y="12"/>
                  </a:cxn>
                  <a:cxn ang="0">
                    <a:pos x="80" y="16"/>
                  </a:cxn>
                  <a:cxn ang="0">
                    <a:pos x="64" y="20"/>
                  </a:cxn>
                  <a:cxn ang="0">
                    <a:pos x="28" y="24"/>
                  </a:cxn>
                  <a:cxn ang="0">
                    <a:pos x="28" y="24"/>
                  </a:cxn>
                  <a:cxn ang="0">
                    <a:pos x="12" y="28"/>
                  </a:cxn>
                  <a:cxn ang="0">
                    <a:pos x="4" y="26"/>
                  </a:cxn>
                  <a:cxn ang="0">
                    <a:pos x="2" y="26"/>
                  </a:cxn>
                  <a:cxn ang="0">
                    <a:pos x="0" y="22"/>
                  </a:cxn>
                  <a:cxn ang="0">
                    <a:pos x="0" y="22"/>
                  </a:cxn>
                  <a:cxn ang="0">
                    <a:pos x="16" y="18"/>
                  </a:cxn>
                  <a:cxn ang="0">
                    <a:pos x="26" y="18"/>
                  </a:cxn>
                  <a:cxn ang="0">
                    <a:pos x="36" y="18"/>
                  </a:cxn>
                  <a:cxn ang="0">
                    <a:pos x="36" y="18"/>
                  </a:cxn>
                  <a:cxn ang="0">
                    <a:pos x="30" y="14"/>
                  </a:cxn>
                  <a:cxn ang="0">
                    <a:pos x="24" y="14"/>
                  </a:cxn>
                  <a:cxn ang="0">
                    <a:pos x="24" y="14"/>
                  </a:cxn>
                  <a:cxn ang="0">
                    <a:pos x="34" y="10"/>
                  </a:cxn>
                  <a:cxn ang="0">
                    <a:pos x="42" y="10"/>
                  </a:cxn>
                  <a:cxn ang="0">
                    <a:pos x="50" y="10"/>
                  </a:cxn>
                  <a:cxn ang="0">
                    <a:pos x="60" y="10"/>
                  </a:cxn>
                  <a:cxn ang="0">
                    <a:pos x="60" y="10"/>
                  </a:cxn>
                  <a:cxn ang="0">
                    <a:pos x="60" y="8"/>
                  </a:cxn>
                  <a:cxn ang="0">
                    <a:pos x="58" y="8"/>
                  </a:cxn>
                  <a:cxn ang="0">
                    <a:pos x="54" y="8"/>
                  </a:cxn>
                  <a:cxn ang="0">
                    <a:pos x="50" y="8"/>
                  </a:cxn>
                  <a:cxn ang="0">
                    <a:pos x="50" y="6"/>
                  </a:cxn>
                  <a:cxn ang="0">
                    <a:pos x="50" y="4"/>
                  </a:cxn>
                  <a:cxn ang="0">
                    <a:pos x="50" y="4"/>
                  </a:cxn>
                  <a:cxn ang="0">
                    <a:pos x="58" y="6"/>
                  </a:cxn>
                  <a:cxn ang="0">
                    <a:pos x="66" y="4"/>
                  </a:cxn>
                  <a:cxn ang="0">
                    <a:pos x="82" y="0"/>
                  </a:cxn>
                  <a:cxn ang="0">
                    <a:pos x="82" y="0"/>
                  </a:cxn>
                  <a:cxn ang="0">
                    <a:pos x="78" y="4"/>
                  </a:cxn>
                  <a:cxn ang="0">
                    <a:pos x="76" y="6"/>
                  </a:cxn>
                  <a:cxn ang="0">
                    <a:pos x="66" y="6"/>
                  </a:cxn>
                  <a:cxn ang="0">
                    <a:pos x="66" y="6"/>
                  </a:cxn>
                  <a:cxn ang="0">
                    <a:pos x="68" y="8"/>
                  </a:cxn>
                  <a:cxn ang="0">
                    <a:pos x="72" y="8"/>
                  </a:cxn>
                  <a:cxn ang="0">
                    <a:pos x="74" y="10"/>
                  </a:cxn>
                  <a:cxn ang="0">
                    <a:pos x="70" y="10"/>
                  </a:cxn>
                  <a:cxn ang="0">
                    <a:pos x="70" y="10"/>
                  </a:cxn>
                </a:cxnLst>
                <a:rect l="0" t="0" r="r" b="b"/>
                <a:pathLst>
                  <a:path w="94" h="28">
                    <a:moveTo>
                      <a:pt x="70" y="10"/>
                    </a:moveTo>
                    <a:lnTo>
                      <a:pt x="70" y="10"/>
                    </a:lnTo>
                    <a:lnTo>
                      <a:pt x="76" y="10"/>
                    </a:lnTo>
                    <a:lnTo>
                      <a:pt x="80" y="8"/>
                    </a:lnTo>
                    <a:lnTo>
                      <a:pt x="86" y="6"/>
                    </a:lnTo>
                    <a:lnTo>
                      <a:pt x="94" y="6"/>
                    </a:lnTo>
                    <a:lnTo>
                      <a:pt x="94" y="6"/>
                    </a:lnTo>
                    <a:lnTo>
                      <a:pt x="94" y="8"/>
                    </a:lnTo>
                    <a:lnTo>
                      <a:pt x="90" y="8"/>
                    </a:lnTo>
                    <a:lnTo>
                      <a:pt x="90" y="8"/>
                    </a:lnTo>
                    <a:lnTo>
                      <a:pt x="86" y="12"/>
                    </a:lnTo>
                    <a:lnTo>
                      <a:pt x="80" y="16"/>
                    </a:lnTo>
                    <a:lnTo>
                      <a:pt x="64" y="20"/>
                    </a:lnTo>
                    <a:lnTo>
                      <a:pt x="28" y="24"/>
                    </a:lnTo>
                    <a:lnTo>
                      <a:pt x="28" y="24"/>
                    </a:lnTo>
                    <a:lnTo>
                      <a:pt x="12" y="28"/>
                    </a:lnTo>
                    <a:lnTo>
                      <a:pt x="4" y="26"/>
                    </a:lnTo>
                    <a:lnTo>
                      <a:pt x="2" y="26"/>
                    </a:lnTo>
                    <a:lnTo>
                      <a:pt x="0" y="22"/>
                    </a:lnTo>
                    <a:lnTo>
                      <a:pt x="0" y="22"/>
                    </a:lnTo>
                    <a:lnTo>
                      <a:pt x="16" y="18"/>
                    </a:lnTo>
                    <a:lnTo>
                      <a:pt x="26" y="18"/>
                    </a:lnTo>
                    <a:lnTo>
                      <a:pt x="36" y="18"/>
                    </a:lnTo>
                    <a:lnTo>
                      <a:pt x="36" y="18"/>
                    </a:lnTo>
                    <a:lnTo>
                      <a:pt x="30" y="14"/>
                    </a:lnTo>
                    <a:lnTo>
                      <a:pt x="24" y="14"/>
                    </a:lnTo>
                    <a:lnTo>
                      <a:pt x="24" y="14"/>
                    </a:lnTo>
                    <a:lnTo>
                      <a:pt x="34" y="10"/>
                    </a:lnTo>
                    <a:lnTo>
                      <a:pt x="42" y="10"/>
                    </a:lnTo>
                    <a:lnTo>
                      <a:pt x="50" y="10"/>
                    </a:lnTo>
                    <a:lnTo>
                      <a:pt x="60" y="10"/>
                    </a:lnTo>
                    <a:lnTo>
                      <a:pt x="60" y="10"/>
                    </a:lnTo>
                    <a:lnTo>
                      <a:pt x="60" y="8"/>
                    </a:lnTo>
                    <a:lnTo>
                      <a:pt x="58" y="8"/>
                    </a:lnTo>
                    <a:lnTo>
                      <a:pt x="54" y="8"/>
                    </a:lnTo>
                    <a:lnTo>
                      <a:pt x="50" y="8"/>
                    </a:lnTo>
                    <a:lnTo>
                      <a:pt x="50" y="6"/>
                    </a:lnTo>
                    <a:lnTo>
                      <a:pt x="50" y="4"/>
                    </a:lnTo>
                    <a:lnTo>
                      <a:pt x="50" y="4"/>
                    </a:lnTo>
                    <a:lnTo>
                      <a:pt x="58" y="6"/>
                    </a:lnTo>
                    <a:lnTo>
                      <a:pt x="66" y="4"/>
                    </a:lnTo>
                    <a:lnTo>
                      <a:pt x="82" y="0"/>
                    </a:lnTo>
                    <a:lnTo>
                      <a:pt x="82" y="0"/>
                    </a:lnTo>
                    <a:lnTo>
                      <a:pt x="78" y="4"/>
                    </a:lnTo>
                    <a:lnTo>
                      <a:pt x="76" y="6"/>
                    </a:lnTo>
                    <a:lnTo>
                      <a:pt x="66" y="6"/>
                    </a:lnTo>
                    <a:lnTo>
                      <a:pt x="66" y="6"/>
                    </a:lnTo>
                    <a:lnTo>
                      <a:pt x="68" y="8"/>
                    </a:lnTo>
                    <a:lnTo>
                      <a:pt x="72" y="8"/>
                    </a:lnTo>
                    <a:lnTo>
                      <a:pt x="74" y="10"/>
                    </a:lnTo>
                    <a:lnTo>
                      <a:pt x="70" y="10"/>
                    </a:lnTo>
                    <a:lnTo>
                      <a:pt x="70"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499" name="Freeform 187"/>
              <p:cNvSpPr>
                <a:spLocks/>
              </p:cNvSpPr>
              <p:nvPr userDrawn="1"/>
            </p:nvSpPr>
            <p:spPr bwMode="auto">
              <a:xfrm>
                <a:off x="3953" y="241"/>
                <a:ext cx="23" cy="23"/>
              </a:xfrm>
              <a:custGeom>
                <a:avLst/>
                <a:gdLst/>
                <a:ahLst/>
                <a:cxnLst>
                  <a:cxn ang="0">
                    <a:pos x="2" y="2"/>
                  </a:cxn>
                  <a:cxn ang="0">
                    <a:pos x="4" y="2"/>
                  </a:cxn>
                  <a:cxn ang="0">
                    <a:pos x="8" y="0"/>
                  </a:cxn>
                  <a:cxn ang="0">
                    <a:pos x="24" y="8"/>
                  </a:cxn>
                  <a:cxn ang="0">
                    <a:pos x="38" y="20"/>
                  </a:cxn>
                  <a:cxn ang="0">
                    <a:pos x="40" y="24"/>
                  </a:cxn>
                  <a:cxn ang="0">
                    <a:pos x="22" y="20"/>
                  </a:cxn>
                  <a:cxn ang="0">
                    <a:pos x="22" y="14"/>
                  </a:cxn>
                  <a:cxn ang="0">
                    <a:pos x="18" y="14"/>
                  </a:cxn>
                  <a:cxn ang="0">
                    <a:pos x="16" y="16"/>
                  </a:cxn>
                  <a:cxn ang="0">
                    <a:pos x="26" y="24"/>
                  </a:cxn>
                  <a:cxn ang="0">
                    <a:pos x="50" y="40"/>
                  </a:cxn>
                  <a:cxn ang="0">
                    <a:pos x="58" y="50"/>
                  </a:cxn>
                  <a:cxn ang="0">
                    <a:pos x="66" y="50"/>
                  </a:cxn>
                  <a:cxn ang="0">
                    <a:pos x="82" y="64"/>
                  </a:cxn>
                  <a:cxn ang="0">
                    <a:pos x="86" y="72"/>
                  </a:cxn>
                  <a:cxn ang="0">
                    <a:pos x="66" y="58"/>
                  </a:cxn>
                  <a:cxn ang="0">
                    <a:pos x="46" y="40"/>
                  </a:cxn>
                  <a:cxn ang="0">
                    <a:pos x="80" y="90"/>
                  </a:cxn>
                  <a:cxn ang="0">
                    <a:pos x="72" y="88"/>
                  </a:cxn>
                  <a:cxn ang="0">
                    <a:pos x="56" y="76"/>
                  </a:cxn>
                  <a:cxn ang="0">
                    <a:pos x="48" y="72"/>
                  </a:cxn>
                  <a:cxn ang="0">
                    <a:pos x="50" y="62"/>
                  </a:cxn>
                  <a:cxn ang="0">
                    <a:pos x="48" y="60"/>
                  </a:cxn>
                  <a:cxn ang="0">
                    <a:pos x="44" y="62"/>
                  </a:cxn>
                  <a:cxn ang="0">
                    <a:pos x="40" y="62"/>
                  </a:cxn>
                  <a:cxn ang="0">
                    <a:pos x="38" y="50"/>
                  </a:cxn>
                  <a:cxn ang="0">
                    <a:pos x="36" y="44"/>
                  </a:cxn>
                  <a:cxn ang="0">
                    <a:pos x="32" y="44"/>
                  </a:cxn>
                  <a:cxn ang="0">
                    <a:pos x="32" y="48"/>
                  </a:cxn>
                  <a:cxn ang="0">
                    <a:pos x="34" y="54"/>
                  </a:cxn>
                  <a:cxn ang="0">
                    <a:pos x="16" y="36"/>
                  </a:cxn>
                  <a:cxn ang="0">
                    <a:pos x="0" y="18"/>
                  </a:cxn>
                  <a:cxn ang="0">
                    <a:pos x="2" y="14"/>
                  </a:cxn>
                  <a:cxn ang="0">
                    <a:pos x="10" y="18"/>
                  </a:cxn>
                  <a:cxn ang="0">
                    <a:pos x="8" y="8"/>
                  </a:cxn>
                  <a:cxn ang="0">
                    <a:pos x="2" y="2"/>
                  </a:cxn>
                </a:cxnLst>
                <a:rect l="0" t="0" r="r" b="b"/>
                <a:pathLst>
                  <a:path w="86" h="90">
                    <a:moveTo>
                      <a:pt x="2" y="2"/>
                    </a:moveTo>
                    <a:lnTo>
                      <a:pt x="2" y="2"/>
                    </a:lnTo>
                    <a:lnTo>
                      <a:pt x="2" y="0"/>
                    </a:lnTo>
                    <a:lnTo>
                      <a:pt x="4" y="2"/>
                    </a:lnTo>
                    <a:lnTo>
                      <a:pt x="6" y="2"/>
                    </a:lnTo>
                    <a:lnTo>
                      <a:pt x="8" y="0"/>
                    </a:lnTo>
                    <a:lnTo>
                      <a:pt x="8" y="0"/>
                    </a:lnTo>
                    <a:lnTo>
                      <a:pt x="24" y="8"/>
                    </a:lnTo>
                    <a:lnTo>
                      <a:pt x="34" y="14"/>
                    </a:lnTo>
                    <a:lnTo>
                      <a:pt x="38" y="20"/>
                    </a:lnTo>
                    <a:lnTo>
                      <a:pt x="40" y="24"/>
                    </a:lnTo>
                    <a:lnTo>
                      <a:pt x="40" y="24"/>
                    </a:lnTo>
                    <a:lnTo>
                      <a:pt x="30" y="24"/>
                    </a:lnTo>
                    <a:lnTo>
                      <a:pt x="22" y="20"/>
                    </a:lnTo>
                    <a:lnTo>
                      <a:pt x="22" y="18"/>
                    </a:lnTo>
                    <a:lnTo>
                      <a:pt x="22" y="14"/>
                    </a:lnTo>
                    <a:lnTo>
                      <a:pt x="22" y="14"/>
                    </a:lnTo>
                    <a:lnTo>
                      <a:pt x="18" y="14"/>
                    </a:lnTo>
                    <a:lnTo>
                      <a:pt x="16" y="16"/>
                    </a:lnTo>
                    <a:lnTo>
                      <a:pt x="16" y="16"/>
                    </a:lnTo>
                    <a:lnTo>
                      <a:pt x="20" y="20"/>
                    </a:lnTo>
                    <a:lnTo>
                      <a:pt x="26" y="24"/>
                    </a:lnTo>
                    <a:lnTo>
                      <a:pt x="38" y="32"/>
                    </a:lnTo>
                    <a:lnTo>
                      <a:pt x="50" y="40"/>
                    </a:lnTo>
                    <a:lnTo>
                      <a:pt x="54" y="44"/>
                    </a:lnTo>
                    <a:lnTo>
                      <a:pt x="58" y="50"/>
                    </a:lnTo>
                    <a:lnTo>
                      <a:pt x="58" y="50"/>
                    </a:lnTo>
                    <a:lnTo>
                      <a:pt x="66" y="50"/>
                    </a:lnTo>
                    <a:lnTo>
                      <a:pt x="76" y="56"/>
                    </a:lnTo>
                    <a:lnTo>
                      <a:pt x="82" y="64"/>
                    </a:lnTo>
                    <a:lnTo>
                      <a:pt x="86" y="72"/>
                    </a:lnTo>
                    <a:lnTo>
                      <a:pt x="86" y="72"/>
                    </a:lnTo>
                    <a:lnTo>
                      <a:pt x="76" y="66"/>
                    </a:lnTo>
                    <a:lnTo>
                      <a:pt x="66" y="58"/>
                    </a:lnTo>
                    <a:lnTo>
                      <a:pt x="46" y="40"/>
                    </a:lnTo>
                    <a:lnTo>
                      <a:pt x="46" y="40"/>
                    </a:lnTo>
                    <a:lnTo>
                      <a:pt x="62" y="64"/>
                    </a:lnTo>
                    <a:lnTo>
                      <a:pt x="80" y="90"/>
                    </a:lnTo>
                    <a:lnTo>
                      <a:pt x="80" y="90"/>
                    </a:lnTo>
                    <a:lnTo>
                      <a:pt x="72" y="88"/>
                    </a:lnTo>
                    <a:lnTo>
                      <a:pt x="64" y="82"/>
                    </a:lnTo>
                    <a:lnTo>
                      <a:pt x="56" y="76"/>
                    </a:lnTo>
                    <a:lnTo>
                      <a:pt x="48" y="72"/>
                    </a:lnTo>
                    <a:lnTo>
                      <a:pt x="48" y="72"/>
                    </a:lnTo>
                    <a:lnTo>
                      <a:pt x="48" y="66"/>
                    </a:lnTo>
                    <a:lnTo>
                      <a:pt x="50" y="62"/>
                    </a:lnTo>
                    <a:lnTo>
                      <a:pt x="50" y="62"/>
                    </a:lnTo>
                    <a:lnTo>
                      <a:pt x="48" y="60"/>
                    </a:lnTo>
                    <a:lnTo>
                      <a:pt x="46" y="62"/>
                    </a:lnTo>
                    <a:lnTo>
                      <a:pt x="44" y="62"/>
                    </a:lnTo>
                    <a:lnTo>
                      <a:pt x="40" y="62"/>
                    </a:lnTo>
                    <a:lnTo>
                      <a:pt x="40" y="62"/>
                    </a:lnTo>
                    <a:lnTo>
                      <a:pt x="38" y="58"/>
                    </a:lnTo>
                    <a:lnTo>
                      <a:pt x="38" y="50"/>
                    </a:lnTo>
                    <a:lnTo>
                      <a:pt x="38" y="46"/>
                    </a:lnTo>
                    <a:lnTo>
                      <a:pt x="36" y="44"/>
                    </a:lnTo>
                    <a:lnTo>
                      <a:pt x="32" y="44"/>
                    </a:lnTo>
                    <a:lnTo>
                      <a:pt x="32" y="44"/>
                    </a:lnTo>
                    <a:lnTo>
                      <a:pt x="32" y="46"/>
                    </a:lnTo>
                    <a:lnTo>
                      <a:pt x="32" y="48"/>
                    </a:lnTo>
                    <a:lnTo>
                      <a:pt x="34" y="50"/>
                    </a:lnTo>
                    <a:lnTo>
                      <a:pt x="34" y="54"/>
                    </a:lnTo>
                    <a:lnTo>
                      <a:pt x="34" y="54"/>
                    </a:lnTo>
                    <a:lnTo>
                      <a:pt x="16" y="36"/>
                    </a:lnTo>
                    <a:lnTo>
                      <a:pt x="8" y="28"/>
                    </a:lnTo>
                    <a:lnTo>
                      <a:pt x="0" y="18"/>
                    </a:lnTo>
                    <a:lnTo>
                      <a:pt x="0" y="18"/>
                    </a:lnTo>
                    <a:lnTo>
                      <a:pt x="2" y="14"/>
                    </a:lnTo>
                    <a:lnTo>
                      <a:pt x="4" y="14"/>
                    </a:lnTo>
                    <a:lnTo>
                      <a:pt x="10" y="18"/>
                    </a:lnTo>
                    <a:lnTo>
                      <a:pt x="10" y="18"/>
                    </a:lnTo>
                    <a:lnTo>
                      <a:pt x="8" y="8"/>
                    </a:lnTo>
                    <a:lnTo>
                      <a:pt x="6" y="6"/>
                    </a:lnTo>
                    <a:lnTo>
                      <a:pt x="2" y="2"/>
                    </a:lnTo>
                    <a:lnTo>
                      <a:pt x="2"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0" name="Freeform 188"/>
              <p:cNvSpPr>
                <a:spLocks/>
              </p:cNvSpPr>
              <p:nvPr userDrawn="1"/>
            </p:nvSpPr>
            <p:spPr bwMode="auto">
              <a:xfrm>
                <a:off x="3705" y="253"/>
                <a:ext cx="7" cy="1"/>
              </a:xfrm>
              <a:custGeom>
                <a:avLst/>
                <a:gdLst/>
                <a:ahLst/>
                <a:cxnLst>
                  <a:cxn ang="0">
                    <a:pos x="26" y="0"/>
                  </a:cxn>
                  <a:cxn ang="0">
                    <a:pos x="26" y="0"/>
                  </a:cxn>
                  <a:cxn ang="0">
                    <a:pos x="20" y="4"/>
                  </a:cxn>
                  <a:cxn ang="0">
                    <a:pos x="12" y="4"/>
                  </a:cxn>
                  <a:cxn ang="0">
                    <a:pos x="6" y="4"/>
                  </a:cxn>
                  <a:cxn ang="0">
                    <a:pos x="0" y="4"/>
                  </a:cxn>
                  <a:cxn ang="0">
                    <a:pos x="0" y="4"/>
                  </a:cxn>
                  <a:cxn ang="0">
                    <a:pos x="0" y="2"/>
                  </a:cxn>
                  <a:cxn ang="0">
                    <a:pos x="2" y="2"/>
                  </a:cxn>
                  <a:cxn ang="0">
                    <a:pos x="8" y="0"/>
                  </a:cxn>
                  <a:cxn ang="0">
                    <a:pos x="26" y="0"/>
                  </a:cxn>
                  <a:cxn ang="0">
                    <a:pos x="26" y="0"/>
                  </a:cxn>
                </a:cxnLst>
                <a:rect l="0" t="0" r="r" b="b"/>
                <a:pathLst>
                  <a:path w="26" h="4">
                    <a:moveTo>
                      <a:pt x="26" y="0"/>
                    </a:moveTo>
                    <a:lnTo>
                      <a:pt x="26" y="0"/>
                    </a:lnTo>
                    <a:lnTo>
                      <a:pt x="20" y="4"/>
                    </a:lnTo>
                    <a:lnTo>
                      <a:pt x="12" y="4"/>
                    </a:lnTo>
                    <a:lnTo>
                      <a:pt x="6" y="4"/>
                    </a:lnTo>
                    <a:lnTo>
                      <a:pt x="0" y="4"/>
                    </a:lnTo>
                    <a:lnTo>
                      <a:pt x="0" y="4"/>
                    </a:lnTo>
                    <a:lnTo>
                      <a:pt x="0" y="2"/>
                    </a:lnTo>
                    <a:lnTo>
                      <a:pt x="2" y="2"/>
                    </a:lnTo>
                    <a:lnTo>
                      <a:pt x="8" y="0"/>
                    </a:lnTo>
                    <a:lnTo>
                      <a:pt x="26" y="0"/>
                    </a:lnTo>
                    <a:lnTo>
                      <a:pt x="2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1" name="Freeform 189"/>
              <p:cNvSpPr>
                <a:spLocks noEditPoints="1"/>
              </p:cNvSpPr>
              <p:nvPr userDrawn="1"/>
            </p:nvSpPr>
            <p:spPr bwMode="auto">
              <a:xfrm>
                <a:off x="3697" y="256"/>
                <a:ext cx="139" cy="88"/>
              </a:xfrm>
              <a:custGeom>
                <a:avLst/>
                <a:gdLst/>
                <a:ahLst/>
                <a:cxnLst>
                  <a:cxn ang="0">
                    <a:pos x="510" y="36"/>
                  </a:cxn>
                  <a:cxn ang="0">
                    <a:pos x="476" y="32"/>
                  </a:cxn>
                  <a:cxn ang="0">
                    <a:pos x="444" y="40"/>
                  </a:cxn>
                  <a:cxn ang="0">
                    <a:pos x="476" y="40"/>
                  </a:cxn>
                  <a:cxn ang="0">
                    <a:pos x="458" y="62"/>
                  </a:cxn>
                  <a:cxn ang="0">
                    <a:pos x="450" y="84"/>
                  </a:cxn>
                  <a:cxn ang="0">
                    <a:pos x="438" y="90"/>
                  </a:cxn>
                  <a:cxn ang="0">
                    <a:pos x="430" y="98"/>
                  </a:cxn>
                  <a:cxn ang="0">
                    <a:pos x="408" y="116"/>
                  </a:cxn>
                  <a:cxn ang="0">
                    <a:pos x="412" y="122"/>
                  </a:cxn>
                  <a:cxn ang="0">
                    <a:pos x="384" y="140"/>
                  </a:cxn>
                  <a:cxn ang="0">
                    <a:pos x="344" y="146"/>
                  </a:cxn>
                  <a:cxn ang="0">
                    <a:pos x="324" y="166"/>
                  </a:cxn>
                  <a:cxn ang="0">
                    <a:pos x="332" y="178"/>
                  </a:cxn>
                  <a:cxn ang="0">
                    <a:pos x="308" y="204"/>
                  </a:cxn>
                  <a:cxn ang="0">
                    <a:pos x="298" y="212"/>
                  </a:cxn>
                  <a:cxn ang="0">
                    <a:pos x="304" y="226"/>
                  </a:cxn>
                  <a:cxn ang="0">
                    <a:pos x="276" y="236"/>
                  </a:cxn>
                  <a:cxn ang="0">
                    <a:pos x="258" y="242"/>
                  </a:cxn>
                  <a:cxn ang="0">
                    <a:pos x="208" y="260"/>
                  </a:cxn>
                  <a:cxn ang="0">
                    <a:pos x="196" y="252"/>
                  </a:cxn>
                  <a:cxn ang="0">
                    <a:pos x="208" y="240"/>
                  </a:cxn>
                  <a:cxn ang="0">
                    <a:pos x="240" y="208"/>
                  </a:cxn>
                  <a:cxn ang="0">
                    <a:pos x="232" y="204"/>
                  </a:cxn>
                  <a:cxn ang="0">
                    <a:pos x="200" y="220"/>
                  </a:cxn>
                  <a:cxn ang="0">
                    <a:pos x="192" y="226"/>
                  </a:cxn>
                  <a:cxn ang="0">
                    <a:pos x="164" y="258"/>
                  </a:cxn>
                  <a:cxn ang="0">
                    <a:pos x="142" y="274"/>
                  </a:cxn>
                  <a:cxn ang="0">
                    <a:pos x="96" y="304"/>
                  </a:cxn>
                  <a:cxn ang="0">
                    <a:pos x="60" y="318"/>
                  </a:cxn>
                  <a:cxn ang="0">
                    <a:pos x="68" y="290"/>
                  </a:cxn>
                  <a:cxn ang="0">
                    <a:pos x="74" y="276"/>
                  </a:cxn>
                  <a:cxn ang="0">
                    <a:pos x="52" y="292"/>
                  </a:cxn>
                  <a:cxn ang="0">
                    <a:pos x="2" y="336"/>
                  </a:cxn>
                  <a:cxn ang="0">
                    <a:pos x="14" y="292"/>
                  </a:cxn>
                  <a:cxn ang="0">
                    <a:pos x="10" y="276"/>
                  </a:cxn>
                  <a:cxn ang="0">
                    <a:pos x="14" y="268"/>
                  </a:cxn>
                  <a:cxn ang="0">
                    <a:pos x="54" y="236"/>
                  </a:cxn>
                  <a:cxn ang="0">
                    <a:pos x="68" y="218"/>
                  </a:cxn>
                  <a:cxn ang="0">
                    <a:pos x="58" y="220"/>
                  </a:cxn>
                  <a:cxn ang="0">
                    <a:pos x="28" y="210"/>
                  </a:cxn>
                  <a:cxn ang="0">
                    <a:pos x="94" y="186"/>
                  </a:cxn>
                  <a:cxn ang="0">
                    <a:pos x="126" y="200"/>
                  </a:cxn>
                  <a:cxn ang="0">
                    <a:pos x="200" y="178"/>
                  </a:cxn>
                  <a:cxn ang="0">
                    <a:pos x="300" y="118"/>
                  </a:cxn>
                  <a:cxn ang="0">
                    <a:pos x="310" y="112"/>
                  </a:cxn>
                  <a:cxn ang="0">
                    <a:pos x="340" y="90"/>
                  </a:cxn>
                  <a:cxn ang="0">
                    <a:pos x="344" y="82"/>
                  </a:cxn>
                  <a:cxn ang="0">
                    <a:pos x="318" y="76"/>
                  </a:cxn>
                  <a:cxn ang="0">
                    <a:pos x="316" y="70"/>
                  </a:cxn>
                  <a:cxn ang="0">
                    <a:pos x="300" y="60"/>
                  </a:cxn>
                  <a:cxn ang="0">
                    <a:pos x="306" y="46"/>
                  </a:cxn>
                  <a:cxn ang="0">
                    <a:pos x="338" y="36"/>
                  </a:cxn>
                  <a:cxn ang="0">
                    <a:pos x="352" y="28"/>
                  </a:cxn>
                  <a:cxn ang="0">
                    <a:pos x="506" y="2"/>
                  </a:cxn>
                  <a:cxn ang="0">
                    <a:pos x="508" y="12"/>
                  </a:cxn>
                  <a:cxn ang="0">
                    <a:pos x="400" y="32"/>
                  </a:cxn>
                  <a:cxn ang="0">
                    <a:pos x="470" y="16"/>
                  </a:cxn>
                  <a:cxn ang="0">
                    <a:pos x="378" y="40"/>
                  </a:cxn>
                </a:cxnLst>
                <a:rect l="0" t="0" r="r" b="b"/>
                <a:pathLst>
                  <a:path w="524" h="336">
                    <a:moveTo>
                      <a:pt x="518" y="14"/>
                    </a:moveTo>
                    <a:lnTo>
                      <a:pt x="518" y="14"/>
                    </a:lnTo>
                    <a:lnTo>
                      <a:pt x="520" y="18"/>
                    </a:lnTo>
                    <a:lnTo>
                      <a:pt x="520" y="20"/>
                    </a:lnTo>
                    <a:lnTo>
                      <a:pt x="520" y="22"/>
                    </a:lnTo>
                    <a:lnTo>
                      <a:pt x="524" y="22"/>
                    </a:lnTo>
                    <a:lnTo>
                      <a:pt x="524" y="22"/>
                    </a:lnTo>
                    <a:lnTo>
                      <a:pt x="518" y="30"/>
                    </a:lnTo>
                    <a:lnTo>
                      <a:pt x="510" y="36"/>
                    </a:lnTo>
                    <a:lnTo>
                      <a:pt x="500" y="40"/>
                    </a:lnTo>
                    <a:lnTo>
                      <a:pt x="488" y="42"/>
                    </a:lnTo>
                    <a:lnTo>
                      <a:pt x="488" y="42"/>
                    </a:lnTo>
                    <a:lnTo>
                      <a:pt x="488" y="38"/>
                    </a:lnTo>
                    <a:lnTo>
                      <a:pt x="486" y="36"/>
                    </a:lnTo>
                    <a:lnTo>
                      <a:pt x="480" y="34"/>
                    </a:lnTo>
                    <a:lnTo>
                      <a:pt x="474" y="34"/>
                    </a:lnTo>
                    <a:lnTo>
                      <a:pt x="474" y="34"/>
                    </a:lnTo>
                    <a:lnTo>
                      <a:pt x="476" y="32"/>
                    </a:lnTo>
                    <a:lnTo>
                      <a:pt x="480" y="30"/>
                    </a:lnTo>
                    <a:lnTo>
                      <a:pt x="480" y="30"/>
                    </a:lnTo>
                    <a:lnTo>
                      <a:pt x="470" y="30"/>
                    </a:lnTo>
                    <a:lnTo>
                      <a:pt x="460" y="34"/>
                    </a:lnTo>
                    <a:lnTo>
                      <a:pt x="448" y="38"/>
                    </a:lnTo>
                    <a:lnTo>
                      <a:pt x="436" y="40"/>
                    </a:lnTo>
                    <a:lnTo>
                      <a:pt x="436" y="40"/>
                    </a:lnTo>
                    <a:lnTo>
                      <a:pt x="440" y="42"/>
                    </a:lnTo>
                    <a:lnTo>
                      <a:pt x="444" y="40"/>
                    </a:lnTo>
                    <a:lnTo>
                      <a:pt x="448" y="40"/>
                    </a:lnTo>
                    <a:lnTo>
                      <a:pt x="454" y="40"/>
                    </a:lnTo>
                    <a:lnTo>
                      <a:pt x="454" y="40"/>
                    </a:lnTo>
                    <a:lnTo>
                      <a:pt x="456" y="44"/>
                    </a:lnTo>
                    <a:lnTo>
                      <a:pt x="456" y="46"/>
                    </a:lnTo>
                    <a:lnTo>
                      <a:pt x="456" y="48"/>
                    </a:lnTo>
                    <a:lnTo>
                      <a:pt x="456" y="48"/>
                    </a:lnTo>
                    <a:lnTo>
                      <a:pt x="468" y="42"/>
                    </a:lnTo>
                    <a:lnTo>
                      <a:pt x="476" y="40"/>
                    </a:lnTo>
                    <a:lnTo>
                      <a:pt x="486" y="40"/>
                    </a:lnTo>
                    <a:lnTo>
                      <a:pt x="486" y="40"/>
                    </a:lnTo>
                    <a:lnTo>
                      <a:pt x="484" y="42"/>
                    </a:lnTo>
                    <a:lnTo>
                      <a:pt x="482" y="44"/>
                    </a:lnTo>
                    <a:lnTo>
                      <a:pt x="480" y="46"/>
                    </a:lnTo>
                    <a:lnTo>
                      <a:pt x="484" y="48"/>
                    </a:lnTo>
                    <a:lnTo>
                      <a:pt x="484" y="48"/>
                    </a:lnTo>
                    <a:lnTo>
                      <a:pt x="472" y="56"/>
                    </a:lnTo>
                    <a:lnTo>
                      <a:pt x="458" y="62"/>
                    </a:lnTo>
                    <a:lnTo>
                      <a:pt x="434" y="76"/>
                    </a:lnTo>
                    <a:lnTo>
                      <a:pt x="434" y="76"/>
                    </a:lnTo>
                    <a:lnTo>
                      <a:pt x="438" y="78"/>
                    </a:lnTo>
                    <a:lnTo>
                      <a:pt x="442" y="78"/>
                    </a:lnTo>
                    <a:lnTo>
                      <a:pt x="448" y="76"/>
                    </a:lnTo>
                    <a:lnTo>
                      <a:pt x="456" y="74"/>
                    </a:lnTo>
                    <a:lnTo>
                      <a:pt x="456" y="74"/>
                    </a:lnTo>
                    <a:lnTo>
                      <a:pt x="452" y="80"/>
                    </a:lnTo>
                    <a:lnTo>
                      <a:pt x="450" y="84"/>
                    </a:lnTo>
                    <a:lnTo>
                      <a:pt x="444" y="86"/>
                    </a:lnTo>
                    <a:lnTo>
                      <a:pt x="440" y="86"/>
                    </a:lnTo>
                    <a:lnTo>
                      <a:pt x="428" y="88"/>
                    </a:lnTo>
                    <a:lnTo>
                      <a:pt x="416" y="90"/>
                    </a:lnTo>
                    <a:lnTo>
                      <a:pt x="416" y="90"/>
                    </a:lnTo>
                    <a:lnTo>
                      <a:pt x="422" y="92"/>
                    </a:lnTo>
                    <a:lnTo>
                      <a:pt x="426" y="92"/>
                    </a:lnTo>
                    <a:lnTo>
                      <a:pt x="432" y="90"/>
                    </a:lnTo>
                    <a:lnTo>
                      <a:pt x="438" y="90"/>
                    </a:lnTo>
                    <a:lnTo>
                      <a:pt x="438" y="90"/>
                    </a:lnTo>
                    <a:lnTo>
                      <a:pt x="436" y="92"/>
                    </a:lnTo>
                    <a:lnTo>
                      <a:pt x="432" y="94"/>
                    </a:lnTo>
                    <a:lnTo>
                      <a:pt x="420" y="96"/>
                    </a:lnTo>
                    <a:lnTo>
                      <a:pt x="420" y="96"/>
                    </a:lnTo>
                    <a:lnTo>
                      <a:pt x="422" y="98"/>
                    </a:lnTo>
                    <a:lnTo>
                      <a:pt x="424" y="98"/>
                    </a:lnTo>
                    <a:lnTo>
                      <a:pt x="430" y="98"/>
                    </a:lnTo>
                    <a:lnTo>
                      <a:pt x="430" y="98"/>
                    </a:lnTo>
                    <a:lnTo>
                      <a:pt x="432" y="102"/>
                    </a:lnTo>
                    <a:lnTo>
                      <a:pt x="432" y="104"/>
                    </a:lnTo>
                    <a:lnTo>
                      <a:pt x="430" y="108"/>
                    </a:lnTo>
                    <a:lnTo>
                      <a:pt x="426" y="110"/>
                    </a:lnTo>
                    <a:lnTo>
                      <a:pt x="418" y="112"/>
                    </a:lnTo>
                    <a:lnTo>
                      <a:pt x="412" y="110"/>
                    </a:lnTo>
                    <a:lnTo>
                      <a:pt x="412" y="110"/>
                    </a:lnTo>
                    <a:lnTo>
                      <a:pt x="410" y="112"/>
                    </a:lnTo>
                    <a:lnTo>
                      <a:pt x="408" y="116"/>
                    </a:lnTo>
                    <a:lnTo>
                      <a:pt x="406" y="116"/>
                    </a:lnTo>
                    <a:lnTo>
                      <a:pt x="402" y="116"/>
                    </a:lnTo>
                    <a:lnTo>
                      <a:pt x="402" y="116"/>
                    </a:lnTo>
                    <a:lnTo>
                      <a:pt x="406" y="118"/>
                    </a:lnTo>
                    <a:lnTo>
                      <a:pt x="410" y="118"/>
                    </a:lnTo>
                    <a:lnTo>
                      <a:pt x="414" y="116"/>
                    </a:lnTo>
                    <a:lnTo>
                      <a:pt x="418" y="114"/>
                    </a:lnTo>
                    <a:lnTo>
                      <a:pt x="418" y="114"/>
                    </a:lnTo>
                    <a:lnTo>
                      <a:pt x="412" y="122"/>
                    </a:lnTo>
                    <a:lnTo>
                      <a:pt x="404" y="128"/>
                    </a:lnTo>
                    <a:lnTo>
                      <a:pt x="394" y="130"/>
                    </a:lnTo>
                    <a:lnTo>
                      <a:pt x="380" y="128"/>
                    </a:lnTo>
                    <a:lnTo>
                      <a:pt x="380" y="128"/>
                    </a:lnTo>
                    <a:lnTo>
                      <a:pt x="382" y="132"/>
                    </a:lnTo>
                    <a:lnTo>
                      <a:pt x="386" y="134"/>
                    </a:lnTo>
                    <a:lnTo>
                      <a:pt x="386" y="134"/>
                    </a:lnTo>
                    <a:lnTo>
                      <a:pt x="386" y="138"/>
                    </a:lnTo>
                    <a:lnTo>
                      <a:pt x="384" y="140"/>
                    </a:lnTo>
                    <a:lnTo>
                      <a:pt x="376" y="144"/>
                    </a:lnTo>
                    <a:lnTo>
                      <a:pt x="370" y="142"/>
                    </a:lnTo>
                    <a:lnTo>
                      <a:pt x="368" y="140"/>
                    </a:lnTo>
                    <a:lnTo>
                      <a:pt x="368" y="138"/>
                    </a:lnTo>
                    <a:lnTo>
                      <a:pt x="368" y="138"/>
                    </a:lnTo>
                    <a:lnTo>
                      <a:pt x="356" y="144"/>
                    </a:lnTo>
                    <a:lnTo>
                      <a:pt x="350" y="146"/>
                    </a:lnTo>
                    <a:lnTo>
                      <a:pt x="344" y="146"/>
                    </a:lnTo>
                    <a:lnTo>
                      <a:pt x="344" y="146"/>
                    </a:lnTo>
                    <a:lnTo>
                      <a:pt x="340" y="150"/>
                    </a:lnTo>
                    <a:lnTo>
                      <a:pt x="338" y="154"/>
                    </a:lnTo>
                    <a:lnTo>
                      <a:pt x="338" y="158"/>
                    </a:lnTo>
                    <a:lnTo>
                      <a:pt x="340" y="162"/>
                    </a:lnTo>
                    <a:lnTo>
                      <a:pt x="340" y="162"/>
                    </a:lnTo>
                    <a:lnTo>
                      <a:pt x="334" y="162"/>
                    </a:lnTo>
                    <a:lnTo>
                      <a:pt x="332" y="162"/>
                    </a:lnTo>
                    <a:lnTo>
                      <a:pt x="330" y="164"/>
                    </a:lnTo>
                    <a:lnTo>
                      <a:pt x="324" y="166"/>
                    </a:lnTo>
                    <a:lnTo>
                      <a:pt x="324" y="166"/>
                    </a:lnTo>
                    <a:lnTo>
                      <a:pt x="326" y="170"/>
                    </a:lnTo>
                    <a:lnTo>
                      <a:pt x="328" y="172"/>
                    </a:lnTo>
                    <a:lnTo>
                      <a:pt x="328" y="174"/>
                    </a:lnTo>
                    <a:lnTo>
                      <a:pt x="324" y="172"/>
                    </a:lnTo>
                    <a:lnTo>
                      <a:pt x="324" y="172"/>
                    </a:lnTo>
                    <a:lnTo>
                      <a:pt x="324" y="176"/>
                    </a:lnTo>
                    <a:lnTo>
                      <a:pt x="326" y="178"/>
                    </a:lnTo>
                    <a:lnTo>
                      <a:pt x="332" y="178"/>
                    </a:lnTo>
                    <a:lnTo>
                      <a:pt x="332" y="178"/>
                    </a:lnTo>
                    <a:lnTo>
                      <a:pt x="328" y="182"/>
                    </a:lnTo>
                    <a:lnTo>
                      <a:pt x="322" y="182"/>
                    </a:lnTo>
                    <a:lnTo>
                      <a:pt x="322" y="182"/>
                    </a:lnTo>
                    <a:lnTo>
                      <a:pt x="324" y="186"/>
                    </a:lnTo>
                    <a:lnTo>
                      <a:pt x="322" y="188"/>
                    </a:lnTo>
                    <a:lnTo>
                      <a:pt x="318" y="194"/>
                    </a:lnTo>
                    <a:lnTo>
                      <a:pt x="312" y="198"/>
                    </a:lnTo>
                    <a:lnTo>
                      <a:pt x="308" y="204"/>
                    </a:lnTo>
                    <a:lnTo>
                      <a:pt x="308" y="204"/>
                    </a:lnTo>
                    <a:lnTo>
                      <a:pt x="308" y="204"/>
                    </a:lnTo>
                    <a:lnTo>
                      <a:pt x="310" y="204"/>
                    </a:lnTo>
                    <a:lnTo>
                      <a:pt x="312" y="204"/>
                    </a:lnTo>
                    <a:lnTo>
                      <a:pt x="314" y="206"/>
                    </a:lnTo>
                    <a:lnTo>
                      <a:pt x="314" y="206"/>
                    </a:lnTo>
                    <a:lnTo>
                      <a:pt x="306" y="208"/>
                    </a:lnTo>
                    <a:lnTo>
                      <a:pt x="302" y="210"/>
                    </a:lnTo>
                    <a:lnTo>
                      <a:pt x="298" y="212"/>
                    </a:lnTo>
                    <a:lnTo>
                      <a:pt x="292" y="212"/>
                    </a:lnTo>
                    <a:lnTo>
                      <a:pt x="292" y="212"/>
                    </a:lnTo>
                    <a:lnTo>
                      <a:pt x="302" y="214"/>
                    </a:lnTo>
                    <a:lnTo>
                      <a:pt x="306" y="214"/>
                    </a:lnTo>
                    <a:lnTo>
                      <a:pt x="312" y="212"/>
                    </a:lnTo>
                    <a:lnTo>
                      <a:pt x="312" y="212"/>
                    </a:lnTo>
                    <a:lnTo>
                      <a:pt x="312" y="216"/>
                    </a:lnTo>
                    <a:lnTo>
                      <a:pt x="310" y="218"/>
                    </a:lnTo>
                    <a:lnTo>
                      <a:pt x="304" y="226"/>
                    </a:lnTo>
                    <a:lnTo>
                      <a:pt x="298" y="230"/>
                    </a:lnTo>
                    <a:lnTo>
                      <a:pt x="296" y="228"/>
                    </a:lnTo>
                    <a:lnTo>
                      <a:pt x="296" y="226"/>
                    </a:lnTo>
                    <a:lnTo>
                      <a:pt x="296" y="226"/>
                    </a:lnTo>
                    <a:lnTo>
                      <a:pt x="288" y="232"/>
                    </a:lnTo>
                    <a:lnTo>
                      <a:pt x="284" y="234"/>
                    </a:lnTo>
                    <a:lnTo>
                      <a:pt x="278" y="236"/>
                    </a:lnTo>
                    <a:lnTo>
                      <a:pt x="278" y="236"/>
                    </a:lnTo>
                    <a:lnTo>
                      <a:pt x="276" y="236"/>
                    </a:lnTo>
                    <a:lnTo>
                      <a:pt x="278" y="234"/>
                    </a:lnTo>
                    <a:lnTo>
                      <a:pt x="280" y="232"/>
                    </a:lnTo>
                    <a:lnTo>
                      <a:pt x="278" y="228"/>
                    </a:lnTo>
                    <a:lnTo>
                      <a:pt x="278" y="228"/>
                    </a:lnTo>
                    <a:lnTo>
                      <a:pt x="270" y="234"/>
                    </a:lnTo>
                    <a:lnTo>
                      <a:pt x="268" y="238"/>
                    </a:lnTo>
                    <a:lnTo>
                      <a:pt x="266" y="244"/>
                    </a:lnTo>
                    <a:lnTo>
                      <a:pt x="266" y="244"/>
                    </a:lnTo>
                    <a:lnTo>
                      <a:pt x="258" y="242"/>
                    </a:lnTo>
                    <a:lnTo>
                      <a:pt x="252" y="244"/>
                    </a:lnTo>
                    <a:lnTo>
                      <a:pt x="238" y="252"/>
                    </a:lnTo>
                    <a:lnTo>
                      <a:pt x="238" y="252"/>
                    </a:lnTo>
                    <a:lnTo>
                      <a:pt x="236" y="248"/>
                    </a:lnTo>
                    <a:lnTo>
                      <a:pt x="236" y="246"/>
                    </a:lnTo>
                    <a:lnTo>
                      <a:pt x="236" y="244"/>
                    </a:lnTo>
                    <a:lnTo>
                      <a:pt x="236" y="244"/>
                    </a:lnTo>
                    <a:lnTo>
                      <a:pt x="218" y="254"/>
                    </a:lnTo>
                    <a:lnTo>
                      <a:pt x="208" y="260"/>
                    </a:lnTo>
                    <a:lnTo>
                      <a:pt x="196" y="264"/>
                    </a:lnTo>
                    <a:lnTo>
                      <a:pt x="196" y="264"/>
                    </a:lnTo>
                    <a:lnTo>
                      <a:pt x="194" y="264"/>
                    </a:lnTo>
                    <a:lnTo>
                      <a:pt x="194" y="262"/>
                    </a:lnTo>
                    <a:lnTo>
                      <a:pt x="196" y="256"/>
                    </a:lnTo>
                    <a:lnTo>
                      <a:pt x="198" y="254"/>
                    </a:lnTo>
                    <a:lnTo>
                      <a:pt x="192" y="254"/>
                    </a:lnTo>
                    <a:lnTo>
                      <a:pt x="192" y="254"/>
                    </a:lnTo>
                    <a:lnTo>
                      <a:pt x="196" y="252"/>
                    </a:lnTo>
                    <a:lnTo>
                      <a:pt x="200" y="248"/>
                    </a:lnTo>
                    <a:lnTo>
                      <a:pt x="204" y="248"/>
                    </a:lnTo>
                    <a:lnTo>
                      <a:pt x="212" y="248"/>
                    </a:lnTo>
                    <a:lnTo>
                      <a:pt x="212" y="248"/>
                    </a:lnTo>
                    <a:lnTo>
                      <a:pt x="210" y="246"/>
                    </a:lnTo>
                    <a:lnTo>
                      <a:pt x="208" y="246"/>
                    </a:lnTo>
                    <a:lnTo>
                      <a:pt x="202" y="246"/>
                    </a:lnTo>
                    <a:lnTo>
                      <a:pt x="202" y="246"/>
                    </a:lnTo>
                    <a:lnTo>
                      <a:pt x="208" y="240"/>
                    </a:lnTo>
                    <a:lnTo>
                      <a:pt x="212" y="236"/>
                    </a:lnTo>
                    <a:lnTo>
                      <a:pt x="218" y="232"/>
                    </a:lnTo>
                    <a:lnTo>
                      <a:pt x="226" y="230"/>
                    </a:lnTo>
                    <a:lnTo>
                      <a:pt x="226" y="230"/>
                    </a:lnTo>
                    <a:lnTo>
                      <a:pt x="226" y="224"/>
                    </a:lnTo>
                    <a:lnTo>
                      <a:pt x="230" y="218"/>
                    </a:lnTo>
                    <a:lnTo>
                      <a:pt x="242" y="208"/>
                    </a:lnTo>
                    <a:lnTo>
                      <a:pt x="242" y="208"/>
                    </a:lnTo>
                    <a:lnTo>
                      <a:pt x="240" y="208"/>
                    </a:lnTo>
                    <a:lnTo>
                      <a:pt x="238" y="208"/>
                    </a:lnTo>
                    <a:lnTo>
                      <a:pt x="234" y="208"/>
                    </a:lnTo>
                    <a:lnTo>
                      <a:pt x="230" y="212"/>
                    </a:lnTo>
                    <a:lnTo>
                      <a:pt x="224" y="212"/>
                    </a:lnTo>
                    <a:lnTo>
                      <a:pt x="224" y="212"/>
                    </a:lnTo>
                    <a:lnTo>
                      <a:pt x="226" y="210"/>
                    </a:lnTo>
                    <a:lnTo>
                      <a:pt x="228" y="208"/>
                    </a:lnTo>
                    <a:lnTo>
                      <a:pt x="232" y="206"/>
                    </a:lnTo>
                    <a:lnTo>
                      <a:pt x="232" y="204"/>
                    </a:lnTo>
                    <a:lnTo>
                      <a:pt x="232" y="204"/>
                    </a:lnTo>
                    <a:lnTo>
                      <a:pt x="226" y="208"/>
                    </a:lnTo>
                    <a:lnTo>
                      <a:pt x="220" y="212"/>
                    </a:lnTo>
                    <a:lnTo>
                      <a:pt x="214" y="218"/>
                    </a:lnTo>
                    <a:lnTo>
                      <a:pt x="208" y="222"/>
                    </a:lnTo>
                    <a:lnTo>
                      <a:pt x="208" y="222"/>
                    </a:lnTo>
                    <a:lnTo>
                      <a:pt x="206" y="220"/>
                    </a:lnTo>
                    <a:lnTo>
                      <a:pt x="202" y="220"/>
                    </a:lnTo>
                    <a:lnTo>
                      <a:pt x="200" y="220"/>
                    </a:lnTo>
                    <a:lnTo>
                      <a:pt x="200" y="216"/>
                    </a:lnTo>
                    <a:lnTo>
                      <a:pt x="200" y="216"/>
                    </a:lnTo>
                    <a:lnTo>
                      <a:pt x="196" y="218"/>
                    </a:lnTo>
                    <a:lnTo>
                      <a:pt x="194" y="220"/>
                    </a:lnTo>
                    <a:lnTo>
                      <a:pt x="190" y="224"/>
                    </a:lnTo>
                    <a:lnTo>
                      <a:pt x="186" y="224"/>
                    </a:lnTo>
                    <a:lnTo>
                      <a:pt x="186" y="224"/>
                    </a:lnTo>
                    <a:lnTo>
                      <a:pt x="188" y="226"/>
                    </a:lnTo>
                    <a:lnTo>
                      <a:pt x="192" y="226"/>
                    </a:lnTo>
                    <a:lnTo>
                      <a:pt x="192" y="226"/>
                    </a:lnTo>
                    <a:lnTo>
                      <a:pt x="184" y="232"/>
                    </a:lnTo>
                    <a:lnTo>
                      <a:pt x="176" y="238"/>
                    </a:lnTo>
                    <a:lnTo>
                      <a:pt x="168" y="244"/>
                    </a:lnTo>
                    <a:lnTo>
                      <a:pt x="164" y="254"/>
                    </a:lnTo>
                    <a:lnTo>
                      <a:pt x="164" y="254"/>
                    </a:lnTo>
                    <a:lnTo>
                      <a:pt x="166" y="254"/>
                    </a:lnTo>
                    <a:lnTo>
                      <a:pt x="166" y="256"/>
                    </a:lnTo>
                    <a:lnTo>
                      <a:pt x="164" y="258"/>
                    </a:lnTo>
                    <a:lnTo>
                      <a:pt x="156" y="262"/>
                    </a:lnTo>
                    <a:lnTo>
                      <a:pt x="150" y="264"/>
                    </a:lnTo>
                    <a:lnTo>
                      <a:pt x="150" y="264"/>
                    </a:lnTo>
                    <a:lnTo>
                      <a:pt x="152" y="266"/>
                    </a:lnTo>
                    <a:lnTo>
                      <a:pt x="156" y="266"/>
                    </a:lnTo>
                    <a:lnTo>
                      <a:pt x="156" y="266"/>
                    </a:lnTo>
                    <a:lnTo>
                      <a:pt x="154" y="270"/>
                    </a:lnTo>
                    <a:lnTo>
                      <a:pt x="150" y="272"/>
                    </a:lnTo>
                    <a:lnTo>
                      <a:pt x="142" y="274"/>
                    </a:lnTo>
                    <a:lnTo>
                      <a:pt x="134" y="278"/>
                    </a:lnTo>
                    <a:lnTo>
                      <a:pt x="132" y="280"/>
                    </a:lnTo>
                    <a:lnTo>
                      <a:pt x="132" y="284"/>
                    </a:lnTo>
                    <a:lnTo>
                      <a:pt x="132" y="284"/>
                    </a:lnTo>
                    <a:lnTo>
                      <a:pt x="124" y="288"/>
                    </a:lnTo>
                    <a:lnTo>
                      <a:pt x="116" y="296"/>
                    </a:lnTo>
                    <a:lnTo>
                      <a:pt x="106" y="302"/>
                    </a:lnTo>
                    <a:lnTo>
                      <a:pt x="96" y="304"/>
                    </a:lnTo>
                    <a:lnTo>
                      <a:pt x="96" y="304"/>
                    </a:lnTo>
                    <a:lnTo>
                      <a:pt x="98" y="304"/>
                    </a:lnTo>
                    <a:lnTo>
                      <a:pt x="98" y="302"/>
                    </a:lnTo>
                    <a:lnTo>
                      <a:pt x="98" y="302"/>
                    </a:lnTo>
                    <a:lnTo>
                      <a:pt x="86" y="308"/>
                    </a:lnTo>
                    <a:lnTo>
                      <a:pt x="76" y="312"/>
                    </a:lnTo>
                    <a:lnTo>
                      <a:pt x="66" y="316"/>
                    </a:lnTo>
                    <a:lnTo>
                      <a:pt x="56" y="322"/>
                    </a:lnTo>
                    <a:lnTo>
                      <a:pt x="56" y="322"/>
                    </a:lnTo>
                    <a:lnTo>
                      <a:pt x="60" y="318"/>
                    </a:lnTo>
                    <a:lnTo>
                      <a:pt x="62" y="312"/>
                    </a:lnTo>
                    <a:lnTo>
                      <a:pt x="68" y="300"/>
                    </a:lnTo>
                    <a:lnTo>
                      <a:pt x="68" y="300"/>
                    </a:lnTo>
                    <a:lnTo>
                      <a:pt x="66" y="298"/>
                    </a:lnTo>
                    <a:lnTo>
                      <a:pt x="64" y="298"/>
                    </a:lnTo>
                    <a:lnTo>
                      <a:pt x="62" y="302"/>
                    </a:lnTo>
                    <a:lnTo>
                      <a:pt x="60" y="302"/>
                    </a:lnTo>
                    <a:lnTo>
                      <a:pt x="60" y="302"/>
                    </a:lnTo>
                    <a:lnTo>
                      <a:pt x="68" y="290"/>
                    </a:lnTo>
                    <a:lnTo>
                      <a:pt x="72" y="286"/>
                    </a:lnTo>
                    <a:lnTo>
                      <a:pt x="78" y="282"/>
                    </a:lnTo>
                    <a:lnTo>
                      <a:pt x="78" y="282"/>
                    </a:lnTo>
                    <a:lnTo>
                      <a:pt x="76" y="280"/>
                    </a:lnTo>
                    <a:lnTo>
                      <a:pt x="74" y="282"/>
                    </a:lnTo>
                    <a:lnTo>
                      <a:pt x="72" y="284"/>
                    </a:lnTo>
                    <a:lnTo>
                      <a:pt x="70" y="284"/>
                    </a:lnTo>
                    <a:lnTo>
                      <a:pt x="70" y="284"/>
                    </a:lnTo>
                    <a:lnTo>
                      <a:pt x="74" y="276"/>
                    </a:lnTo>
                    <a:lnTo>
                      <a:pt x="78" y="270"/>
                    </a:lnTo>
                    <a:lnTo>
                      <a:pt x="78" y="270"/>
                    </a:lnTo>
                    <a:lnTo>
                      <a:pt x="76" y="270"/>
                    </a:lnTo>
                    <a:lnTo>
                      <a:pt x="74" y="272"/>
                    </a:lnTo>
                    <a:lnTo>
                      <a:pt x="64" y="278"/>
                    </a:lnTo>
                    <a:lnTo>
                      <a:pt x="56" y="284"/>
                    </a:lnTo>
                    <a:lnTo>
                      <a:pt x="50" y="290"/>
                    </a:lnTo>
                    <a:lnTo>
                      <a:pt x="50" y="290"/>
                    </a:lnTo>
                    <a:lnTo>
                      <a:pt x="52" y="292"/>
                    </a:lnTo>
                    <a:lnTo>
                      <a:pt x="50" y="296"/>
                    </a:lnTo>
                    <a:lnTo>
                      <a:pt x="46" y="296"/>
                    </a:lnTo>
                    <a:lnTo>
                      <a:pt x="46" y="296"/>
                    </a:lnTo>
                    <a:lnTo>
                      <a:pt x="40" y="308"/>
                    </a:lnTo>
                    <a:lnTo>
                      <a:pt x="32" y="320"/>
                    </a:lnTo>
                    <a:lnTo>
                      <a:pt x="26" y="326"/>
                    </a:lnTo>
                    <a:lnTo>
                      <a:pt x="18" y="330"/>
                    </a:lnTo>
                    <a:lnTo>
                      <a:pt x="10" y="334"/>
                    </a:lnTo>
                    <a:lnTo>
                      <a:pt x="2" y="336"/>
                    </a:lnTo>
                    <a:lnTo>
                      <a:pt x="2" y="336"/>
                    </a:lnTo>
                    <a:lnTo>
                      <a:pt x="4" y="330"/>
                    </a:lnTo>
                    <a:lnTo>
                      <a:pt x="2" y="324"/>
                    </a:lnTo>
                    <a:lnTo>
                      <a:pt x="0" y="312"/>
                    </a:lnTo>
                    <a:lnTo>
                      <a:pt x="0" y="306"/>
                    </a:lnTo>
                    <a:lnTo>
                      <a:pt x="2" y="300"/>
                    </a:lnTo>
                    <a:lnTo>
                      <a:pt x="6" y="296"/>
                    </a:lnTo>
                    <a:lnTo>
                      <a:pt x="14" y="292"/>
                    </a:lnTo>
                    <a:lnTo>
                      <a:pt x="14" y="292"/>
                    </a:lnTo>
                    <a:lnTo>
                      <a:pt x="10" y="288"/>
                    </a:lnTo>
                    <a:lnTo>
                      <a:pt x="6" y="286"/>
                    </a:lnTo>
                    <a:lnTo>
                      <a:pt x="6" y="286"/>
                    </a:lnTo>
                    <a:lnTo>
                      <a:pt x="8" y="284"/>
                    </a:lnTo>
                    <a:lnTo>
                      <a:pt x="10" y="282"/>
                    </a:lnTo>
                    <a:lnTo>
                      <a:pt x="10" y="280"/>
                    </a:lnTo>
                    <a:lnTo>
                      <a:pt x="8" y="278"/>
                    </a:lnTo>
                    <a:lnTo>
                      <a:pt x="8" y="278"/>
                    </a:lnTo>
                    <a:lnTo>
                      <a:pt x="10" y="276"/>
                    </a:lnTo>
                    <a:lnTo>
                      <a:pt x="12" y="274"/>
                    </a:lnTo>
                    <a:lnTo>
                      <a:pt x="18" y="272"/>
                    </a:lnTo>
                    <a:lnTo>
                      <a:pt x="18" y="272"/>
                    </a:lnTo>
                    <a:lnTo>
                      <a:pt x="16" y="270"/>
                    </a:lnTo>
                    <a:lnTo>
                      <a:pt x="16" y="272"/>
                    </a:lnTo>
                    <a:lnTo>
                      <a:pt x="12" y="272"/>
                    </a:lnTo>
                    <a:lnTo>
                      <a:pt x="10" y="272"/>
                    </a:lnTo>
                    <a:lnTo>
                      <a:pt x="10" y="272"/>
                    </a:lnTo>
                    <a:lnTo>
                      <a:pt x="14" y="268"/>
                    </a:lnTo>
                    <a:lnTo>
                      <a:pt x="16" y="264"/>
                    </a:lnTo>
                    <a:lnTo>
                      <a:pt x="26" y="262"/>
                    </a:lnTo>
                    <a:lnTo>
                      <a:pt x="34" y="258"/>
                    </a:lnTo>
                    <a:lnTo>
                      <a:pt x="44" y="254"/>
                    </a:lnTo>
                    <a:lnTo>
                      <a:pt x="44" y="254"/>
                    </a:lnTo>
                    <a:lnTo>
                      <a:pt x="44" y="248"/>
                    </a:lnTo>
                    <a:lnTo>
                      <a:pt x="46" y="244"/>
                    </a:lnTo>
                    <a:lnTo>
                      <a:pt x="50" y="240"/>
                    </a:lnTo>
                    <a:lnTo>
                      <a:pt x="54" y="236"/>
                    </a:lnTo>
                    <a:lnTo>
                      <a:pt x="66" y="228"/>
                    </a:lnTo>
                    <a:lnTo>
                      <a:pt x="78" y="222"/>
                    </a:lnTo>
                    <a:lnTo>
                      <a:pt x="78" y="222"/>
                    </a:lnTo>
                    <a:lnTo>
                      <a:pt x="76" y="220"/>
                    </a:lnTo>
                    <a:lnTo>
                      <a:pt x="72" y="220"/>
                    </a:lnTo>
                    <a:lnTo>
                      <a:pt x="70" y="222"/>
                    </a:lnTo>
                    <a:lnTo>
                      <a:pt x="68" y="222"/>
                    </a:lnTo>
                    <a:lnTo>
                      <a:pt x="68" y="222"/>
                    </a:lnTo>
                    <a:lnTo>
                      <a:pt x="68" y="218"/>
                    </a:lnTo>
                    <a:lnTo>
                      <a:pt x="70" y="218"/>
                    </a:lnTo>
                    <a:lnTo>
                      <a:pt x="74" y="218"/>
                    </a:lnTo>
                    <a:lnTo>
                      <a:pt x="74" y="218"/>
                    </a:lnTo>
                    <a:lnTo>
                      <a:pt x="76" y="216"/>
                    </a:lnTo>
                    <a:lnTo>
                      <a:pt x="76" y="216"/>
                    </a:lnTo>
                    <a:lnTo>
                      <a:pt x="72" y="216"/>
                    </a:lnTo>
                    <a:lnTo>
                      <a:pt x="66" y="216"/>
                    </a:lnTo>
                    <a:lnTo>
                      <a:pt x="62" y="218"/>
                    </a:lnTo>
                    <a:lnTo>
                      <a:pt x="58" y="220"/>
                    </a:lnTo>
                    <a:lnTo>
                      <a:pt x="58" y="220"/>
                    </a:lnTo>
                    <a:lnTo>
                      <a:pt x="54" y="218"/>
                    </a:lnTo>
                    <a:lnTo>
                      <a:pt x="54" y="216"/>
                    </a:lnTo>
                    <a:lnTo>
                      <a:pt x="58" y="208"/>
                    </a:lnTo>
                    <a:lnTo>
                      <a:pt x="58" y="208"/>
                    </a:lnTo>
                    <a:lnTo>
                      <a:pt x="50" y="212"/>
                    </a:lnTo>
                    <a:lnTo>
                      <a:pt x="44" y="212"/>
                    </a:lnTo>
                    <a:lnTo>
                      <a:pt x="28" y="210"/>
                    </a:lnTo>
                    <a:lnTo>
                      <a:pt x="28" y="210"/>
                    </a:lnTo>
                    <a:lnTo>
                      <a:pt x="28" y="202"/>
                    </a:lnTo>
                    <a:lnTo>
                      <a:pt x="34" y="196"/>
                    </a:lnTo>
                    <a:lnTo>
                      <a:pt x="42" y="192"/>
                    </a:lnTo>
                    <a:lnTo>
                      <a:pt x="52" y="190"/>
                    </a:lnTo>
                    <a:lnTo>
                      <a:pt x="74" y="186"/>
                    </a:lnTo>
                    <a:lnTo>
                      <a:pt x="84" y="182"/>
                    </a:lnTo>
                    <a:lnTo>
                      <a:pt x="94" y="180"/>
                    </a:lnTo>
                    <a:lnTo>
                      <a:pt x="94" y="180"/>
                    </a:lnTo>
                    <a:lnTo>
                      <a:pt x="94" y="186"/>
                    </a:lnTo>
                    <a:lnTo>
                      <a:pt x="96" y="190"/>
                    </a:lnTo>
                    <a:lnTo>
                      <a:pt x="102" y="192"/>
                    </a:lnTo>
                    <a:lnTo>
                      <a:pt x="102" y="192"/>
                    </a:lnTo>
                    <a:lnTo>
                      <a:pt x="100" y="194"/>
                    </a:lnTo>
                    <a:lnTo>
                      <a:pt x="100" y="196"/>
                    </a:lnTo>
                    <a:lnTo>
                      <a:pt x="100" y="196"/>
                    </a:lnTo>
                    <a:lnTo>
                      <a:pt x="106" y="198"/>
                    </a:lnTo>
                    <a:lnTo>
                      <a:pt x="114" y="198"/>
                    </a:lnTo>
                    <a:lnTo>
                      <a:pt x="126" y="200"/>
                    </a:lnTo>
                    <a:lnTo>
                      <a:pt x="126" y="200"/>
                    </a:lnTo>
                    <a:lnTo>
                      <a:pt x="134" y="196"/>
                    </a:lnTo>
                    <a:lnTo>
                      <a:pt x="142" y="192"/>
                    </a:lnTo>
                    <a:lnTo>
                      <a:pt x="158" y="182"/>
                    </a:lnTo>
                    <a:lnTo>
                      <a:pt x="168" y="178"/>
                    </a:lnTo>
                    <a:lnTo>
                      <a:pt x="178" y="174"/>
                    </a:lnTo>
                    <a:lnTo>
                      <a:pt x="188" y="174"/>
                    </a:lnTo>
                    <a:lnTo>
                      <a:pt x="200" y="178"/>
                    </a:lnTo>
                    <a:lnTo>
                      <a:pt x="200" y="178"/>
                    </a:lnTo>
                    <a:lnTo>
                      <a:pt x="214" y="172"/>
                    </a:lnTo>
                    <a:lnTo>
                      <a:pt x="236" y="162"/>
                    </a:lnTo>
                    <a:lnTo>
                      <a:pt x="262" y="150"/>
                    </a:lnTo>
                    <a:lnTo>
                      <a:pt x="272" y="144"/>
                    </a:lnTo>
                    <a:lnTo>
                      <a:pt x="278" y="138"/>
                    </a:lnTo>
                    <a:lnTo>
                      <a:pt x="278" y="138"/>
                    </a:lnTo>
                    <a:lnTo>
                      <a:pt x="288" y="128"/>
                    </a:lnTo>
                    <a:lnTo>
                      <a:pt x="300" y="118"/>
                    </a:lnTo>
                    <a:lnTo>
                      <a:pt x="300" y="118"/>
                    </a:lnTo>
                    <a:lnTo>
                      <a:pt x="296" y="118"/>
                    </a:lnTo>
                    <a:lnTo>
                      <a:pt x="290" y="118"/>
                    </a:lnTo>
                    <a:lnTo>
                      <a:pt x="284" y="120"/>
                    </a:lnTo>
                    <a:lnTo>
                      <a:pt x="278" y="118"/>
                    </a:lnTo>
                    <a:lnTo>
                      <a:pt x="278" y="118"/>
                    </a:lnTo>
                    <a:lnTo>
                      <a:pt x="284" y="114"/>
                    </a:lnTo>
                    <a:lnTo>
                      <a:pt x="292" y="112"/>
                    </a:lnTo>
                    <a:lnTo>
                      <a:pt x="300" y="112"/>
                    </a:lnTo>
                    <a:lnTo>
                      <a:pt x="310" y="112"/>
                    </a:lnTo>
                    <a:lnTo>
                      <a:pt x="310" y="112"/>
                    </a:lnTo>
                    <a:lnTo>
                      <a:pt x="314" y="112"/>
                    </a:lnTo>
                    <a:lnTo>
                      <a:pt x="316" y="110"/>
                    </a:lnTo>
                    <a:lnTo>
                      <a:pt x="320" y="104"/>
                    </a:lnTo>
                    <a:lnTo>
                      <a:pt x="326" y="98"/>
                    </a:lnTo>
                    <a:lnTo>
                      <a:pt x="328" y="96"/>
                    </a:lnTo>
                    <a:lnTo>
                      <a:pt x="332" y="96"/>
                    </a:lnTo>
                    <a:lnTo>
                      <a:pt x="332" y="96"/>
                    </a:lnTo>
                    <a:lnTo>
                      <a:pt x="340" y="90"/>
                    </a:lnTo>
                    <a:lnTo>
                      <a:pt x="346" y="86"/>
                    </a:lnTo>
                    <a:lnTo>
                      <a:pt x="352" y="82"/>
                    </a:lnTo>
                    <a:lnTo>
                      <a:pt x="358" y="76"/>
                    </a:lnTo>
                    <a:lnTo>
                      <a:pt x="358" y="76"/>
                    </a:lnTo>
                    <a:lnTo>
                      <a:pt x="356" y="74"/>
                    </a:lnTo>
                    <a:lnTo>
                      <a:pt x="352" y="74"/>
                    </a:lnTo>
                    <a:lnTo>
                      <a:pt x="352" y="74"/>
                    </a:lnTo>
                    <a:lnTo>
                      <a:pt x="348" y="78"/>
                    </a:lnTo>
                    <a:lnTo>
                      <a:pt x="344" y="82"/>
                    </a:lnTo>
                    <a:lnTo>
                      <a:pt x="336" y="84"/>
                    </a:lnTo>
                    <a:lnTo>
                      <a:pt x="326" y="86"/>
                    </a:lnTo>
                    <a:lnTo>
                      <a:pt x="326" y="86"/>
                    </a:lnTo>
                    <a:lnTo>
                      <a:pt x="326" y="82"/>
                    </a:lnTo>
                    <a:lnTo>
                      <a:pt x="326" y="78"/>
                    </a:lnTo>
                    <a:lnTo>
                      <a:pt x="326" y="74"/>
                    </a:lnTo>
                    <a:lnTo>
                      <a:pt x="324" y="70"/>
                    </a:lnTo>
                    <a:lnTo>
                      <a:pt x="324" y="70"/>
                    </a:lnTo>
                    <a:lnTo>
                      <a:pt x="318" y="76"/>
                    </a:lnTo>
                    <a:lnTo>
                      <a:pt x="314" y="80"/>
                    </a:lnTo>
                    <a:lnTo>
                      <a:pt x="310" y="80"/>
                    </a:lnTo>
                    <a:lnTo>
                      <a:pt x="310" y="80"/>
                    </a:lnTo>
                    <a:lnTo>
                      <a:pt x="312" y="76"/>
                    </a:lnTo>
                    <a:lnTo>
                      <a:pt x="314" y="74"/>
                    </a:lnTo>
                    <a:lnTo>
                      <a:pt x="318" y="72"/>
                    </a:lnTo>
                    <a:lnTo>
                      <a:pt x="320" y="68"/>
                    </a:lnTo>
                    <a:lnTo>
                      <a:pt x="320" y="68"/>
                    </a:lnTo>
                    <a:lnTo>
                      <a:pt x="316" y="70"/>
                    </a:lnTo>
                    <a:lnTo>
                      <a:pt x="314" y="72"/>
                    </a:lnTo>
                    <a:lnTo>
                      <a:pt x="310" y="74"/>
                    </a:lnTo>
                    <a:lnTo>
                      <a:pt x="304" y="74"/>
                    </a:lnTo>
                    <a:lnTo>
                      <a:pt x="304" y="74"/>
                    </a:lnTo>
                    <a:lnTo>
                      <a:pt x="306" y="72"/>
                    </a:lnTo>
                    <a:lnTo>
                      <a:pt x="306" y="70"/>
                    </a:lnTo>
                    <a:lnTo>
                      <a:pt x="306" y="66"/>
                    </a:lnTo>
                    <a:lnTo>
                      <a:pt x="302" y="60"/>
                    </a:lnTo>
                    <a:lnTo>
                      <a:pt x="300" y="60"/>
                    </a:lnTo>
                    <a:lnTo>
                      <a:pt x="298" y="60"/>
                    </a:lnTo>
                    <a:lnTo>
                      <a:pt x="298" y="60"/>
                    </a:lnTo>
                    <a:lnTo>
                      <a:pt x="300" y="54"/>
                    </a:lnTo>
                    <a:lnTo>
                      <a:pt x="304" y="52"/>
                    </a:lnTo>
                    <a:lnTo>
                      <a:pt x="318" y="50"/>
                    </a:lnTo>
                    <a:lnTo>
                      <a:pt x="318" y="50"/>
                    </a:lnTo>
                    <a:lnTo>
                      <a:pt x="314" y="46"/>
                    </a:lnTo>
                    <a:lnTo>
                      <a:pt x="310" y="46"/>
                    </a:lnTo>
                    <a:lnTo>
                      <a:pt x="306" y="46"/>
                    </a:lnTo>
                    <a:lnTo>
                      <a:pt x="300" y="46"/>
                    </a:lnTo>
                    <a:lnTo>
                      <a:pt x="300" y="46"/>
                    </a:lnTo>
                    <a:lnTo>
                      <a:pt x="318" y="36"/>
                    </a:lnTo>
                    <a:lnTo>
                      <a:pt x="340" y="28"/>
                    </a:lnTo>
                    <a:lnTo>
                      <a:pt x="340" y="28"/>
                    </a:lnTo>
                    <a:lnTo>
                      <a:pt x="342" y="30"/>
                    </a:lnTo>
                    <a:lnTo>
                      <a:pt x="340" y="32"/>
                    </a:lnTo>
                    <a:lnTo>
                      <a:pt x="338" y="36"/>
                    </a:lnTo>
                    <a:lnTo>
                      <a:pt x="338" y="36"/>
                    </a:lnTo>
                    <a:lnTo>
                      <a:pt x="340" y="36"/>
                    </a:lnTo>
                    <a:lnTo>
                      <a:pt x="342" y="38"/>
                    </a:lnTo>
                    <a:lnTo>
                      <a:pt x="342" y="38"/>
                    </a:lnTo>
                    <a:lnTo>
                      <a:pt x="346" y="38"/>
                    </a:lnTo>
                    <a:lnTo>
                      <a:pt x="348" y="36"/>
                    </a:lnTo>
                    <a:lnTo>
                      <a:pt x="350" y="34"/>
                    </a:lnTo>
                    <a:lnTo>
                      <a:pt x="354" y="32"/>
                    </a:lnTo>
                    <a:lnTo>
                      <a:pt x="354" y="32"/>
                    </a:lnTo>
                    <a:lnTo>
                      <a:pt x="352" y="28"/>
                    </a:lnTo>
                    <a:lnTo>
                      <a:pt x="352" y="22"/>
                    </a:lnTo>
                    <a:lnTo>
                      <a:pt x="352" y="22"/>
                    </a:lnTo>
                    <a:lnTo>
                      <a:pt x="388" y="14"/>
                    </a:lnTo>
                    <a:lnTo>
                      <a:pt x="428" y="6"/>
                    </a:lnTo>
                    <a:lnTo>
                      <a:pt x="448" y="2"/>
                    </a:lnTo>
                    <a:lnTo>
                      <a:pt x="466" y="0"/>
                    </a:lnTo>
                    <a:lnTo>
                      <a:pt x="486" y="0"/>
                    </a:lnTo>
                    <a:lnTo>
                      <a:pt x="506" y="2"/>
                    </a:lnTo>
                    <a:lnTo>
                      <a:pt x="506" y="2"/>
                    </a:lnTo>
                    <a:lnTo>
                      <a:pt x="500" y="6"/>
                    </a:lnTo>
                    <a:lnTo>
                      <a:pt x="494" y="8"/>
                    </a:lnTo>
                    <a:lnTo>
                      <a:pt x="478" y="10"/>
                    </a:lnTo>
                    <a:lnTo>
                      <a:pt x="478" y="10"/>
                    </a:lnTo>
                    <a:lnTo>
                      <a:pt x="482" y="12"/>
                    </a:lnTo>
                    <a:lnTo>
                      <a:pt x="486" y="12"/>
                    </a:lnTo>
                    <a:lnTo>
                      <a:pt x="496" y="12"/>
                    </a:lnTo>
                    <a:lnTo>
                      <a:pt x="504" y="10"/>
                    </a:lnTo>
                    <a:lnTo>
                      <a:pt x="508" y="12"/>
                    </a:lnTo>
                    <a:lnTo>
                      <a:pt x="512" y="14"/>
                    </a:lnTo>
                    <a:lnTo>
                      <a:pt x="512" y="14"/>
                    </a:lnTo>
                    <a:lnTo>
                      <a:pt x="510" y="16"/>
                    </a:lnTo>
                    <a:lnTo>
                      <a:pt x="510" y="16"/>
                    </a:lnTo>
                    <a:lnTo>
                      <a:pt x="518" y="14"/>
                    </a:lnTo>
                    <a:lnTo>
                      <a:pt x="518" y="14"/>
                    </a:lnTo>
                    <a:close/>
                    <a:moveTo>
                      <a:pt x="378" y="40"/>
                    </a:moveTo>
                    <a:lnTo>
                      <a:pt x="378" y="40"/>
                    </a:lnTo>
                    <a:lnTo>
                      <a:pt x="400" y="32"/>
                    </a:lnTo>
                    <a:lnTo>
                      <a:pt x="420" y="24"/>
                    </a:lnTo>
                    <a:lnTo>
                      <a:pt x="464" y="14"/>
                    </a:lnTo>
                    <a:lnTo>
                      <a:pt x="464" y="14"/>
                    </a:lnTo>
                    <a:lnTo>
                      <a:pt x="466" y="14"/>
                    </a:lnTo>
                    <a:lnTo>
                      <a:pt x="466" y="16"/>
                    </a:lnTo>
                    <a:lnTo>
                      <a:pt x="468" y="18"/>
                    </a:lnTo>
                    <a:lnTo>
                      <a:pt x="468" y="18"/>
                    </a:lnTo>
                    <a:lnTo>
                      <a:pt x="468" y="18"/>
                    </a:lnTo>
                    <a:lnTo>
                      <a:pt x="470" y="16"/>
                    </a:lnTo>
                    <a:lnTo>
                      <a:pt x="472" y="14"/>
                    </a:lnTo>
                    <a:lnTo>
                      <a:pt x="474" y="10"/>
                    </a:lnTo>
                    <a:lnTo>
                      <a:pt x="472" y="10"/>
                    </a:lnTo>
                    <a:lnTo>
                      <a:pt x="472" y="10"/>
                    </a:lnTo>
                    <a:lnTo>
                      <a:pt x="446" y="14"/>
                    </a:lnTo>
                    <a:lnTo>
                      <a:pt x="422" y="20"/>
                    </a:lnTo>
                    <a:lnTo>
                      <a:pt x="398" y="28"/>
                    </a:lnTo>
                    <a:lnTo>
                      <a:pt x="388" y="34"/>
                    </a:lnTo>
                    <a:lnTo>
                      <a:pt x="378" y="40"/>
                    </a:lnTo>
                    <a:lnTo>
                      <a:pt x="378" y="4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2" name="Freeform 190"/>
              <p:cNvSpPr>
                <a:spLocks/>
              </p:cNvSpPr>
              <p:nvPr userDrawn="1"/>
            </p:nvSpPr>
            <p:spPr bwMode="auto">
              <a:xfrm>
                <a:off x="3739" y="258"/>
                <a:ext cx="21" cy="7"/>
              </a:xfrm>
              <a:custGeom>
                <a:avLst/>
                <a:gdLst/>
                <a:ahLst/>
                <a:cxnLst>
                  <a:cxn ang="0">
                    <a:pos x="18" y="2"/>
                  </a:cxn>
                  <a:cxn ang="0">
                    <a:pos x="18" y="2"/>
                  </a:cxn>
                  <a:cxn ang="0">
                    <a:pos x="32" y="2"/>
                  </a:cxn>
                  <a:cxn ang="0">
                    <a:pos x="46" y="2"/>
                  </a:cxn>
                  <a:cxn ang="0">
                    <a:pos x="78" y="0"/>
                  </a:cxn>
                  <a:cxn ang="0">
                    <a:pos x="78" y="0"/>
                  </a:cxn>
                  <a:cxn ang="0">
                    <a:pos x="60" y="10"/>
                  </a:cxn>
                  <a:cxn ang="0">
                    <a:pos x="40" y="18"/>
                  </a:cxn>
                  <a:cxn ang="0">
                    <a:pos x="20" y="24"/>
                  </a:cxn>
                  <a:cxn ang="0">
                    <a:pos x="10" y="24"/>
                  </a:cxn>
                  <a:cxn ang="0">
                    <a:pos x="0" y="24"/>
                  </a:cxn>
                  <a:cxn ang="0">
                    <a:pos x="0" y="24"/>
                  </a:cxn>
                  <a:cxn ang="0">
                    <a:pos x="0" y="20"/>
                  </a:cxn>
                  <a:cxn ang="0">
                    <a:pos x="2" y="16"/>
                  </a:cxn>
                  <a:cxn ang="0">
                    <a:pos x="8" y="10"/>
                  </a:cxn>
                  <a:cxn ang="0">
                    <a:pos x="16" y="6"/>
                  </a:cxn>
                  <a:cxn ang="0">
                    <a:pos x="18" y="4"/>
                  </a:cxn>
                  <a:cxn ang="0">
                    <a:pos x="18" y="2"/>
                  </a:cxn>
                  <a:cxn ang="0">
                    <a:pos x="18" y="2"/>
                  </a:cxn>
                </a:cxnLst>
                <a:rect l="0" t="0" r="r" b="b"/>
                <a:pathLst>
                  <a:path w="78" h="24">
                    <a:moveTo>
                      <a:pt x="18" y="2"/>
                    </a:moveTo>
                    <a:lnTo>
                      <a:pt x="18" y="2"/>
                    </a:lnTo>
                    <a:lnTo>
                      <a:pt x="32" y="2"/>
                    </a:lnTo>
                    <a:lnTo>
                      <a:pt x="46" y="2"/>
                    </a:lnTo>
                    <a:lnTo>
                      <a:pt x="78" y="0"/>
                    </a:lnTo>
                    <a:lnTo>
                      <a:pt x="78" y="0"/>
                    </a:lnTo>
                    <a:lnTo>
                      <a:pt x="60" y="10"/>
                    </a:lnTo>
                    <a:lnTo>
                      <a:pt x="40" y="18"/>
                    </a:lnTo>
                    <a:lnTo>
                      <a:pt x="20" y="24"/>
                    </a:lnTo>
                    <a:lnTo>
                      <a:pt x="10" y="24"/>
                    </a:lnTo>
                    <a:lnTo>
                      <a:pt x="0" y="24"/>
                    </a:lnTo>
                    <a:lnTo>
                      <a:pt x="0" y="24"/>
                    </a:lnTo>
                    <a:lnTo>
                      <a:pt x="0" y="20"/>
                    </a:lnTo>
                    <a:lnTo>
                      <a:pt x="2" y="16"/>
                    </a:lnTo>
                    <a:lnTo>
                      <a:pt x="8" y="10"/>
                    </a:lnTo>
                    <a:lnTo>
                      <a:pt x="16" y="6"/>
                    </a:lnTo>
                    <a:lnTo>
                      <a:pt x="18" y="4"/>
                    </a:lnTo>
                    <a:lnTo>
                      <a:pt x="18" y="2"/>
                    </a:lnTo>
                    <a:lnTo>
                      <a:pt x="18"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3" name="Freeform 191"/>
              <p:cNvSpPr>
                <a:spLocks/>
              </p:cNvSpPr>
              <p:nvPr userDrawn="1"/>
            </p:nvSpPr>
            <p:spPr bwMode="auto">
              <a:xfrm>
                <a:off x="3797" y="258"/>
                <a:ext cx="26" cy="8"/>
              </a:xfrm>
              <a:custGeom>
                <a:avLst/>
                <a:gdLst/>
                <a:ahLst/>
                <a:cxnLst>
                  <a:cxn ang="0">
                    <a:pos x="94" y="0"/>
                  </a:cxn>
                  <a:cxn ang="0">
                    <a:pos x="94" y="0"/>
                  </a:cxn>
                  <a:cxn ang="0">
                    <a:pos x="96" y="0"/>
                  </a:cxn>
                  <a:cxn ang="0">
                    <a:pos x="94" y="4"/>
                  </a:cxn>
                  <a:cxn ang="0">
                    <a:pos x="92" y="6"/>
                  </a:cxn>
                  <a:cxn ang="0">
                    <a:pos x="90" y="8"/>
                  </a:cxn>
                  <a:cxn ang="0">
                    <a:pos x="90" y="8"/>
                  </a:cxn>
                  <a:cxn ang="0">
                    <a:pos x="90" y="8"/>
                  </a:cxn>
                  <a:cxn ang="0">
                    <a:pos x="88" y="6"/>
                  </a:cxn>
                  <a:cxn ang="0">
                    <a:pos x="88" y="4"/>
                  </a:cxn>
                  <a:cxn ang="0">
                    <a:pos x="86" y="4"/>
                  </a:cxn>
                  <a:cxn ang="0">
                    <a:pos x="86" y="4"/>
                  </a:cxn>
                  <a:cxn ang="0">
                    <a:pos x="42" y="14"/>
                  </a:cxn>
                  <a:cxn ang="0">
                    <a:pos x="22" y="22"/>
                  </a:cxn>
                  <a:cxn ang="0">
                    <a:pos x="0" y="30"/>
                  </a:cxn>
                  <a:cxn ang="0">
                    <a:pos x="0" y="30"/>
                  </a:cxn>
                  <a:cxn ang="0">
                    <a:pos x="10" y="24"/>
                  </a:cxn>
                  <a:cxn ang="0">
                    <a:pos x="20" y="18"/>
                  </a:cxn>
                  <a:cxn ang="0">
                    <a:pos x="44" y="10"/>
                  </a:cxn>
                  <a:cxn ang="0">
                    <a:pos x="68" y="4"/>
                  </a:cxn>
                  <a:cxn ang="0">
                    <a:pos x="94" y="0"/>
                  </a:cxn>
                  <a:cxn ang="0">
                    <a:pos x="94" y="0"/>
                  </a:cxn>
                </a:cxnLst>
                <a:rect l="0" t="0" r="r" b="b"/>
                <a:pathLst>
                  <a:path w="96" h="30">
                    <a:moveTo>
                      <a:pt x="94" y="0"/>
                    </a:moveTo>
                    <a:lnTo>
                      <a:pt x="94" y="0"/>
                    </a:lnTo>
                    <a:lnTo>
                      <a:pt x="96" y="0"/>
                    </a:lnTo>
                    <a:lnTo>
                      <a:pt x="94" y="4"/>
                    </a:lnTo>
                    <a:lnTo>
                      <a:pt x="92" y="6"/>
                    </a:lnTo>
                    <a:lnTo>
                      <a:pt x="90" y="8"/>
                    </a:lnTo>
                    <a:lnTo>
                      <a:pt x="90" y="8"/>
                    </a:lnTo>
                    <a:lnTo>
                      <a:pt x="90" y="8"/>
                    </a:lnTo>
                    <a:lnTo>
                      <a:pt x="88" y="6"/>
                    </a:lnTo>
                    <a:lnTo>
                      <a:pt x="88" y="4"/>
                    </a:lnTo>
                    <a:lnTo>
                      <a:pt x="86" y="4"/>
                    </a:lnTo>
                    <a:lnTo>
                      <a:pt x="86" y="4"/>
                    </a:lnTo>
                    <a:lnTo>
                      <a:pt x="42" y="14"/>
                    </a:lnTo>
                    <a:lnTo>
                      <a:pt x="22" y="22"/>
                    </a:lnTo>
                    <a:lnTo>
                      <a:pt x="0" y="30"/>
                    </a:lnTo>
                    <a:lnTo>
                      <a:pt x="0" y="30"/>
                    </a:lnTo>
                    <a:lnTo>
                      <a:pt x="10" y="24"/>
                    </a:lnTo>
                    <a:lnTo>
                      <a:pt x="20" y="18"/>
                    </a:lnTo>
                    <a:lnTo>
                      <a:pt x="44" y="10"/>
                    </a:lnTo>
                    <a:lnTo>
                      <a:pt x="68" y="4"/>
                    </a:lnTo>
                    <a:lnTo>
                      <a:pt x="94" y="0"/>
                    </a:lnTo>
                    <a:lnTo>
                      <a:pt x="9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4" name="Freeform 192"/>
              <p:cNvSpPr>
                <a:spLocks/>
              </p:cNvSpPr>
              <p:nvPr userDrawn="1"/>
            </p:nvSpPr>
            <p:spPr bwMode="auto">
              <a:xfrm>
                <a:off x="3482" y="264"/>
                <a:ext cx="6" cy="4"/>
              </a:xfrm>
              <a:custGeom>
                <a:avLst/>
                <a:gdLst/>
                <a:ahLst/>
                <a:cxnLst>
                  <a:cxn ang="0">
                    <a:pos x="24" y="0"/>
                  </a:cxn>
                  <a:cxn ang="0">
                    <a:pos x="24" y="0"/>
                  </a:cxn>
                  <a:cxn ang="0">
                    <a:pos x="12" y="10"/>
                  </a:cxn>
                  <a:cxn ang="0">
                    <a:pos x="12" y="10"/>
                  </a:cxn>
                  <a:cxn ang="0">
                    <a:pos x="2" y="14"/>
                  </a:cxn>
                  <a:cxn ang="0">
                    <a:pos x="0" y="14"/>
                  </a:cxn>
                  <a:cxn ang="0">
                    <a:pos x="0" y="12"/>
                  </a:cxn>
                  <a:cxn ang="0">
                    <a:pos x="8" y="8"/>
                  </a:cxn>
                  <a:cxn ang="0">
                    <a:pos x="24" y="0"/>
                  </a:cxn>
                  <a:cxn ang="0">
                    <a:pos x="24" y="0"/>
                  </a:cxn>
                </a:cxnLst>
                <a:rect l="0" t="0" r="r" b="b"/>
                <a:pathLst>
                  <a:path w="24" h="14">
                    <a:moveTo>
                      <a:pt x="24" y="0"/>
                    </a:moveTo>
                    <a:lnTo>
                      <a:pt x="24" y="0"/>
                    </a:lnTo>
                    <a:lnTo>
                      <a:pt x="12" y="10"/>
                    </a:lnTo>
                    <a:lnTo>
                      <a:pt x="12" y="10"/>
                    </a:lnTo>
                    <a:lnTo>
                      <a:pt x="2" y="14"/>
                    </a:lnTo>
                    <a:lnTo>
                      <a:pt x="0" y="14"/>
                    </a:lnTo>
                    <a:lnTo>
                      <a:pt x="0" y="12"/>
                    </a:lnTo>
                    <a:lnTo>
                      <a:pt x="8" y="8"/>
                    </a:lnTo>
                    <a:lnTo>
                      <a:pt x="24" y="0"/>
                    </a:lnTo>
                    <a:lnTo>
                      <a:pt x="2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5" name="Freeform 193"/>
              <p:cNvSpPr>
                <a:spLocks/>
              </p:cNvSpPr>
              <p:nvPr userDrawn="1"/>
            </p:nvSpPr>
            <p:spPr bwMode="auto">
              <a:xfrm>
                <a:off x="3473" y="271"/>
                <a:ext cx="2" cy="1"/>
              </a:xfrm>
              <a:custGeom>
                <a:avLst/>
                <a:gdLst/>
                <a:ahLst/>
                <a:cxnLst>
                  <a:cxn ang="0">
                    <a:pos x="10" y="0"/>
                  </a:cxn>
                  <a:cxn ang="0">
                    <a:pos x="10" y="0"/>
                  </a:cxn>
                  <a:cxn ang="0">
                    <a:pos x="8" y="4"/>
                  </a:cxn>
                  <a:cxn ang="0">
                    <a:pos x="6" y="4"/>
                  </a:cxn>
                  <a:cxn ang="0">
                    <a:pos x="2" y="6"/>
                  </a:cxn>
                  <a:cxn ang="0">
                    <a:pos x="0" y="6"/>
                  </a:cxn>
                  <a:cxn ang="0">
                    <a:pos x="0" y="6"/>
                  </a:cxn>
                  <a:cxn ang="0">
                    <a:pos x="0" y="6"/>
                  </a:cxn>
                  <a:cxn ang="0">
                    <a:pos x="2" y="2"/>
                  </a:cxn>
                  <a:cxn ang="0">
                    <a:pos x="10" y="0"/>
                  </a:cxn>
                  <a:cxn ang="0">
                    <a:pos x="10" y="0"/>
                  </a:cxn>
                </a:cxnLst>
                <a:rect l="0" t="0" r="r" b="b"/>
                <a:pathLst>
                  <a:path w="10" h="6">
                    <a:moveTo>
                      <a:pt x="10" y="0"/>
                    </a:moveTo>
                    <a:lnTo>
                      <a:pt x="10" y="0"/>
                    </a:lnTo>
                    <a:lnTo>
                      <a:pt x="8" y="4"/>
                    </a:lnTo>
                    <a:lnTo>
                      <a:pt x="6" y="4"/>
                    </a:lnTo>
                    <a:lnTo>
                      <a:pt x="2" y="6"/>
                    </a:lnTo>
                    <a:lnTo>
                      <a:pt x="0" y="6"/>
                    </a:lnTo>
                    <a:lnTo>
                      <a:pt x="0" y="6"/>
                    </a:lnTo>
                    <a:lnTo>
                      <a:pt x="0" y="6"/>
                    </a:lnTo>
                    <a:lnTo>
                      <a:pt x="2" y="2"/>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6" name="Freeform 194"/>
              <p:cNvSpPr>
                <a:spLocks/>
              </p:cNvSpPr>
              <p:nvPr userDrawn="1"/>
            </p:nvSpPr>
            <p:spPr bwMode="auto">
              <a:xfrm>
                <a:off x="3930" y="273"/>
                <a:ext cx="2" cy="3"/>
              </a:xfrm>
              <a:custGeom>
                <a:avLst/>
                <a:gdLst/>
                <a:ahLst/>
                <a:cxnLst>
                  <a:cxn ang="0">
                    <a:pos x="6" y="0"/>
                  </a:cxn>
                  <a:cxn ang="0">
                    <a:pos x="6" y="0"/>
                  </a:cxn>
                  <a:cxn ang="0">
                    <a:pos x="6" y="0"/>
                  </a:cxn>
                  <a:cxn ang="0">
                    <a:pos x="6" y="2"/>
                  </a:cxn>
                  <a:cxn ang="0">
                    <a:pos x="6" y="6"/>
                  </a:cxn>
                  <a:cxn ang="0">
                    <a:pos x="6" y="8"/>
                  </a:cxn>
                  <a:cxn ang="0">
                    <a:pos x="8" y="6"/>
                  </a:cxn>
                  <a:cxn ang="0">
                    <a:pos x="8" y="6"/>
                  </a:cxn>
                  <a:cxn ang="0">
                    <a:pos x="8" y="10"/>
                  </a:cxn>
                  <a:cxn ang="0">
                    <a:pos x="6" y="12"/>
                  </a:cxn>
                  <a:cxn ang="0">
                    <a:pos x="0" y="12"/>
                  </a:cxn>
                  <a:cxn ang="0">
                    <a:pos x="0" y="12"/>
                  </a:cxn>
                  <a:cxn ang="0">
                    <a:pos x="0" y="8"/>
                  </a:cxn>
                  <a:cxn ang="0">
                    <a:pos x="0" y="6"/>
                  </a:cxn>
                  <a:cxn ang="0">
                    <a:pos x="2" y="0"/>
                  </a:cxn>
                  <a:cxn ang="0">
                    <a:pos x="2" y="0"/>
                  </a:cxn>
                  <a:cxn ang="0">
                    <a:pos x="4" y="2"/>
                  </a:cxn>
                  <a:cxn ang="0">
                    <a:pos x="6" y="0"/>
                  </a:cxn>
                  <a:cxn ang="0">
                    <a:pos x="6" y="0"/>
                  </a:cxn>
                </a:cxnLst>
                <a:rect l="0" t="0" r="r" b="b"/>
                <a:pathLst>
                  <a:path w="8" h="12">
                    <a:moveTo>
                      <a:pt x="6" y="0"/>
                    </a:moveTo>
                    <a:lnTo>
                      <a:pt x="6" y="0"/>
                    </a:lnTo>
                    <a:lnTo>
                      <a:pt x="6" y="0"/>
                    </a:lnTo>
                    <a:lnTo>
                      <a:pt x="6" y="2"/>
                    </a:lnTo>
                    <a:lnTo>
                      <a:pt x="6" y="6"/>
                    </a:lnTo>
                    <a:lnTo>
                      <a:pt x="6" y="8"/>
                    </a:lnTo>
                    <a:lnTo>
                      <a:pt x="8" y="6"/>
                    </a:lnTo>
                    <a:lnTo>
                      <a:pt x="8" y="6"/>
                    </a:lnTo>
                    <a:lnTo>
                      <a:pt x="8" y="10"/>
                    </a:lnTo>
                    <a:lnTo>
                      <a:pt x="6" y="12"/>
                    </a:lnTo>
                    <a:lnTo>
                      <a:pt x="0" y="12"/>
                    </a:lnTo>
                    <a:lnTo>
                      <a:pt x="0" y="12"/>
                    </a:lnTo>
                    <a:lnTo>
                      <a:pt x="0" y="8"/>
                    </a:lnTo>
                    <a:lnTo>
                      <a:pt x="0" y="6"/>
                    </a:lnTo>
                    <a:lnTo>
                      <a:pt x="2" y="0"/>
                    </a:lnTo>
                    <a:lnTo>
                      <a:pt x="2" y="0"/>
                    </a:lnTo>
                    <a:lnTo>
                      <a:pt x="4" y="2"/>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7" name="Freeform 195"/>
              <p:cNvSpPr>
                <a:spLocks/>
              </p:cNvSpPr>
              <p:nvPr userDrawn="1"/>
            </p:nvSpPr>
            <p:spPr bwMode="auto">
              <a:xfrm>
                <a:off x="3777" y="277"/>
                <a:ext cx="4" cy="2"/>
              </a:xfrm>
              <a:custGeom>
                <a:avLst/>
                <a:gdLst/>
                <a:ahLst/>
                <a:cxnLst>
                  <a:cxn ang="0">
                    <a:pos x="16" y="2"/>
                  </a:cxn>
                  <a:cxn ang="0">
                    <a:pos x="16" y="2"/>
                  </a:cxn>
                  <a:cxn ang="0">
                    <a:pos x="16" y="6"/>
                  </a:cxn>
                  <a:cxn ang="0">
                    <a:pos x="12" y="6"/>
                  </a:cxn>
                  <a:cxn ang="0">
                    <a:pos x="6" y="6"/>
                  </a:cxn>
                  <a:cxn ang="0">
                    <a:pos x="4" y="4"/>
                  </a:cxn>
                  <a:cxn ang="0">
                    <a:pos x="4" y="4"/>
                  </a:cxn>
                  <a:cxn ang="0">
                    <a:pos x="2" y="4"/>
                  </a:cxn>
                  <a:cxn ang="0">
                    <a:pos x="2" y="6"/>
                  </a:cxn>
                  <a:cxn ang="0">
                    <a:pos x="2" y="6"/>
                  </a:cxn>
                  <a:cxn ang="0">
                    <a:pos x="0" y="4"/>
                  </a:cxn>
                  <a:cxn ang="0">
                    <a:pos x="4" y="2"/>
                  </a:cxn>
                  <a:cxn ang="0">
                    <a:pos x="8" y="0"/>
                  </a:cxn>
                  <a:cxn ang="0">
                    <a:pos x="14" y="0"/>
                  </a:cxn>
                  <a:cxn ang="0">
                    <a:pos x="14" y="0"/>
                  </a:cxn>
                  <a:cxn ang="0">
                    <a:pos x="12" y="4"/>
                  </a:cxn>
                  <a:cxn ang="0">
                    <a:pos x="16" y="2"/>
                  </a:cxn>
                  <a:cxn ang="0">
                    <a:pos x="16" y="2"/>
                  </a:cxn>
                </a:cxnLst>
                <a:rect l="0" t="0" r="r" b="b"/>
                <a:pathLst>
                  <a:path w="16" h="6">
                    <a:moveTo>
                      <a:pt x="16" y="2"/>
                    </a:moveTo>
                    <a:lnTo>
                      <a:pt x="16" y="2"/>
                    </a:lnTo>
                    <a:lnTo>
                      <a:pt x="16" y="6"/>
                    </a:lnTo>
                    <a:lnTo>
                      <a:pt x="12" y="6"/>
                    </a:lnTo>
                    <a:lnTo>
                      <a:pt x="6" y="6"/>
                    </a:lnTo>
                    <a:lnTo>
                      <a:pt x="4" y="4"/>
                    </a:lnTo>
                    <a:lnTo>
                      <a:pt x="4" y="4"/>
                    </a:lnTo>
                    <a:lnTo>
                      <a:pt x="2" y="4"/>
                    </a:lnTo>
                    <a:lnTo>
                      <a:pt x="2" y="6"/>
                    </a:lnTo>
                    <a:lnTo>
                      <a:pt x="2" y="6"/>
                    </a:lnTo>
                    <a:lnTo>
                      <a:pt x="0" y="4"/>
                    </a:lnTo>
                    <a:lnTo>
                      <a:pt x="4" y="2"/>
                    </a:lnTo>
                    <a:lnTo>
                      <a:pt x="8" y="0"/>
                    </a:lnTo>
                    <a:lnTo>
                      <a:pt x="14" y="0"/>
                    </a:lnTo>
                    <a:lnTo>
                      <a:pt x="14" y="0"/>
                    </a:lnTo>
                    <a:lnTo>
                      <a:pt x="12" y="4"/>
                    </a:lnTo>
                    <a:lnTo>
                      <a:pt x="16" y="2"/>
                    </a:lnTo>
                    <a:lnTo>
                      <a:pt x="16"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8" name="Freeform 196"/>
              <p:cNvSpPr>
                <a:spLocks/>
              </p:cNvSpPr>
              <p:nvPr userDrawn="1"/>
            </p:nvSpPr>
            <p:spPr bwMode="auto">
              <a:xfrm>
                <a:off x="3769" y="281"/>
                <a:ext cx="9" cy="2"/>
              </a:xfrm>
              <a:custGeom>
                <a:avLst/>
                <a:gdLst/>
                <a:ahLst/>
                <a:cxnLst>
                  <a:cxn ang="0">
                    <a:pos x="36" y="0"/>
                  </a:cxn>
                  <a:cxn ang="0">
                    <a:pos x="36" y="0"/>
                  </a:cxn>
                  <a:cxn ang="0">
                    <a:pos x="28" y="4"/>
                  </a:cxn>
                  <a:cxn ang="0">
                    <a:pos x="22" y="6"/>
                  </a:cxn>
                  <a:cxn ang="0">
                    <a:pos x="0" y="8"/>
                  </a:cxn>
                  <a:cxn ang="0">
                    <a:pos x="0" y="8"/>
                  </a:cxn>
                  <a:cxn ang="0">
                    <a:pos x="8" y="4"/>
                  </a:cxn>
                  <a:cxn ang="0">
                    <a:pos x="18" y="2"/>
                  </a:cxn>
                  <a:cxn ang="0">
                    <a:pos x="36" y="0"/>
                  </a:cxn>
                  <a:cxn ang="0">
                    <a:pos x="36" y="0"/>
                  </a:cxn>
                </a:cxnLst>
                <a:rect l="0" t="0" r="r" b="b"/>
                <a:pathLst>
                  <a:path w="36" h="8">
                    <a:moveTo>
                      <a:pt x="36" y="0"/>
                    </a:moveTo>
                    <a:lnTo>
                      <a:pt x="36" y="0"/>
                    </a:lnTo>
                    <a:lnTo>
                      <a:pt x="28" y="4"/>
                    </a:lnTo>
                    <a:lnTo>
                      <a:pt x="22" y="6"/>
                    </a:lnTo>
                    <a:lnTo>
                      <a:pt x="0" y="8"/>
                    </a:lnTo>
                    <a:lnTo>
                      <a:pt x="0" y="8"/>
                    </a:lnTo>
                    <a:lnTo>
                      <a:pt x="8" y="4"/>
                    </a:lnTo>
                    <a:lnTo>
                      <a:pt x="18" y="2"/>
                    </a:lnTo>
                    <a:lnTo>
                      <a:pt x="36" y="0"/>
                    </a:lnTo>
                    <a:lnTo>
                      <a:pt x="3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09" name="Freeform 197"/>
              <p:cNvSpPr>
                <a:spLocks/>
              </p:cNvSpPr>
              <p:nvPr userDrawn="1"/>
            </p:nvSpPr>
            <p:spPr bwMode="auto">
              <a:xfrm>
                <a:off x="4011" y="250"/>
                <a:ext cx="75" cy="41"/>
              </a:xfrm>
              <a:custGeom>
                <a:avLst/>
                <a:gdLst/>
                <a:ahLst/>
                <a:cxnLst>
                  <a:cxn ang="0">
                    <a:pos x="0" y="0"/>
                  </a:cxn>
                  <a:cxn ang="0">
                    <a:pos x="16" y="2"/>
                  </a:cxn>
                  <a:cxn ang="0">
                    <a:pos x="46" y="18"/>
                  </a:cxn>
                  <a:cxn ang="0">
                    <a:pos x="58" y="30"/>
                  </a:cxn>
                  <a:cxn ang="0">
                    <a:pos x="74" y="40"/>
                  </a:cxn>
                  <a:cxn ang="0">
                    <a:pos x="90" y="48"/>
                  </a:cxn>
                  <a:cxn ang="0">
                    <a:pos x="100" y="60"/>
                  </a:cxn>
                  <a:cxn ang="0">
                    <a:pos x="98" y="60"/>
                  </a:cxn>
                  <a:cxn ang="0">
                    <a:pos x="128" y="74"/>
                  </a:cxn>
                  <a:cxn ang="0">
                    <a:pos x="146" y="88"/>
                  </a:cxn>
                  <a:cxn ang="0">
                    <a:pos x="148" y="92"/>
                  </a:cxn>
                  <a:cxn ang="0">
                    <a:pos x="158" y="92"/>
                  </a:cxn>
                  <a:cxn ang="0">
                    <a:pos x="172" y="102"/>
                  </a:cxn>
                  <a:cxn ang="0">
                    <a:pos x="218" y="126"/>
                  </a:cxn>
                  <a:cxn ang="0">
                    <a:pos x="286" y="150"/>
                  </a:cxn>
                  <a:cxn ang="0">
                    <a:pos x="282" y="154"/>
                  </a:cxn>
                  <a:cxn ang="0">
                    <a:pos x="272" y="158"/>
                  </a:cxn>
                  <a:cxn ang="0">
                    <a:pos x="250" y="154"/>
                  </a:cxn>
                  <a:cxn ang="0">
                    <a:pos x="238" y="146"/>
                  </a:cxn>
                  <a:cxn ang="0">
                    <a:pos x="238" y="148"/>
                  </a:cxn>
                  <a:cxn ang="0">
                    <a:pos x="240" y="150"/>
                  </a:cxn>
                  <a:cxn ang="0">
                    <a:pos x="230" y="150"/>
                  </a:cxn>
                  <a:cxn ang="0">
                    <a:pos x="222" y="144"/>
                  </a:cxn>
                  <a:cxn ang="0">
                    <a:pos x="224" y="142"/>
                  </a:cxn>
                  <a:cxn ang="0">
                    <a:pos x="218" y="144"/>
                  </a:cxn>
                  <a:cxn ang="0">
                    <a:pos x="212" y="144"/>
                  </a:cxn>
                  <a:cxn ang="0">
                    <a:pos x="188" y="132"/>
                  </a:cxn>
                  <a:cxn ang="0">
                    <a:pos x="186" y="128"/>
                  </a:cxn>
                  <a:cxn ang="0">
                    <a:pos x="188" y="126"/>
                  </a:cxn>
                  <a:cxn ang="0">
                    <a:pos x="168" y="116"/>
                  </a:cxn>
                  <a:cxn ang="0">
                    <a:pos x="136" y="94"/>
                  </a:cxn>
                  <a:cxn ang="0">
                    <a:pos x="120" y="86"/>
                  </a:cxn>
                  <a:cxn ang="0">
                    <a:pos x="96" y="70"/>
                  </a:cxn>
                  <a:cxn ang="0">
                    <a:pos x="46" y="40"/>
                  </a:cxn>
                  <a:cxn ang="0">
                    <a:pos x="22" y="22"/>
                  </a:cxn>
                  <a:cxn ang="0">
                    <a:pos x="24" y="14"/>
                  </a:cxn>
                  <a:cxn ang="0">
                    <a:pos x="18" y="10"/>
                  </a:cxn>
                  <a:cxn ang="0">
                    <a:pos x="0" y="0"/>
                  </a:cxn>
                </a:cxnLst>
                <a:rect l="0" t="0" r="r" b="b"/>
                <a:pathLst>
                  <a:path w="286" h="158">
                    <a:moveTo>
                      <a:pt x="0" y="0"/>
                    </a:moveTo>
                    <a:lnTo>
                      <a:pt x="0" y="0"/>
                    </a:lnTo>
                    <a:lnTo>
                      <a:pt x="8" y="0"/>
                    </a:lnTo>
                    <a:lnTo>
                      <a:pt x="16" y="2"/>
                    </a:lnTo>
                    <a:lnTo>
                      <a:pt x="32" y="8"/>
                    </a:lnTo>
                    <a:lnTo>
                      <a:pt x="46" y="18"/>
                    </a:lnTo>
                    <a:lnTo>
                      <a:pt x="58" y="30"/>
                    </a:lnTo>
                    <a:lnTo>
                      <a:pt x="58" y="30"/>
                    </a:lnTo>
                    <a:lnTo>
                      <a:pt x="66" y="36"/>
                    </a:lnTo>
                    <a:lnTo>
                      <a:pt x="74" y="40"/>
                    </a:lnTo>
                    <a:lnTo>
                      <a:pt x="90" y="48"/>
                    </a:lnTo>
                    <a:lnTo>
                      <a:pt x="90" y="48"/>
                    </a:lnTo>
                    <a:lnTo>
                      <a:pt x="98" y="56"/>
                    </a:lnTo>
                    <a:lnTo>
                      <a:pt x="100" y="60"/>
                    </a:lnTo>
                    <a:lnTo>
                      <a:pt x="100" y="60"/>
                    </a:lnTo>
                    <a:lnTo>
                      <a:pt x="98" y="60"/>
                    </a:lnTo>
                    <a:lnTo>
                      <a:pt x="98" y="60"/>
                    </a:lnTo>
                    <a:lnTo>
                      <a:pt x="128" y="74"/>
                    </a:lnTo>
                    <a:lnTo>
                      <a:pt x="140" y="82"/>
                    </a:lnTo>
                    <a:lnTo>
                      <a:pt x="146" y="88"/>
                    </a:lnTo>
                    <a:lnTo>
                      <a:pt x="148" y="92"/>
                    </a:lnTo>
                    <a:lnTo>
                      <a:pt x="148" y="92"/>
                    </a:lnTo>
                    <a:lnTo>
                      <a:pt x="154" y="92"/>
                    </a:lnTo>
                    <a:lnTo>
                      <a:pt x="158" y="92"/>
                    </a:lnTo>
                    <a:lnTo>
                      <a:pt x="158" y="92"/>
                    </a:lnTo>
                    <a:lnTo>
                      <a:pt x="172" y="102"/>
                    </a:lnTo>
                    <a:lnTo>
                      <a:pt x="186" y="112"/>
                    </a:lnTo>
                    <a:lnTo>
                      <a:pt x="218" y="126"/>
                    </a:lnTo>
                    <a:lnTo>
                      <a:pt x="252" y="140"/>
                    </a:lnTo>
                    <a:lnTo>
                      <a:pt x="286" y="150"/>
                    </a:lnTo>
                    <a:lnTo>
                      <a:pt x="286" y="150"/>
                    </a:lnTo>
                    <a:lnTo>
                      <a:pt x="282" y="154"/>
                    </a:lnTo>
                    <a:lnTo>
                      <a:pt x="278" y="156"/>
                    </a:lnTo>
                    <a:lnTo>
                      <a:pt x="272" y="158"/>
                    </a:lnTo>
                    <a:lnTo>
                      <a:pt x="264" y="158"/>
                    </a:lnTo>
                    <a:lnTo>
                      <a:pt x="250" y="154"/>
                    </a:lnTo>
                    <a:lnTo>
                      <a:pt x="238" y="146"/>
                    </a:lnTo>
                    <a:lnTo>
                      <a:pt x="238" y="146"/>
                    </a:lnTo>
                    <a:lnTo>
                      <a:pt x="238" y="148"/>
                    </a:lnTo>
                    <a:lnTo>
                      <a:pt x="238" y="148"/>
                    </a:lnTo>
                    <a:lnTo>
                      <a:pt x="240" y="150"/>
                    </a:lnTo>
                    <a:lnTo>
                      <a:pt x="240" y="150"/>
                    </a:lnTo>
                    <a:lnTo>
                      <a:pt x="236" y="150"/>
                    </a:lnTo>
                    <a:lnTo>
                      <a:pt x="230" y="150"/>
                    </a:lnTo>
                    <a:lnTo>
                      <a:pt x="224" y="146"/>
                    </a:lnTo>
                    <a:lnTo>
                      <a:pt x="222" y="144"/>
                    </a:lnTo>
                    <a:lnTo>
                      <a:pt x="224" y="142"/>
                    </a:lnTo>
                    <a:lnTo>
                      <a:pt x="224" y="142"/>
                    </a:lnTo>
                    <a:lnTo>
                      <a:pt x="220" y="142"/>
                    </a:lnTo>
                    <a:lnTo>
                      <a:pt x="218" y="144"/>
                    </a:lnTo>
                    <a:lnTo>
                      <a:pt x="212" y="144"/>
                    </a:lnTo>
                    <a:lnTo>
                      <a:pt x="212" y="144"/>
                    </a:lnTo>
                    <a:lnTo>
                      <a:pt x="200" y="138"/>
                    </a:lnTo>
                    <a:lnTo>
                      <a:pt x="188" y="132"/>
                    </a:lnTo>
                    <a:lnTo>
                      <a:pt x="188" y="132"/>
                    </a:lnTo>
                    <a:lnTo>
                      <a:pt x="186" y="128"/>
                    </a:lnTo>
                    <a:lnTo>
                      <a:pt x="188" y="126"/>
                    </a:lnTo>
                    <a:lnTo>
                      <a:pt x="188" y="126"/>
                    </a:lnTo>
                    <a:lnTo>
                      <a:pt x="178" y="122"/>
                    </a:lnTo>
                    <a:lnTo>
                      <a:pt x="168" y="116"/>
                    </a:lnTo>
                    <a:lnTo>
                      <a:pt x="152" y="104"/>
                    </a:lnTo>
                    <a:lnTo>
                      <a:pt x="136" y="94"/>
                    </a:lnTo>
                    <a:lnTo>
                      <a:pt x="128" y="90"/>
                    </a:lnTo>
                    <a:lnTo>
                      <a:pt x="120" y="86"/>
                    </a:lnTo>
                    <a:lnTo>
                      <a:pt x="120" y="86"/>
                    </a:lnTo>
                    <a:lnTo>
                      <a:pt x="96" y="70"/>
                    </a:lnTo>
                    <a:lnTo>
                      <a:pt x="72" y="54"/>
                    </a:lnTo>
                    <a:lnTo>
                      <a:pt x="46" y="40"/>
                    </a:lnTo>
                    <a:lnTo>
                      <a:pt x="22" y="22"/>
                    </a:lnTo>
                    <a:lnTo>
                      <a:pt x="22" y="22"/>
                    </a:lnTo>
                    <a:lnTo>
                      <a:pt x="24" y="18"/>
                    </a:lnTo>
                    <a:lnTo>
                      <a:pt x="24" y="14"/>
                    </a:lnTo>
                    <a:lnTo>
                      <a:pt x="22" y="12"/>
                    </a:lnTo>
                    <a:lnTo>
                      <a:pt x="18" y="10"/>
                    </a:lnTo>
                    <a:lnTo>
                      <a:pt x="8"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0" name="Freeform 198"/>
              <p:cNvSpPr>
                <a:spLocks/>
              </p:cNvSpPr>
              <p:nvPr userDrawn="1"/>
            </p:nvSpPr>
            <p:spPr bwMode="auto">
              <a:xfrm>
                <a:off x="3750" y="289"/>
                <a:ext cx="18" cy="6"/>
              </a:xfrm>
              <a:custGeom>
                <a:avLst/>
                <a:gdLst/>
                <a:ahLst/>
                <a:cxnLst>
                  <a:cxn ang="0">
                    <a:pos x="68" y="10"/>
                  </a:cxn>
                  <a:cxn ang="0">
                    <a:pos x="68" y="10"/>
                  </a:cxn>
                  <a:cxn ang="0">
                    <a:pos x="66" y="14"/>
                  </a:cxn>
                  <a:cxn ang="0">
                    <a:pos x="62" y="20"/>
                  </a:cxn>
                  <a:cxn ang="0">
                    <a:pos x="56" y="24"/>
                  </a:cxn>
                  <a:cxn ang="0">
                    <a:pos x="52" y="24"/>
                  </a:cxn>
                  <a:cxn ang="0">
                    <a:pos x="48" y="22"/>
                  </a:cxn>
                  <a:cxn ang="0">
                    <a:pos x="48" y="22"/>
                  </a:cxn>
                  <a:cxn ang="0">
                    <a:pos x="48" y="18"/>
                  </a:cxn>
                  <a:cxn ang="0">
                    <a:pos x="50" y="16"/>
                  </a:cxn>
                  <a:cxn ang="0">
                    <a:pos x="54" y="14"/>
                  </a:cxn>
                  <a:cxn ang="0">
                    <a:pos x="56" y="12"/>
                  </a:cxn>
                  <a:cxn ang="0">
                    <a:pos x="56" y="12"/>
                  </a:cxn>
                  <a:cxn ang="0">
                    <a:pos x="42" y="16"/>
                  </a:cxn>
                  <a:cxn ang="0">
                    <a:pos x="28" y="22"/>
                  </a:cxn>
                  <a:cxn ang="0">
                    <a:pos x="20" y="24"/>
                  </a:cxn>
                  <a:cxn ang="0">
                    <a:pos x="14" y="24"/>
                  </a:cxn>
                  <a:cxn ang="0">
                    <a:pos x="6" y="24"/>
                  </a:cxn>
                  <a:cxn ang="0">
                    <a:pos x="0" y="20"/>
                  </a:cxn>
                  <a:cxn ang="0">
                    <a:pos x="0" y="20"/>
                  </a:cxn>
                  <a:cxn ang="0">
                    <a:pos x="6" y="14"/>
                  </a:cxn>
                  <a:cxn ang="0">
                    <a:pos x="14" y="10"/>
                  </a:cxn>
                  <a:cxn ang="0">
                    <a:pos x="32" y="4"/>
                  </a:cxn>
                  <a:cxn ang="0">
                    <a:pos x="52" y="2"/>
                  </a:cxn>
                  <a:cxn ang="0">
                    <a:pos x="68" y="0"/>
                  </a:cxn>
                  <a:cxn ang="0">
                    <a:pos x="68" y="0"/>
                  </a:cxn>
                  <a:cxn ang="0">
                    <a:pos x="68" y="2"/>
                  </a:cxn>
                  <a:cxn ang="0">
                    <a:pos x="66" y="6"/>
                  </a:cxn>
                  <a:cxn ang="0">
                    <a:pos x="62" y="10"/>
                  </a:cxn>
                  <a:cxn ang="0">
                    <a:pos x="58" y="10"/>
                  </a:cxn>
                  <a:cxn ang="0">
                    <a:pos x="58" y="10"/>
                  </a:cxn>
                  <a:cxn ang="0">
                    <a:pos x="58" y="12"/>
                  </a:cxn>
                  <a:cxn ang="0">
                    <a:pos x="62" y="12"/>
                  </a:cxn>
                  <a:cxn ang="0">
                    <a:pos x="66" y="12"/>
                  </a:cxn>
                  <a:cxn ang="0">
                    <a:pos x="68" y="10"/>
                  </a:cxn>
                  <a:cxn ang="0">
                    <a:pos x="68" y="10"/>
                  </a:cxn>
                </a:cxnLst>
                <a:rect l="0" t="0" r="r" b="b"/>
                <a:pathLst>
                  <a:path w="68" h="24">
                    <a:moveTo>
                      <a:pt x="68" y="10"/>
                    </a:moveTo>
                    <a:lnTo>
                      <a:pt x="68" y="10"/>
                    </a:lnTo>
                    <a:lnTo>
                      <a:pt x="66" y="14"/>
                    </a:lnTo>
                    <a:lnTo>
                      <a:pt x="62" y="20"/>
                    </a:lnTo>
                    <a:lnTo>
                      <a:pt x="56" y="24"/>
                    </a:lnTo>
                    <a:lnTo>
                      <a:pt x="52" y="24"/>
                    </a:lnTo>
                    <a:lnTo>
                      <a:pt x="48" y="22"/>
                    </a:lnTo>
                    <a:lnTo>
                      <a:pt x="48" y="22"/>
                    </a:lnTo>
                    <a:lnTo>
                      <a:pt x="48" y="18"/>
                    </a:lnTo>
                    <a:lnTo>
                      <a:pt x="50" y="16"/>
                    </a:lnTo>
                    <a:lnTo>
                      <a:pt x="54" y="14"/>
                    </a:lnTo>
                    <a:lnTo>
                      <a:pt x="56" y="12"/>
                    </a:lnTo>
                    <a:lnTo>
                      <a:pt x="56" y="12"/>
                    </a:lnTo>
                    <a:lnTo>
                      <a:pt x="42" y="16"/>
                    </a:lnTo>
                    <a:lnTo>
                      <a:pt x="28" y="22"/>
                    </a:lnTo>
                    <a:lnTo>
                      <a:pt x="20" y="24"/>
                    </a:lnTo>
                    <a:lnTo>
                      <a:pt x="14" y="24"/>
                    </a:lnTo>
                    <a:lnTo>
                      <a:pt x="6" y="24"/>
                    </a:lnTo>
                    <a:lnTo>
                      <a:pt x="0" y="20"/>
                    </a:lnTo>
                    <a:lnTo>
                      <a:pt x="0" y="20"/>
                    </a:lnTo>
                    <a:lnTo>
                      <a:pt x="6" y="14"/>
                    </a:lnTo>
                    <a:lnTo>
                      <a:pt x="14" y="10"/>
                    </a:lnTo>
                    <a:lnTo>
                      <a:pt x="32" y="4"/>
                    </a:lnTo>
                    <a:lnTo>
                      <a:pt x="52" y="2"/>
                    </a:lnTo>
                    <a:lnTo>
                      <a:pt x="68" y="0"/>
                    </a:lnTo>
                    <a:lnTo>
                      <a:pt x="68" y="0"/>
                    </a:lnTo>
                    <a:lnTo>
                      <a:pt x="68" y="2"/>
                    </a:lnTo>
                    <a:lnTo>
                      <a:pt x="66" y="6"/>
                    </a:lnTo>
                    <a:lnTo>
                      <a:pt x="62" y="10"/>
                    </a:lnTo>
                    <a:lnTo>
                      <a:pt x="58" y="10"/>
                    </a:lnTo>
                    <a:lnTo>
                      <a:pt x="58" y="10"/>
                    </a:lnTo>
                    <a:lnTo>
                      <a:pt x="58" y="12"/>
                    </a:lnTo>
                    <a:lnTo>
                      <a:pt x="62" y="12"/>
                    </a:lnTo>
                    <a:lnTo>
                      <a:pt x="66" y="12"/>
                    </a:lnTo>
                    <a:lnTo>
                      <a:pt x="68" y="10"/>
                    </a:lnTo>
                    <a:lnTo>
                      <a:pt x="68"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1" name="Freeform 199"/>
              <p:cNvSpPr>
                <a:spLocks/>
              </p:cNvSpPr>
              <p:nvPr userDrawn="1"/>
            </p:nvSpPr>
            <p:spPr bwMode="auto">
              <a:xfrm>
                <a:off x="3669" y="289"/>
                <a:ext cx="47" cy="20"/>
              </a:xfrm>
              <a:custGeom>
                <a:avLst/>
                <a:gdLst/>
                <a:ahLst/>
                <a:cxnLst>
                  <a:cxn ang="0">
                    <a:pos x="142" y="12"/>
                  </a:cxn>
                  <a:cxn ang="0">
                    <a:pos x="148" y="14"/>
                  </a:cxn>
                  <a:cxn ang="0">
                    <a:pos x="134" y="28"/>
                  </a:cxn>
                  <a:cxn ang="0">
                    <a:pos x="112" y="48"/>
                  </a:cxn>
                  <a:cxn ang="0">
                    <a:pos x="94" y="56"/>
                  </a:cxn>
                  <a:cxn ang="0">
                    <a:pos x="82" y="56"/>
                  </a:cxn>
                  <a:cxn ang="0">
                    <a:pos x="90" y="62"/>
                  </a:cxn>
                  <a:cxn ang="0">
                    <a:pos x="90" y="62"/>
                  </a:cxn>
                  <a:cxn ang="0">
                    <a:pos x="92" y="66"/>
                  </a:cxn>
                  <a:cxn ang="0">
                    <a:pos x="82" y="72"/>
                  </a:cxn>
                  <a:cxn ang="0">
                    <a:pos x="80" y="76"/>
                  </a:cxn>
                  <a:cxn ang="0">
                    <a:pos x="66" y="74"/>
                  </a:cxn>
                  <a:cxn ang="0">
                    <a:pos x="52" y="76"/>
                  </a:cxn>
                  <a:cxn ang="0">
                    <a:pos x="58" y="68"/>
                  </a:cxn>
                  <a:cxn ang="0">
                    <a:pos x="58" y="62"/>
                  </a:cxn>
                  <a:cxn ang="0">
                    <a:pos x="56" y="62"/>
                  </a:cxn>
                  <a:cxn ang="0">
                    <a:pos x="64" y="58"/>
                  </a:cxn>
                  <a:cxn ang="0">
                    <a:pos x="74" y="56"/>
                  </a:cxn>
                  <a:cxn ang="0">
                    <a:pos x="70" y="52"/>
                  </a:cxn>
                  <a:cxn ang="0">
                    <a:pos x="74" y="46"/>
                  </a:cxn>
                  <a:cxn ang="0">
                    <a:pos x="38" y="52"/>
                  </a:cxn>
                  <a:cxn ang="0">
                    <a:pos x="0" y="54"/>
                  </a:cxn>
                  <a:cxn ang="0">
                    <a:pos x="6" y="48"/>
                  </a:cxn>
                  <a:cxn ang="0">
                    <a:pos x="34" y="40"/>
                  </a:cxn>
                  <a:cxn ang="0">
                    <a:pos x="34" y="38"/>
                  </a:cxn>
                  <a:cxn ang="0">
                    <a:pos x="28" y="36"/>
                  </a:cxn>
                  <a:cxn ang="0">
                    <a:pos x="28" y="32"/>
                  </a:cxn>
                  <a:cxn ang="0">
                    <a:pos x="24" y="32"/>
                  </a:cxn>
                  <a:cxn ang="0">
                    <a:pos x="20" y="34"/>
                  </a:cxn>
                  <a:cxn ang="0">
                    <a:pos x="18" y="34"/>
                  </a:cxn>
                  <a:cxn ang="0">
                    <a:pos x="24" y="30"/>
                  </a:cxn>
                  <a:cxn ang="0">
                    <a:pos x="48" y="28"/>
                  </a:cxn>
                  <a:cxn ang="0">
                    <a:pos x="56" y="30"/>
                  </a:cxn>
                  <a:cxn ang="0">
                    <a:pos x="116" y="10"/>
                  </a:cxn>
                  <a:cxn ang="0">
                    <a:pos x="180" y="0"/>
                  </a:cxn>
                  <a:cxn ang="0">
                    <a:pos x="174" y="4"/>
                  </a:cxn>
                  <a:cxn ang="0">
                    <a:pos x="156" y="12"/>
                  </a:cxn>
                  <a:cxn ang="0">
                    <a:pos x="156" y="10"/>
                  </a:cxn>
                  <a:cxn ang="0">
                    <a:pos x="148" y="10"/>
                  </a:cxn>
                  <a:cxn ang="0">
                    <a:pos x="142" y="12"/>
                  </a:cxn>
                </a:cxnLst>
                <a:rect l="0" t="0" r="r" b="b"/>
                <a:pathLst>
                  <a:path w="180" h="76">
                    <a:moveTo>
                      <a:pt x="142" y="12"/>
                    </a:moveTo>
                    <a:lnTo>
                      <a:pt x="142" y="12"/>
                    </a:lnTo>
                    <a:lnTo>
                      <a:pt x="144" y="14"/>
                    </a:lnTo>
                    <a:lnTo>
                      <a:pt x="148" y="14"/>
                    </a:lnTo>
                    <a:lnTo>
                      <a:pt x="148" y="14"/>
                    </a:lnTo>
                    <a:lnTo>
                      <a:pt x="134" y="28"/>
                    </a:lnTo>
                    <a:lnTo>
                      <a:pt x="120" y="42"/>
                    </a:lnTo>
                    <a:lnTo>
                      <a:pt x="112" y="48"/>
                    </a:lnTo>
                    <a:lnTo>
                      <a:pt x="104" y="52"/>
                    </a:lnTo>
                    <a:lnTo>
                      <a:pt x="94" y="56"/>
                    </a:lnTo>
                    <a:lnTo>
                      <a:pt x="82" y="56"/>
                    </a:lnTo>
                    <a:lnTo>
                      <a:pt x="82" y="56"/>
                    </a:lnTo>
                    <a:lnTo>
                      <a:pt x="86" y="62"/>
                    </a:lnTo>
                    <a:lnTo>
                      <a:pt x="90" y="62"/>
                    </a:lnTo>
                    <a:lnTo>
                      <a:pt x="90" y="62"/>
                    </a:lnTo>
                    <a:lnTo>
                      <a:pt x="90" y="62"/>
                    </a:lnTo>
                    <a:lnTo>
                      <a:pt x="92" y="64"/>
                    </a:lnTo>
                    <a:lnTo>
                      <a:pt x="92" y="66"/>
                    </a:lnTo>
                    <a:lnTo>
                      <a:pt x="88" y="68"/>
                    </a:lnTo>
                    <a:lnTo>
                      <a:pt x="82" y="72"/>
                    </a:lnTo>
                    <a:lnTo>
                      <a:pt x="80" y="76"/>
                    </a:lnTo>
                    <a:lnTo>
                      <a:pt x="80" y="76"/>
                    </a:lnTo>
                    <a:lnTo>
                      <a:pt x="72" y="74"/>
                    </a:lnTo>
                    <a:lnTo>
                      <a:pt x="66" y="74"/>
                    </a:lnTo>
                    <a:lnTo>
                      <a:pt x="60" y="76"/>
                    </a:lnTo>
                    <a:lnTo>
                      <a:pt x="52" y="76"/>
                    </a:lnTo>
                    <a:lnTo>
                      <a:pt x="52" y="76"/>
                    </a:lnTo>
                    <a:lnTo>
                      <a:pt x="58" y="68"/>
                    </a:lnTo>
                    <a:lnTo>
                      <a:pt x="60" y="64"/>
                    </a:lnTo>
                    <a:lnTo>
                      <a:pt x="58" y="62"/>
                    </a:lnTo>
                    <a:lnTo>
                      <a:pt x="56" y="62"/>
                    </a:lnTo>
                    <a:lnTo>
                      <a:pt x="56" y="62"/>
                    </a:lnTo>
                    <a:lnTo>
                      <a:pt x="60" y="58"/>
                    </a:lnTo>
                    <a:lnTo>
                      <a:pt x="64" y="58"/>
                    </a:lnTo>
                    <a:lnTo>
                      <a:pt x="70" y="58"/>
                    </a:lnTo>
                    <a:lnTo>
                      <a:pt x="74" y="56"/>
                    </a:lnTo>
                    <a:lnTo>
                      <a:pt x="74" y="56"/>
                    </a:lnTo>
                    <a:lnTo>
                      <a:pt x="70" y="52"/>
                    </a:lnTo>
                    <a:lnTo>
                      <a:pt x="74" y="46"/>
                    </a:lnTo>
                    <a:lnTo>
                      <a:pt x="74" y="46"/>
                    </a:lnTo>
                    <a:lnTo>
                      <a:pt x="56" y="50"/>
                    </a:lnTo>
                    <a:lnTo>
                      <a:pt x="38" y="52"/>
                    </a:lnTo>
                    <a:lnTo>
                      <a:pt x="0" y="54"/>
                    </a:lnTo>
                    <a:lnTo>
                      <a:pt x="0" y="54"/>
                    </a:lnTo>
                    <a:lnTo>
                      <a:pt x="4" y="50"/>
                    </a:lnTo>
                    <a:lnTo>
                      <a:pt x="6" y="48"/>
                    </a:lnTo>
                    <a:lnTo>
                      <a:pt x="14" y="46"/>
                    </a:lnTo>
                    <a:lnTo>
                      <a:pt x="34" y="40"/>
                    </a:lnTo>
                    <a:lnTo>
                      <a:pt x="34" y="40"/>
                    </a:lnTo>
                    <a:lnTo>
                      <a:pt x="34" y="38"/>
                    </a:lnTo>
                    <a:lnTo>
                      <a:pt x="32" y="38"/>
                    </a:lnTo>
                    <a:lnTo>
                      <a:pt x="28" y="36"/>
                    </a:lnTo>
                    <a:lnTo>
                      <a:pt x="26" y="36"/>
                    </a:lnTo>
                    <a:lnTo>
                      <a:pt x="28" y="32"/>
                    </a:lnTo>
                    <a:lnTo>
                      <a:pt x="28" y="32"/>
                    </a:lnTo>
                    <a:lnTo>
                      <a:pt x="24" y="32"/>
                    </a:lnTo>
                    <a:lnTo>
                      <a:pt x="22" y="34"/>
                    </a:lnTo>
                    <a:lnTo>
                      <a:pt x="20" y="34"/>
                    </a:lnTo>
                    <a:lnTo>
                      <a:pt x="18" y="34"/>
                    </a:lnTo>
                    <a:lnTo>
                      <a:pt x="18" y="34"/>
                    </a:lnTo>
                    <a:lnTo>
                      <a:pt x="20" y="32"/>
                    </a:lnTo>
                    <a:lnTo>
                      <a:pt x="24" y="30"/>
                    </a:lnTo>
                    <a:lnTo>
                      <a:pt x="36" y="28"/>
                    </a:lnTo>
                    <a:lnTo>
                      <a:pt x="48" y="28"/>
                    </a:lnTo>
                    <a:lnTo>
                      <a:pt x="56" y="30"/>
                    </a:lnTo>
                    <a:lnTo>
                      <a:pt x="56" y="30"/>
                    </a:lnTo>
                    <a:lnTo>
                      <a:pt x="84" y="18"/>
                    </a:lnTo>
                    <a:lnTo>
                      <a:pt x="116" y="10"/>
                    </a:lnTo>
                    <a:lnTo>
                      <a:pt x="148" y="4"/>
                    </a:lnTo>
                    <a:lnTo>
                      <a:pt x="180" y="0"/>
                    </a:lnTo>
                    <a:lnTo>
                      <a:pt x="180" y="0"/>
                    </a:lnTo>
                    <a:lnTo>
                      <a:pt x="174" y="4"/>
                    </a:lnTo>
                    <a:lnTo>
                      <a:pt x="168" y="6"/>
                    </a:lnTo>
                    <a:lnTo>
                      <a:pt x="156" y="12"/>
                    </a:lnTo>
                    <a:lnTo>
                      <a:pt x="156" y="12"/>
                    </a:lnTo>
                    <a:lnTo>
                      <a:pt x="156" y="10"/>
                    </a:lnTo>
                    <a:lnTo>
                      <a:pt x="154" y="8"/>
                    </a:lnTo>
                    <a:lnTo>
                      <a:pt x="148" y="10"/>
                    </a:lnTo>
                    <a:lnTo>
                      <a:pt x="142" y="12"/>
                    </a:lnTo>
                    <a:lnTo>
                      <a:pt x="142" y="1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2" name="Freeform 200"/>
              <p:cNvSpPr>
                <a:spLocks/>
              </p:cNvSpPr>
              <p:nvPr userDrawn="1"/>
            </p:nvSpPr>
            <p:spPr bwMode="auto">
              <a:xfrm>
                <a:off x="3904" y="297"/>
                <a:ext cx="4" cy="6"/>
              </a:xfrm>
              <a:custGeom>
                <a:avLst/>
                <a:gdLst/>
                <a:ahLst/>
                <a:cxnLst>
                  <a:cxn ang="0">
                    <a:pos x="4" y="10"/>
                  </a:cxn>
                  <a:cxn ang="0">
                    <a:pos x="4" y="10"/>
                  </a:cxn>
                  <a:cxn ang="0">
                    <a:pos x="8" y="12"/>
                  </a:cxn>
                  <a:cxn ang="0">
                    <a:pos x="12" y="14"/>
                  </a:cxn>
                  <a:cxn ang="0">
                    <a:pos x="14" y="16"/>
                  </a:cxn>
                  <a:cxn ang="0">
                    <a:pos x="16" y="20"/>
                  </a:cxn>
                  <a:cxn ang="0">
                    <a:pos x="16" y="20"/>
                  </a:cxn>
                  <a:cxn ang="0">
                    <a:pos x="12" y="18"/>
                  </a:cxn>
                  <a:cxn ang="0">
                    <a:pos x="8" y="16"/>
                  </a:cxn>
                  <a:cxn ang="0">
                    <a:pos x="4" y="16"/>
                  </a:cxn>
                  <a:cxn ang="0">
                    <a:pos x="0" y="12"/>
                  </a:cxn>
                  <a:cxn ang="0">
                    <a:pos x="0" y="12"/>
                  </a:cxn>
                  <a:cxn ang="0">
                    <a:pos x="2" y="0"/>
                  </a:cxn>
                  <a:cxn ang="0">
                    <a:pos x="4" y="10"/>
                  </a:cxn>
                  <a:cxn ang="0">
                    <a:pos x="4" y="10"/>
                  </a:cxn>
                </a:cxnLst>
                <a:rect l="0" t="0" r="r" b="b"/>
                <a:pathLst>
                  <a:path w="16" h="20">
                    <a:moveTo>
                      <a:pt x="4" y="10"/>
                    </a:moveTo>
                    <a:lnTo>
                      <a:pt x="4" y="10"/>
                    </a:lnTo>
                    <a:lnTo>
                      <a:pt x="8" y="12"/>
                    </a:lnTo>
                    <a:lnTo>
                      <a:pt x="12" y="14"/>
                    </a:lnTo>
                    <a:lnTo>
                      <a:pt x="14" y="16"/>
                    </a:lnTo>
                    <a:lnTo>
                      <a:pt x="16" y="20"/>
                    </a:lnTo>
                    <a:lnTo>
                      <a:pt x="16" y="20"/>
                    </a:lnTo>
                    <a:lnTo>
                      <a:pt x="12" y="18"/>
                    </a:lnTo>
                    <a:lnTo>
                      <a:pt x="8" y="16"/>
                    </a:lnTo>
                    <a:lnTo>
                      <a:pt x="4" y="16"/>
                    </a:lnTo>
                    <a:lnTo>
                      <a:pt x="0" y="12"/>
                    </a:lnTo>
                    <a:lnTo>
                      <a:pt x="0" y="12"/>
                    </a:lnTo>
                    <a:lnTo>
                      <a:pt x="2" y="0"/>
                    </a:lnTo>
                    <a:lnTo>
                      <a:pt x="4" y="10"/>
                    </a:lnTo>
                    <a:lnTo>
                      <a:pt x="4"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3" name="Freeform 201"/>
              <p:cNvSpPr>
                <a:spLocks/>
              </p:cNvSpPr>
              <p:nvPr userDrawn="1"/>
            </p:nvSpPr>
            <p:spPr bwMode="auto">
              <a:xfrm>
                <a:off x="3657" y="316"/>
                <a:ext cx="13" cy="6"/>
              </a:xfrm>
              <a:custGeom>
                <a:avLst/>
                <a:gdLst/>
                <a:ahLst/>
                <a:cxnLst>
                  <a:cxn ang="0">
                    <a:pos x="50" y="0"/>
                  </a:cxn>
                  <a:cxn ang="0">
                    <a:pos x="50" y="0"/>
                  </a:cxn>
                  <a:cxn ang="0">
                    <a:pos x="48" y="6"/>
                  </a:cxn>
                  <a:cxn ang="0">
                    <a:pos x="42" y="10"/>
                  </a:cxn>
                  <a:cxn ang="0">
                    <a:pos x="28" y="14"/>
                  </a:cxn>
                  <a:cxn ang="0">
                    <a:pos x="14" y="16"/>
                  </a:cxn>
                  <a:cxn ang="0">
                    <a:pos x="0" y="22"/>
                  </a:cxn>
                  <a:cxn ang="0">
                    <a:pos x="0" y="22"/>
                  </a:cxn>
                  <a:cxn ang="0">
                    <a:pos x="2" y="16"/>
                  </a:cxn>
                  <a:cxn ang="0">
                    <a:pos x="6" y="12"/>
                  </a:cxn>
                  <a:cxn ang="0">
                    <a:pos x="20" y="6"/>
                  </a:cxn>
                  <a:cxn ang="0">
                    <a:pos x="36" y="2"/>
                  </a:cxn>
                  <a:cxn ang="0">
                    <a:pos x="50" y="0"/>
                  </a:cxn>
                  <a:cxn ang="0">
                    <a:pos x="50" y="0"/>
                  </a:cxn>
                </a:cxnLst>
                <a:rect l="0" t="0" r="r" b="b"/>
                <a:pathLst>
                  <a:path w="50" h="22">
                    <a:moveTo>
                      <a:pt x="50" y="0"/>
                    </a:moveTo>
                    <a:lnTo>
                      <a:pt x="50" y="0"/>
                    </a:lnTo>
                    <a:lnTo>
                      <a:pt x="48" y="6"/>
                    </a:lnTo>
                    <a:lnTo>
                      <a:pt x="42" y="10"/>
                    </a:lnTo>
                    <a:lnTo>
                      <a:pt x="28" y="14"/>
                    </a:lnTo>
                    <a:lnTo>
                      <a:pt x="14" y="16"/>
                    </a:lnTo>
                    <a:lnTo>
                      <a:pt x="0" y="22"/>
                    </a:lnTo>
                    <a:lnTo>
                      <a:pt x="0" y="22"/>
                    </a:lnTo>
                    <a:lnTo>
                      <a:pt x="2" y="16"/>
                    </a:lnTo>
                    <a:lnTo>
                      <a:pt x="6" y="12"/>
                    </a:lnTo>
                    <a:lnTo>
                      <a:pt x="20" y="6"/>
                    </a:lnTo>
                    <a:lnTo>
                      <a:pt x="36" y="2"/>
                    </a:lnTo>
                    <a:lnTo>
                      <a:pt x="50" y="0"/>
                    </a:lnTo>
                    <a:lnTo>
                      <a:pt x="5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4" name="Freeform 202"/>
              <p:cNvSpPr>
                <a:spLocks/>
              </p:cNvSpPr>
              <p:nvPr userDrawn="1"/>
            </p:nvSpPr>
            <p:spPr bwMode="auto">
              <a:xfrm>
                <a:off x="3520" y="335"/>
                <a:ext cx="5" cy="2"/>
              </a:xfrm>
              <a:custGeom>
                <a:avLst/>
                <a:gdLst/>
                <a:ahLst/>
                <a:cxnLst>
                  <a:cxn ang="0">
                    <a:pos x="20" y="0"/>
                  </a:cxn>
                  <a:cxn ang="0">
                    <a:pos x="20" y="0"/>
                  </a:cxn>
                  <a:cxn ang="0">
                    <a:pos x="14" y="2"/>
                  </a:cxn>
                  <a:cxn ang="0">
                    <a:pos x="2" y="8"/>
                  </a:cxn>
                  <a:cxn ang="0">
                    <a:pos x="2" y="8"/>
                  </a:cxn>
                  <a:cxn ang="0">
                    <a:pos x="0" y="10"/>
                  </a:cxn>
                  <a:cxn ang="0">
                    <a:pos x="0" y="8"/>
                  </a:cxn>
                  <a:cxn ang="0">
                    <a:pos x="6" y="6"/>
                  </a:cxn>
                  <a:cxn ang="0">
                    <a:pos x="12" y="2"/>
                  </a:cxn>
                  <a:cxn ang="0">
                    <a:pos x="20" y="0"/>
                  </a:cxn>
                  <a:cxn ang="0">
                    <a:pos x="20" y="0"/>
                  </a:cxn>
                </a:cxnLst>
                <a:rect l="0" t="0" r="r" b="b"/>
                <a:pathLst>
                  <a:path w="20" h="10">
                    <a:moveTo>
                      <a:pt x="20" y="0"/>
                    </a:moveTo>
                    <a:lnTo>
                      <a:pt x="20" y="0"/>
                    </a:lnTo>
                    <a:lnTo>
                      <a:pt x="14" y="2"/>
                    </a:lnTo>
                    <a:lnTo>
                      <a:pt x="2" y="8"/>
                    </a:lnTo>
                    <a:lnTo>
                      <a:pt x="2" y="8"/>
                    </a:lnTo>
                    <a:lnTo>
                      <a:pt x="0" y="10"/>
                    </a:lnTo>
                    <a:lnTo>
                      <a:pt x="0" y="8"/>
                    </a:lnTo>
                    <a:lnTo>
                      <a:pt x="6" y="6"/>
                    </a:lnTo>
                    <a:lnTo>
                      <a:pt x="12" y="2"/>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5" name="Freeform 203"/>
              <p:cNvSpPr>
                <a:spLocks/>
              </p:cNvSpPr>
              <p:nvPr userDrawn="1"/>
            </p:nvSpPr>
            <p:spPr bwMode="auto">
              <a:xfrm>
                <a:off x="3695" y="347"/>
                <a:ext cx="5" cy="3"/>
              </a:xfrm>
              <a:custGeom>
                <a:avLst/>
                <a:gdLst/>
                <a:ahLst/>
                <a:cxnLst>
                  <a:cxn ang="0">
                    <a:pos x="8" y="0"/>
                  </a:cxn>
                  <a:cxn ang="0">
                    <a:pos x="8" y="0"/>
                  </a:cxn>
                  <a:cxn ang="0">
                    <a:pos x="12" y="0"/>
                  </a:cxn>
                  <a:cxn ang="0">
                    <a:pos x="14" y="0"/>
                  </a:cxn>
                  <a:cxn ang="0">
                    <a:pos x="20" y="4"/>
                  </a:cxn>
                  <a:cxn ang="0">
                    <a:pos x="20" y="4"/>
                  </a:cxn>
                  <a:cxn ang="0">
                    <a:pos x="16" y="8"/>
                  </a:cxn>
                  <a:cxn ang="0">
                    <a:pos x="12" y="10"/>
                  </a:cxn>
                  <a:cxn ang="0">
                    <a:pos x="6" y="12"/>
                  </a:cxn>
                  <a:cxn ang="0">
                    <a:pos x="0" y="14"/>
                  </a:cxn>
                  <a:cxn ang="0">
                    <a:pos x="0" y="14"/>
                  </a:cxn>
                  <a:cxn ang="0">
                    <a:pos x="0" y="12"/>
                  </a:cxn>
                  <a:cxn ang="0">
                    <a:pos x="4" y="8"/>
                  </a:cxn>
                  <a:cxn ang="0">
                    <a:pos x="6" y="4"/>
                  </a:cxn>
                  <a:cxn ang="0">
                    <a:pos x="8" y="0"/>
                  </a:cxn>
                  <a:cxn ang="0">
                    <a:pos x="8" y="0"/>
                  </a:cxn>
                </a:cxnLst>
                <a:rect l="0" t="0" r="r" b="b"/>
                <a:pathLst>
                  <a:path w="20" h="14">
                    <a:moveTo>
                      <a:pt x="8" y="0"/>
                    </a:moveTo>
                    <a:lnTo>
                      <a:pt x="8" y="0"/>
                    </a:lnTo>
                    <a:lnTo>
                      <a:pt x="12" y="0"/>
                    </a:lnTo>
                    <a:lnTo>
                      <a:pt x="14" y="0"/>
                    </a:lnTo>
                    <a:lnTo>
                      <a:pt x="20" y="4"/>
                    </a:lnTo>
                    <a:lnTo>
                      <a:pt x="20" y="4"/>
                    </a:lnTo>
                    <a:lnTo>
                      <a:pt x="16" y="8"/>
                    </a:lnTo>
                    <a:lnTo>
                      <a:pt x="12" y="10"/>
                    </a:lnTo>
                    <a:lnTo>
                      <a:pt x="6" y="12"/>
                    </a:lnTo>
                    <a:lnTo>
                      <a:pt x="0" y="14"/>
                    </a:lnTo>
                    <a:lnTo>
                      <a:pt x="0" y="14"/>
                    </a:lnTo>
                    <a:lnTo>
                      <a:pt x="0" y="12"/>
                    </a:lnTo>
                    <a:lnTo>
                      <a:pt x="4" y="8"/>
                    </a:lnTo>
                    <a:lnTo>
                      <a:pt x="6" y="4"/>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6" name="Freeform 204"/>
              <p:cNvSpPr>
                <a:spLocks/>
              </p:cNvSpPr>
              <p:nvPr userDrawn="1"/>
            </p:nvSpPr>
            <p:spPr bwMode="auto">
              <a:xfrm>
                <a:off x="3564" y="354"/>
                <a:ext cx="13" cy="5"/>
              </a:xfrm>
              <a:custGeom>
                <a:avLst/>
                <a:gdLst/>
                <a:ahLst/>
                <a:cxnLst>
                  <a:cxn ang="0">
                    <a:pos x="48" y="2"/>
                  </a:cxn>
                  <a:cxn ang="0">
                    <a:pos x="48" y="2"/>
                  </a:cxn>
                  <a:cxn ang="0">
                    <a:pos x="42" y="2"/>
                  </a:cxn>
                  <a:cxn ang="0">
                    <a:pos x="34" y="4"/>
                  </a:cxn>
                  <a:cxn ang="0">
                    <a:pos x="26" y="4"/>
                  </a:cxn>
                  <a:cxn ang="0">
                    <a:pos x="22" y="4"/>
                  </a:cxn>
                  <a:cxn ang="0">
                    <a:pos x="18" y="2"/>
                  </a:cxn>
                  <a:cxn ang="0">
                    <a:pos x="18" y="2"/>
                  </a:cxn>
                  <a:cxn ang="0">
                    <a:pos x="26" y="0"/>
                  </a:cxn>
                  <a:cxn ang="0">
                    <a:pos x="34" y="0"/>
                  </a:cxn>
                  <a:cxn ang="0">
                    <a:pos x="50" y="0"/>
                  </a:cxn>
                  <a:cxn ang="0">
                    <a:pos x="50" y="0"/>
                  </a:cxn>
                  <a:cxn ang="0">
                    <a:pos x="42" y="8"/>
                  </a:cxn>
                  <a:cxn ang="0">
                    <a:pos x="38" y="10"/>
                  </a:cxn>
                  <a:cxn ang="0">
                    <a:pos x="32" y="12"/>
                  </a:cxn>
                  <a:cxn ang="0">
                    <a:pos x="32" y="12"/>
                  </a:cxn>
                  <a:cxn ang="0">
                    <a:pos x="36" y="14"/>
                  </a:cxn>
                  <a:cxn ang="0">
                    <a:pos x="38" y="12"/>
                  </a:cxn>
                  <a:cxn ang="0">
                    <a:pos x="42" y="10"/>
                  </a:cxn>
                  <a:cxn ang="0">
                    <a:pos x="48" y="10"/>
                  </a:cxn>
                  <a:cxn ang="0">
                    <a:pos x="48" y="10"/>
                  </a:cxn>
                  <a:cxn ang="0">
                    <a:pos x="42" y="14"/>
                  </a:cxn>
                  <a:cxn ang="0">
                    <a:pos x="34" y="16"/>
                  </a:cxn>
                  <a:cxn ang="0">
                    <a:pos x="28" y="16"/>
                  </a:cxn>
                  <a:cxn ang="0">
                    <a:pos x="20" y="16"/>
                  </a:cxn>
                  <a:cxn ang="0">
                    <a:pos x="20" y="16"/>
                  </a:cxn>
                  <a:cxn ang="0">
                    <a:pos x="22" y="14"/>
                  </a:cxn>
                  <a:cxn ang="0">
                    <a:pos x="24" y="14"/>
                  </a:cxn>
                  <a:cxn ang="0">
                    <a:pos x="24" y="14"/>
                  </a:cxn>
                  <a:cxn ang="0">
                    <a:pos x="20" y="12"/>
                  </a:cxn>
                  <a:cxn ang="0">
                    <a:pos x="14" y="14"/>
                  </a:cxn>
                  <a:cxn ang="0">
                    <a:pos x="8" y="16"/>
                  </a:cxn>
                  <a:cxn ang="0">
                    <a:pos x="2" y="18"/>
                  </a:cxn>
                  <a:cxn ang="0">
                    <a:pos x="2" y="18"/>
                  </a:cxn>
                  <a:cxn ang="0">
                    <a:pos x="4" y="14"/>
                  </a:cxn>
                  <a:cxn ang="0">
                    <a:pos x="8" y="12"/>
                  </a:cxn>
                  <a:cxn ang="0">
                    <a:pos x="18" y="12"/>
                  </a:cxn>
                  <a:cxn ang="0">
                    <a:pos x="18" y="12"/>
                  </a:cxn>
                  <a:cxn ang="0">
                    <a:pos x="0" y="12"/>
                  </a:cxn>
                  <a:cxn ang="0">
                    <a:pos x="8" y="10"/>
                  </a:cxn>
                  <a:cxn ang="0">
                    <a:pos x="30" y="6"/>
                  </a:cxn>
                  <a:cxn ang="0">
                    <a:pos x="48" y="2"/>
                  </a:cxn>
                  <a:cxn ang="0">
                    <a:pos x="48" y="2"/>
                  </a:cxn>
                </a:cxnLst>
                <a:rect l="0" t="0" r="r" b="b"/>
                <a:pathLst>
                  <a:path w="50" h="18">
                    <a:moveTo>
                      <a:pt x="48" y="2"/>
                    </a:moveTo>
                    <a:lnTo>
                      <a:pt x="48" y="2"/>
                    </a:lnTo>
                    <a:lnTo>
                      <a:pt x="42" y="2"/>
                    </a:lnTo>
                    <a:lnTo>
                      <a:pt x="34" y="4"/>
                    </a:lnTo>
                    <a:lnTo>
                      <a:pt x="26" y="4"/>
                    </a:lnTo>
                    <a:lnTo>
                      <a:pt x="22" y="4"/>
                    </a:lnTo>
                    <a:lnTo>
                      <a:pt x="18" y="2"/>
                    </a:lnTo>
                    <a:lnTo>
                      <a:pt x="18" y="2"/>
                    </a:lnTo>
                    <a:lnTo>
                      <a:pt x="26" y="0"/>
                    </a:lnTo>
                    <a:lnTo>
                      <a:pt x="34" y="0"/>
                    </a:lnTo>
                    <a:lnTo>
                      <a:pt x="50" y="0"/>
                    </a:lnTo>
                    <a:lnTo>
                      <a:pt x="50" y="0"/>
                    </a:lnTo>
                    <a:lnTo>
                      <a:pt x="42" y="8"/>
                    </a:lnTo>
                    <a:lnTo>
                      <a:pt x="38" y="10"/>
                    </a:lnTo>
                    <a:lnTo>
                      <a:pt x="32" y="12"/>
                    </a:lnTo>
                    <a:lnTo>
                      <a:pt x="32" y="12"/>
                    </a:lnTo>
                    <a:lnTo>
                      <a:pt x="36" y="14"/>
                    </a:lnTo>
                    <a:lnTo>
                      <a:pt x="38" y="12"/>
                    </a:lnTo>
                    <a:lnTo>
                      <a:pt x="42" y="10"/>
                    </a:lnTo>
                    <a:lnTo>
                      <a:pt x="48" y="10"/>
                    </a:lnTo>
                    <a:lnTo>
                      <a:pt x="48" y="10"/>
                    </a:lnTo>
                    <a:lnTo>
                      <a:pt x="42" y="14"/>
                    </a:lnTo>
                    <a:lnTo>
                      <a:pt x="34" y="16"/>
                    </a:lnTo>
                    <a:lnTo>
                      <a:pt x="28" y="16"/>
                    </a:lnTo>
                    <a:lnTo>
                      <a:pt x="20" y="16"/>
                    </a:lnTo>
                    <a:lnTo>
                      <a:pt x="20" y="16"/>
                    </a:lnTo>
                    <a:lnTo>
                      <a:pt x="22" y="14"/>
                    </a:lnTo>
                    <a:lnTo>
                      <a:pt x="24" y="14"/>
                    </a:lnTo>
                    <a:lnTo>
                      <a:pt x="24" y="14"/>
                    </a:lnTo>
                    <a:lnTo>
                      <a:pt x="20" y="12"/>
                    </a:lnTo>
                    <a:lnTo>
                      <a:pt x="14" y="14"/>
                    </a:lnTo>
                    <a:lnTo>
                      <a:pt x="8" y="16"/>
                    </a:lnTo>
                    <a:lnTo>
                      <a:pt x="2" y="18"/>
                    </a:lnTo>
                    <a:lnTo>
                      <a:pt x="2" y="18"/>
                    </a:lnTo>
                    <a:lnTo>
                      <a:pt x="4" y="14"/>
                    </a:lnTo>
                    <a:lnTo>
                      <a:pt x="8" y="12"/>
                    </a:lnTo>
                    <a:lnTo>
                      <a:pt x="18" y="12"/>
                    </a:lnTo>
                    <a:lnTo>
                      <a:pt x="18" y="12"/>
                    </a:lnTo>
                    <a:lnTo>
                      <a:pt x="0" y="12"/>
                    </a:lnTo>
                    <a:lnTo>
                      <a:pt x="8" y="10"/>
                    </a:lnTo>
                    <a:lnTo>
                      <a:pt x="30" y="6"/>
                    </a:lnTo>
                    <a:lnTo>
                      <a:pt x="48" y="2"/>
                    </a:lnTo>
                    <a:lnTo>
                      <a:pt x="48"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7" name="Freeform 205"/>
              <p:cNvSpPr>
                <a:spLocks/>
              </p:cNvSpPr>
              <p:nvPr userDrawn="1"/>
            </p:nvSpPr>
            <p:spPr bwMode="auto">
              <a:xfrm>
                <a:off x="3884" y="348"/>
                <a:ext cx="42" cy="33"/>
              </a:xfrm>
              <a:custGeom>
                <a:avLst/>
                <a:gdLst/>
                <a:ahLst/>
                <a:cxnLst>
                  <a:cxn ang="0">
                    <a:pos x="52" y="40"/>
                  </a:cxn>
                  <a:cxn ang="0">
                    <a:pos x="60" y="40"/>
                  </a:cxn>
                  <a:cxn ang="0">
                    <a:pos x="66" y="30"/>
                  </a:cxn>
                  <a:cxn ang="0">
                    <a:pos x="70" y="20"/>
                  </a:cxn>
                  <a:cxn ang="0">
                    <a:pos x="74" y="22"/>
                  </a:cxn>
                  <a:cxn ang="0">
                    <a:pos x="78" y="32"/>
                  </a:cxn>
                  <a:cxn ang="0">
                    <a:pos x="80" y="26"/>
                  </a:cxn>
                  <a:cxn ang="0">
                    <a:pos x="86" y="20"/>
                  </a:cxn>
                  <a:cxn ang="0">
                    <a:pos x="92" y="18"/>
                  </a:cxn>
                  <a:cxn ang="0">
                    <a:pos x="94" y="26"/>
                  </a:cxn>
                  <a:cxn ang="0">
                    <a:pos x="96" y="22"/>
                  </a:cxn>
                  <a:cxn ang="0">
                    <a:pos x="104" y="18"/>
                  </a:cxn>
                  <a:cxn ang="0">
                    <a:pos x="106" y="22"/>
                  </a:cxn>
                  <a:cxn ang="0">
                    <a:pos x="106" y="28"/>
                  </a:cxn>
                  <a:cxn ang="0">
                    <a:pos x="118" y="18"/>
                  </a:cxn>
                  <a:cxn ang="0">
                    <a:pos x="126" y="18"/>
                  </a:cxn>
                  <a:cxn ang="0">
                    <a:pos x="128" y="6"/>
                  </a:cxn>
                  <a:cxn ang="0">
                    <a:pos x="134" y="6"/>
                  </a:cxn>
                  <a:cxn ang="0">
                    <a:pos x="138" y="22"/>
                  </a:cxn>
                  <a:cxn ang="0">
                    <a:pos x="148" y="16"/>
                  </a:cxn>
                  <a:cxn ang="0">
                    <a:pos x="146" y="32"/>
                  </a:cxn>
                  <a:cxn ang="0">
                    <a:pos x="148" y="40"/>
                  </a:cxn>
                  <a:cxn ang="0">
                    <a:pos x="158" y="48"/>
                  </a:cxn>
                  <a:cxn ang="0">
                    <a:pos x="156" y="58"/>
                  </a:cxn>
                  <a:cxn ang="0">
                    <a:pos x="158" y="64"/>
                  </a:cxn>
                  <a:cxn ang="0">
                    <a:pos x="150" y="80"/>
                  </a:cxn>
                  <a:cxn ang="0">
                    <a:pos x="144" y="82"/>
                  </a:cxn>
                  <a:cxn ang="0">
                    <a:pos x="140" y="86"/>
                  </a:cxn>
                  <a:cxn ang="0">
                    <a:pos x="132" y="96"/>
                  </a:cxn>
                  <a:cxn ang="0">
                    <a:pos x="106" y="106"/>
                  </a:cxn>
                  <a:cxn ang="0">
                    <a:pos x="94" y="112"/>
                  </a:cxn>
                  <a:cxn ang="0">
                    <a:pos x="72" y="126"/>
                  </a:cxn>
                  <a:cxn ang="0">
                    <a:pos x="54" y="126"/>
                  </a:cxn>
                  <a:cxn ang="0">
                    <a:pos x="36" y="116"/>
                  </a:cxn>
                  <a:cxn ang="0">
                    <a:pos x="26" y="100"/>
                  </a:cxn>
                  <a:cxn ang="0">
                    <a:pos x="8" y="102"/>
                  </a:cxn>
                  <a:cxn ang="0">
                    <a:pos x="2" y="100"/>
                  </a:cxn>
                  <a:cxn ang="0">
                    <a:pos x="4" y="92"/>
                  </a:cxn>
                  <a:cxn ang="0">
                    <a:pos x="10" y="96"/>
                  </a:cxn>
                  <a:cxn ang="0">
                    <a:pos x="22" y="88"/>
                  </a:cxn>
                  <a:cxn ang="0">
                    <a:pos x="26" y="76"/>
                  </a:cxn>
                  <a:cxn ang="0">
                    <a:pos x="24" y="76"/>
                  </a:cxn>
                  <a:cxn ang="0">
                    <a:pos x="18" y="68"/>
                  </a:cxn>
                  <a:cxn ang="0">
                    <a:pos x="10" y="62"/>
                  </a:cxn>
                  <a:cxn ang="0">
                    <a:pos x="0" y="64"/>
                  </a:cxn>
                  <a:cxn ang="0">
                    <a:pos x="12" y="56"/>
                  </a:cxn>
                  <a:cxn ang="0">
                    <a:pos x="28" y="50"/>
                  </a:cxn>
                  <a:cxn ang="0">
                    <a:pos x="40" y="42"/>
                  </a:cxn>
                  <a:cxn ang="0">
                    <a:pos x="30" y="36"/>
                  </a:cxn>
                  <a:cxn ang="0">
                    <a:pos x="8" y="36"/>
                  </a:cxn>
                  <a:cxn ang="0">
                    <a:pos x="6" y="30"/>
                  </a:cxn>
                  <a:cxn ang="0">
                    <a:pos x="14" y="22"/>
                  </a:cxn>
                  <a:cxn ang="0">
                    <a:pos x="18" y="28"/>
                  </a:cxn>
                  <a:cxn ang="0">
                    <a:pos x="24" y="12"/>
                  </a:cxn>
                  <a:cxn ang="0">
                    <a:pos x="32" y="10"/>
                  </a:cxn>
                  <a:cxn ang="0">
                    <a:pos x="34" y="18"/>
                  </a:cxn>
                  <a:cxn ang="0">
                    <a:pos x="40" y="20"/>
                  </a:cxn>
                  <a:cxn ang="0">
                    <a:pos x="40" y="10"/>
                  </a:cxn>
                  <a:cxn ang="0">
                    <a:pos x="36" y="4"/>
                  </a:cxn>
                  <a:cxn ang="0">
                    <a:pos x="38" y="0"/>
                  </a:cxn>
                  <a:cxn ang="0">
                    <a:pos x="44" y="2"/>
                  </a:cxn>
                  <a:cxn ang="0">
                    <a:pos x="50" y="6"/>
                  </a:cxn>
                  <a:cxn ang="0">
                    <a:pos x="50" y="36"/>
                  </a:cxn>
                </a:cxnLst>
                <a:rect l="0" t="0" r="r" b="b"/>
                <a:pathLst>
                  <a:path w="158" h="126">
                    <a:moveTo>
                      <a:pt x="46" y="48"/>
                    </a:moveTo>
                    <a:lnTo>
                      <a:pt x="46" y="48"/>
                    </a:lnTo>
                    <a:lnTo>
                      <a:pt x="52" y="40"/>
                    </a:lnTo>
                    <a:lnTo>
                      <a:pt x="56" y="34"/>
                    </a:lnTo>
                    <a:lnTo>
                      <a:pt x="56" y="34"/>
                    </a:lnTo>
                    <a:lnTo>
                      <a:pt x="60" y="40"/>
                    </a:lnTo>
                    <a:lnTo>
                      <a:pt x="60" y="40"/>
                    </a:lnTo>
                    <a:lnTo>
                      <a:pt x="64" y="36"/>
                    </a:lnTo>
                    <a:lnTo>
                      <a:pt x="66" y="30"/>
                    </a:lnTo>
                    <a:lnTo>
                      <a:pt x="68" y="18"/>
                    </a:lnTo>
                    <a:lnTo>
                      <a:pt x="68" y="18"/>
                    </a:lnTo>
                    <a:lnTo>
                      <a:pt x="70" y="20"/>
                    </a:lnTo>
                    <a:lnTo>
                      <a:pt x="72" y="18"/>
                    </a:lnTo>
                    <a:lnTo>
                      <a:pt x="72" y="18"/>
                    </a:lnTo>
                    <a:lnTo>
                      <a:pt x="74" y="22"/>
                    </a:lnTo>
                    <a:lnTo>
                      <a:pt x="74" y="26"/>
                    </a:lnTo>
                    <a:lnTo>
                      <a:pt x="74" y="30"/>
                    </a:lnTo>
                    <a:lnTo>
                      <a:pt x="78" y="32"/>
                    </a:lnTo>
                    <a:lnTo>
                      <a:pt x="78" y="32"/>
                    </a:lnTo>
                    <a:lnTo>
                      <a:pt x="80" y="30"/>
                    </a:lnTo>
                    <a:lnTo>
                      <a:pt x="80" y="26"/>
                    </a:lnTo>
                    <a:lnTo>
                      <a:pt x="82" y="20"/>
                    </a:lnTo>
                    <a:lnTo>
                      <a:pt x="82" y="20"/>
                    </a:lnTo>
                    <a:lnTo>
                      <a:pt x="86" y="20"/>
                    </a:lnTo>
                    <a:lnTo>
                      <a:pt x="90" y="16"/>
                    </a:lnTo>
                    <a:lnTo>
                      <a:pt x="90" y="16"/>
                    </a:lnTo>
                    <a:lnTo>
                      <a:pt x="92" y="18"/>
                    </a:lnTo>
                    <a:lnTo>
                      <a:pt x="94" y="18"/>
                    </a:lnTo>
                    <a:lnTo>
                      <a:pt x="94" y="18"/>
                    </a:lnTo>
                    <a:lnTo>
                      <a:pt x="94" y="26"/>
                    </a:lnTo>
                    <a:lnTo>
                      <a:pt x="94" y="26"/>
                    </a:lnTo>
                    <a:lnTo>
                      <a:pt x="96" y="24"/>
                    </a:lnTo>
                    <a:lnTo>
                      <a:pt x="96" y="22"/>
                    </a:lnTo>
                    <a:lnTo>
                      <a:pt x="96" y="18"/>
                    </a:lnTo>
                    <a:lnTo>
                      <a:pt x="96" y="18"/>
                    </a:lnTo>
                    <a:lnTo>
                      <a:pt x="104" y="18"/>
                    </a:lnTo>
                    <a:lnTo>
                      <a:pt x="104" y="18"/>
                    </a:lnTo>
                    <a:lnTo>
                      <a:pt x="104" y="20"/>
                    </a:lnTo>
                    <a:lnTo>
                      <a:pt x="106" y="22"/>
                    </a:lnTo>
                    <a:lnTo>
                      <a:pt x="106" y="24"/>
                    </a:lnTo>
                    <a:lnTo>
                      <a:pt x="106" y="28"/>
                    </a:lnTo>
                    <a:lnTo>
                      <a:pt x="106" y="28"/>
                    </a:lnTo>
                    <a:lnTo>
                      <a:pt x="110" y="24"/>
                    </a:lnTo>
                    <a:lnTo>
                      <a:pt x="114" y="20"/>
                    </a:lnTo>
                    <a:lnTo>
                      <a:pt x="118" y="18"/>
                    </a:lnTo>
                    <a:lnTo>
                      <a:pt x="124" y="20"/>
                    </a:lnTo>
                    <a:lnTo>
                      <a:pt x="124" y="20"/>
                    </a:lnTo>
                    <a:lnTo>
                      <a:pt x="126" y="18"/>
                    </a:lnTo>
                    <a:lnTo>
                      <a:pt x="126" y="14"/>
                    </a:lnTo>
                    <a:lnTo>
                      <a:pt x="126" y="10"/>
                    </a:lnTo>
                    <a:lnTo>
                      <a:pt x="128" y="6"/>
                    </a:lnTo>
                    <a:lnTo>
                      <a:pt x="128" y="6"/>
                    </a:lnTo>
                    <a:lnTo>
                      <a:pt x="134" y="6"/>
                    </a:lnTo>
                    <a:lnTo>
                      <a:pt x="134" y="6"/>
                    </a:lnTo>
                    <a:lnTo>
                      <a:pt x="136" y="14"/>
                    </a:lnTo>
                    <a:lnTo>
                      <a:pt x="138" y="22"/>
                    </a:lnTo>
                    <a:lnTo>
                      <a:pt x="138" y="22"/>
                    </a:lnTo>
                    <a:lnTo>
                      <a:pt x="142" y="18"/>
                    </a:lnTo>
                    <a:lnTo>
                      <a:pt x="148" y="16"/>
                    </a:lnTo>
                    <a:lnTo>
                      <a:pt x="148" y="16"/>
                    </a:lnTo>
                    <a:lnTo>
                      <a:pt x="144" y="22"/>
                    </a:lnTo>
                    <a:lnTo>
                      <a:pt x="144" y="26"/>
                    </a:lnTo>
                    <a:lnTo>
                      <a:pt x="146" y="32"/>
                    </a:lnTo>
                    <a:lnTo>
                      <a:pt x="144" y="38"/>
                    </a:lnTo>
                    <a:lnTo>
                      <a:pt x="144" y="38"/>
                    </a:lnTo>
                    <a:lnTo>
                      <a:pt x="148" y="40"/>
                    </a:lnTo>
                    <a:lnTo>
                      <a:pt x="152" y="42"/>
                    </a:lnTo>
                    <a:lnTo>
                      <a:pt x="154" y="46"/>
                    </a:lnTo>
                    <a:lnTo>
                      <a:pt x="158" y="48"/>
                    </a:lnTo>
                    <a:lnTo>
                      <a:pt x="158" y="48"/>
                    </a:lnTo>
                    <a:lnTo>
                      <a:pt x="158" y="54"/>
                    </a:lnTo>
                    <a:lnTo>
                      <a:pt x="156" y="58"/>
                    </a:lnTo>
                    <a:lnTo>
                      <a:pt x="156" y="62"/>
                    </a:lnTo>
                    <a:lnTo>
                      <a:pt x="158" y="64"/>
                    </a:lnTo>
                    <a:lnTo>
                      <a:pt x="158" y="64"/>
                    </a:lnTo>
                    <a:lnTo>
                      <a:pt x="154" y="72"/>
                    </a:lnTo>
                    <a:lnTo>
                      <a:pt x="150" y="80"/>
                    </a:lnTo>
                    <a:lnTo>
                      <a:pt x="150" y="80"/>
                    </a:lnTo>
                    <a:lnTo>
                      <a:pt x="148" y="80"/>
                    </a:lnTo>
                    <a:lnTo>
                      <a:pt x="146" y="80"/>
                    </a:lnTo>
                    <a:lnTo>
                      <a:pt x="144" y="82"/>
                    </a:lnTo>
                    <a:lnTo>
                      <a:pt x="140" y="82"/>
                    </a:lnTo>
                    <a:lnTo>
                      <a:pt x="140" y="82"/>
                    </a:lnTo>
                    <a:lnTo>
                      <a:pt x="140" y="86"/>
                    </a:lnTo>
                    <a:lnTo>
                      <a:pt x="138" y="90"/>
                    </a:lnTo>
                    <a:lnTo>
                      <a:pt x="132" y="96"/>
                    </a:lnTo>
                    <a:lnTo>
                      <a:pt x="132" y="96"/>
                    </a:lnTo>
                    <a:lnTo>
                      <a:pt x="120" y="98"/>
                    </a:lnTo>
                    <a:lnTo>
                      <a:pt x="112" y="102"/>
                    </a:lnTo>
                    <a:lnTo>
                      <a:pt x="106" y="106"/>
                    </a:lnTo>
                    <a:lnTo>
                      <a:pt x="100" y="112"/>
                    </a:lnTo>
                    <a:lnTo>
                      <a:pt x="100" y="112"/>
                    </a:lnTo>
                    <a:lnTo>
                      <a:pt x="94" y="112"/>
                    </a:lnTo>
                    <a:lnTo>
                      <a:pt x="84" y="114"/>
                    </a:lnTo>
                    <a:lnTo>
                      <a:pt x="78" y="118"/>
                    </a:lnTo>
                    <a:lnTo>
                      <a:pt x="72" y="126"/>
                    </a:lnTo>
                    <a:lnTo>
                      <a:pt x="72" y="126"/>
                    </a:lnTo>
                    <a:lnTo>
                      <a:pt x="62" y="126"/>
                    </a:lnTo>
                    <a:lnTo>
                      <a:pt x="54" y="126"/>
                    </a:lnTo>
                    <a:lnTo>
                      <a:pt x="48" y="124"/>
                    </a:lnTo>
                    <a:lnTo>
                      <a:pt x="42" y="120"/>
                    </a:lnTo>
                    <a:lnTo>
                      <a:pt x="36" y="116"/>
                    </a:lnTo>
                    <a:lnTo>
                      <a:pt x="32" y="112"/>
                    </a:lnTo>
                    <a:lnTo>
                      <a:pt x="26" y="100"/>
                    </a:lnTo>
                    <a:lnTo>
                      <a:pt x="26" y="100"/>
                    </a:lnTo>
                    <a:lnTo>
                      <a:pt x="20" y="104"/>
                    </a:lnTo>
                    <a:lnTo>
                      <a:pt x="14" y="104"/>
                    </a:lnTo>
                    <a:lnTo>
                      <a:pt x="8" y="102"/>
                    </a:lnTo>
                    <a:lnTo>
                      <a:pt x="0" y="102"/>
                    </a:lnTo>
                    <a:lnTo>
                      <a:pt x="0" y="102"/>
                    </a:lnTo>
                    <a:lnTo>
                      <a:pt x="2" y="100"/>
                    </a:lnTo>
                    <a:lnTo>
                      <a:pt x="2" y="96"/>
                    </a:lnTo>
                    <a:lnTo>
                      <a:pt x="4" y="94"/>
                    </a:lnTo>
                    <a:lnTo>
                      <a:pt x="4" y="92"/>
                    </a:lnTo>
                    <a:lnTo>
                      <a:pt x="4" y="92"/>
                    </a:lnTo>
                    <a:lnTo>
                      <a:pt x="10" y="96"/>
                    </a:lnTo>
                    <a:lnTo>
                      <a:pt x="10" y="96"/>
                    </a:lnTo>
                    <a:lnTo>
                      <a:pt x="16" y="92"/>
                    </a:lnTo>
                    <a:lnTo>
                      <a:pt x="22" y="88"/>
                    </a:lnTo>
                    <a:lnTo>
                      <a:pt x="22" y="88"/>
                    </a:lnTo>
                    <a:lnTo>
                      <a:pt x="24" y="80"/>
                    </a:lnTo>
                    <a:lnTo>
                      <a:pt x="26" y="76"/>
                    </a:lnTo>
                    <a:lnTo>
                      <a:pt x="26" y="76"/>
                    </a:lnTo>
                    <a:lnTo>
                      <a:pt x="26" y="76"/>
                    </a:lnTo>
                    <a:lnTo>
                      <a:pt x="26" y="76"/>
                    </a:lnTo>
                    <a:lnTo>
                      <a:pt x="24" y="76"/>
                    </a:lnTo>
                    <a:lnTo>
                      <a:pt x="20" y="74"/>
                    </a:lnTo>
                    <a:lnTo>
                      <a:pt x="16" y="70"/>
                    </a:lnTo>
                    <a:lnTo>
                      <a:pt x="18" y="68"/>
                    </a:lnTo>
                    <a:lnTo>
                      <a:pt x="20" y="66"/>
                    </a:lnTo>
                    <a:lnTo>
                      <a:pt x="20" y="66"/>
                    </a:lnTo>
                    <a:lnTo>
                      <a:pt x="10" y="62"/>
                    </a:lnTo>
                    <a:lnTo>
                      <a:pt x="4" y="62"/>
                    </a:lnTo>
                    <a:lnTo>
                      <a:pt x="0" y="64"/>
                    </a:lnTo>
                    <a:lnTo>
                      <a:pt x="0" y="64"/>
                    </a:lnTo>
                    <a:lnTo>
                      <a:pt x="2" y="60"/>
                    </a:lnTo>
                    <a:lnTo>
                      <a:pt x="4" y="58"/>
                    </a:lnTo>
                    <a:lnTo>
                      <a:pt x="12" y="56"/>
                    </a:lnTo>
                    <a:lnTo>
                      <a:pt x="30" y="54"/>
                    </a:lnTo>
                    <a:lnTo>
                      <a:pt x="30" y="54"/>
                    </a:lnTo>
                    <a:lnTo>
                      <a:pt x="28" y="50"/>
                    </a:lnTo>
                    <a:lnTo>
                      <a:pt x="30" y="46"/>
                    </a:lnTo>
                    <a:lnTo>
                      <a:pt x="34" y="44"/>
                    </a:lnTo>
                    <a:lnTo>
                      <a:pt x="40" y="42"/>
                    </a:lnTo>
                    <a:lnTo>
                      <a:pt x="40" y="42"/>
                    </a:lnTo>
                    <a:lnTo>
                      <a:pt x="36" y="38"/>
                    </a:lnTo>
                    <a:lnTo>
                      <a:pt x="30" y="36"/>
                    </a:lnTo>
                    <a:lnTo>
                      <a:pt x="22" y="36"/>
                    </a:lnTo>
                    <a:lnTo>
                      <a:pt x="14" y="36"/>
                    </a:lnTo>
                    <a:lnTo>
                      <a:pt x="8" y="36"/>
                    </a:lnTo>
                    <a:lnTo>
                      <a:pt x="2" y="34"/>
                    </a:lnTo>
                    <a:lnTo>
                      <a:pt x="2" y="34"/>
                    </a:lnTo>
                    <a:lnTo>
                      <a:pt x="6" y="30"/>
                    </a:lnTo>
                    <a:lnTo>
                      <a:pt x="10" y="28"/>
                    </a:lnTo>
                    <a:lnTo>
                      <a:pt x="12" y="28"/>
                    </a:lnTo>
                    <a:lnTo>
                      <a:pt x="14" y="22"/>
                    </a:lnTo>
                    <a:lnTo>
                      <a:pt x="14" y="22"/>
                    </a:lnTo>
                    <a:lnTo>
                      <a:pt x="18" y="24"/>
                    </a:lnTo>
                    <a:lnTo>
                      <a:pt x="18" y="28"/>
                    </a:lnTo>
                    <a:lnTo>
                      <a:pt x="18" y="28"/>
                    </a:lnTo>
                    <a:lnTo>
                      <a:pt x="20" y="18"/>
                    </a:lnTo>
                    <a:lnTo>
                      <a:pt x="24" y="12"/>
                    </a:lnTo>
                    <a:lnTo>
                      <a:pt x="28" y="12"/>
                    </a:lnTo>
                    <a:lnTo>
                      <a:pt x="32" y="10"/>
                    </a:lnTo>
                    <a:lnTo>
                      <a:pt x="32" y="10"/>
                    </a:lnTo>
                    <a:lnTo>
                      <a:pt x="34" y="14"/>
                    </a:lnTo>
                    <a:lnTo>
                      <a:pt x="34" y="18"/>
                    </a:lnTo>
                    <a:lnTo>
                      <a:pt x="34" y="18"/>
                    </a:lnTo>
                    <a:lnTo>
                      <a:pt x="38" y="16"/>
                    </a:lnTo>
                    <a:lnTo>
                      <a:pt x="40" y="18"/>
                    </a:lnTo>
                    <a:lnTo>
                      <a:pt x="40" y="20"/>
                    </a:lnTo>
                    <a:lnTo>
                      <a:pt x="40" y="20"/>
                    </a:lnTo>
                    <a:lnTo>
                      <a:pt x="38" y="14"/>
                    </a:lnTo>
                    <a:lnTo>
                      <a:pt x="40" y="10"/>
                    </a:lnTo>
                    <a:lnTo>
                      <a:pt x="38" y="6"/>
                    </a:lnTo>
                    <a:lnTo>
                      <a:pt x="36" y="4"/>
                    </a:lnTo>
                    <a:lnTo>
                      <a:pt x="36" y="4"/>
                    </a:lnTo>
                    <a:lnTo>
                      <a:pt x="36" y="2"/>
                    </a:lnTo>
                    <a:lnTo>
                      <a:pt x="38" y="0"/>
                    </a:lnTo>
                    <a:lnTo>
                      <a:pt x="38" y="0"/>
                    </a:lnTo>
                    <a:lnTo>
                      <a:pt x="40" y="0"/>
                    </a:lnTo>
                    <a:lnTo>
                      <a:pt x="42" y="0"/>
                    </a:lnTo>
                    <a:lnTo>
                      <a:pt x="44" y="2"/>
                    </a:lnTo>
                    <a:lnTo>
                      <a:pt x="46" y="0"/>
                    </a:lnTo>
                    <a:lnTo>
                      <a:pt x="46" y="0"/>
                    </a:lnTo>
                    <a:lnTo>
                      <a:pt x="50" y="6"/>
                    </a:lnTo>
                    <a:lnTo>
                      <a:pt x="52" y="12"/>
                    </a:lnTo>
                    <a:lnTo>
                      <a:pt x="52" y="24"/>
                    </a:lnTo>
                    <a:lnTo>
                      <a:pt x="50" y="36"/>
                    </a:lnTo>
                    <a:lnTo>
                      <a:pt x="46" y="48"/>
                    </a:lnTo>
                    <a:lnTo>
                      <a:pt x="46" y="4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8" name="Freeform 206"/>
              <p:cNvSpPr>
                <a:spLocks/>
              </p:cNvSpPr>
              <p:nvPr userDrawn="1"/>
            </p:nvSpPr>
            <p:spPr bwMode="auto">
              <a:xfrm>
                <a:off x="3978" y="418"/>
                <a:ext cx="3" cy="8"/>
              </a:xfrm>
              <a:custGeom>
                <a:avLst/>
                <a:gdLst/>
                <a:ahLst/>
                <a:cxnLst>
                  <a:cxn ang="0">
                    <a:pos x="2" y="6"/>
                  </a:cxn>
                  <a:cxn ang="0">
                    <a:pos x="2" y="6"/>
                  </a:cxn>
                  <a:cxn ang="0">
                    <a:pos x="4" y="2"/>
                  </a:cxn>
                  <a:cxn ang="0">
                    <a:pos x="4" y="0"/>
                  </a:cxn>
                  <a:cxn ang="0">
                    <a:pos x="8" y="0"/>
                  </a:cxn>
                  <a:cxn ang="0">
                    <a:pos x="8" y="0"/>
                  </a:cxn>
                  <a:cxn ang="0">
                    <a:pos x="10" y="6"/>
                  </a:cxn>
                  <a:cxn ang="0">
                    <a:pos x="12" y="12"/>
                  </a:cxn>
                  <a:cxn ang="0">
                    <a:pos x="12" y="20"/>
                  </a:cxn>
                  <a:cxn ang="0">
                    <a:pos x="10" y="30"/>
                  </a:cxn>
                  <a:cxn ang="0">
                    <a:pos x="10" y="30"/>
                  </a:cxn>
                  <a:cxn ang="0">
                    <a:pos x="10" y="32"/>
                  </a:cxn>
                  <a:cxn ang="0">
                    <a:pos x="8" y="28"/>
                  </a:cxn>
                  <a:cxn ang="0">
                    <a:pos x="8" y="22"/>
                  </a:cxn>
                  <a:cxn ang="0">
                    <a:pos x="10" y="20"/>
                  </a:cxn>
                  <a:cxn ang="0">
                    <a:pos x="10" y="20"/>
                  </a:cxn>
                  <a:cxn ang="0">
                    <a:pos x="8" y="18"/>
                  </a:cxn>
                  <a:cxn ang="0">
                    <a:pos x="6" y="16"/>
                  </a:cxn>
                  <a:cxn ang="0">
                    <a:pos x="0" y="18"/>
                  </a:cxn>
                  <a:cxn ang="0">
                    <a:pos x="0" y="18"/>
                  </a:cxn>
                  <a:cxn ang="0">
                    <a:pos x="0" y="14"/>
                  </a:cxn>
                  <a:cxn ang="0">
                    <a:pos x="2" y="12"/>
                  </a:cxn>
                  <a:cxn ang="0">
                    <a:pos x="8" y="14"/>
                  </a:cxn>
                  <a:cxn ang="0">
                    <a:pos x="8" y="14"/>
                  </a:cxn>
                  <a:cxn ang="0">
                    <a:pos x="6" y="8"/>
                  </a:cxn>
                  <a:cxn ang="0">
                    <a:pos x="4" y="6"/>
                  </a:cxn>
                  <a:cxn ang="0">
                    <a:pos x="2" y="6"/>
                  </a:cxn>
                  <a:cxn ang="0">
                    <a:pos x="2" y="6"/>
                  </a:cxn>
                </a:cxnLst>
                <a:rect l="0" t="0" r="r" b="b"/>
                <a:pathLst>
                  <a:path w="12" h="32">
                    <a:moveTo>
                      <a:pt x="2" y="6"/>
                    </a:moveTo>
                    <a:lnTo>
                      <a:pt x="2" y="6"/>
                    </a:lnTo>
                    <a:lnTo>
                      <a:pt x="4" y="2"/>
                    </a:lnTo>
                    <a:lnTo>
                      <a:pt x="4" y="0"/>
                    </a:lnTo>
                    <a:lnTo>
                      <a:pt x="8" y="0"/>
                    </a:lnTo>
                    <a:lnTo>
                      <a:pt x="8" y="0"/>
                    </a:lnTo>
                    <a:lnTo>
                      <a:pt x="10" y="6"/>
                    </a:lnTo>
                    <a:lnTo>
                      <a:pt x="12" y="12"/>
                    </a:lnTo>
                    <a:lnTo>
                      <a:pt x="12" y="20"/>
                    </a:lnTo>
                    <a:lnTo>
                      <a:pt x="10" y="30"/>
                    </a:lnTo>
                    <a:lnTo>
                      <a:pt x="10" y="30"/>
                    </a:lnTo>
                    <a:lnTo>
                      <a:pt x="10" y="32"/>
                    </a:lnTo>
                    <a:lnTo>
                      <a:pt x="8" y="28"/>
                    </a:lnTo>
                    <a:lnTo>
                      <a:pt x="8" y="22"/>
                    </a:lnTo>
                    <a:lnTo>
                      <a:pt x="10" y="20"/>
                    </a:lnTo>
                    <a:lnTo>
                      <a:pt x="10" y="20"/>
                    </a:lnTo>
                    <a:lnTo>
                      <a:pt x="8" y="18"/>
                    </a:lnTo>
                    <a:lnTo>
                      <a:pt x="6" y="16"/>
                    </a:lnTo>
                    <a:lnTo>
                      <a:pt x="0" y="18"/>
                    </a:lnTo>
                    <a:lnTo>
                      <a:pt x="0" y="18"/>
                    </a:lnTo>
                    <a:lnTo>
                      <a:pt x="0" y="14"/>
                    </a:lnTo>
                    <a:lnTo>
                      <a:pt x="2" y="12"/>
                    </a:lnTo>
                    <a:lnTo>
                      <a:pt x="8" y="14"/>
                    </a:lnTo>
                    <a:lnTo>
                      <a:pt x="8" y="14"/>
                    </a:lnTo>
                    <a:lnTo>
                      <a:pt x="6" y="8"/>
                    </a:lnTo>
                    <a:lnTo>
                      <a:pt x="4" y="6"/>
                    </a:lnTo>
                    <a:lnTo>
                      <a:pt x="2" y="6"/>
                    </a:lnTo>
                    <a:lnTo>
                      <a:pt x="2" y="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19" name="Freeform 207"/>
              <p:cNvSpPr>
                <a:spLocks/>
              </p:cNvSpPr>
              <p:nvPr userDrawn="1"/>
            </p:nvSpPr>
            <p:spPr bwMode="auto">
              <a:xfrm>
                <a:off x="3950" y="442"/>
                <a:ext cx="61" cy="118"/>
              </a:xfrm>
              <a:custGeom>
                <a:avLst/>
                <a:gdLst/>
                <a:ahLst/>
                <a:cxnLst>
                  <a:cxn ang="0">
                    <a:pos x="64" y="46"/>
                  </a:cxn>
                  <a:cxn ang="0">
                    <a:pos x="112" y="48"/>
                  </a:cxn>
                  <a:cxn ang="0">
                    <a:pos x="90" y="104"/>
                  </a:cxn>
                  <a:cxn ang="0">
                    <a:pos x="98" y="120"/>
                  </a:cxn>
                  <a:cxn ang="0">
                    <a:pos x="80" y="126"/>
                  </a:cxn>
                  <a:cxn ang="0">
                    <a:pos x="90" y="126"/>
                  </a:cxn>
                  <a:cxn ang="0">
                    <a:pos x="142" y="204"/>
                  </a:cxn>
                  <a:cxn ang="0">
                    <a:pos x="174" y="248"/>
                  </a:cxn>
                  <a:cxn ang="0">
                    <a:pos x="172" y="252"/>
                  </a:cxn>
                  <a:cxn ang="0">
                    <a:pos x="180" y="290"/>
                  </a:cxn>
                  <a:cxn ang="0">
                    <a:pos x="214" y="292"/>
                  </a:cxn>
                  <a:cxn ang="0">
                    <a:pos x="220" y="344"/>
                  </a:cxn>
                  <a:cxn ang="0">
                    <a:pos x="210" y="360"/>
                  </a:cxn>
                  <a:cxn ang="0">
                    <a:pos x="208" y="374"/>
                  </a:cxn>
                  <a:cxn ang="0">
                    <a:pos x="228" y="390"/>
                  </a:cxn>
                  <a:cxn ang="0">
                    <a:pos x="180" y="404"/>
                  </a:cxn>
                  <a:cxn ang="0">
                    <a:pos x="154" y="404"/>
                  </a:cxn>
                  <a:cxn ang="0">
                    <a:pos x="148" y="418"/>
                  </a:cxn>
                  <a:cxn ang="0">
                    <a:pos x="126" y="408"/>
                  </a:cxn>
                  <a:cxn ang="0">
                    <a:pos x="112" y="416"/>
                  </a:cxn>
                  <a:cxn ang="0">
                    <a:pos x="94" y="408"/>
                  </a:cxn>
                  <a:cxn ang="0">
                    <a:pos x="74" y="430"/>
                  </a:cxn>
                  <a:cxn ang="0">
                    <a:pos x="40" y="430"/>
                  </a:cxn>
                  <a:cxn ang="0">
                    <a:pos x="16" y="446"/>
                  </a:cxn>
                  <a:cxn ang="0">
                    <a:pos x="2" y="444"/>
                  </a:cxn>
                  <a:cxn ang="0">
                    <a:pos x="26" y="422"/>
                  </a:cxn>
                  <a:cxn ang="0">
                    <a:pos x="50" y="392"/>
                  </a:cxn>
                  <a:cxn ang="0">
                    <a:pos x="90" y="378"/>
                  </a:cxn>
                  <a:cxn ang="0">
                    <a:pos x="90" y="362"/>
                  </a:cxn>
                  <a:cxn ang="0">
                    <a:pos x="64" y="358"/>
                  </a:cxn>
                  <a:cxn ang="0">
                    <a:pos x="46" y="352"/>
                  </a:cxn>
                  <a:cxn ang="0">
                    <a:pos x="26" y="352"/>
                  </a:cxn>
                  <a:cxn ang="0">
                    <a:pos x="46" y="330"/>
                  </a:cxn>
                  <a:cxn ang="0">
                    <a:pos x="60" y="298"/>
                  </a:cxn>
                  <a:cxn ang="0">
                    <a:pos x="38" y="294"/>
                  </a:cxn>
                  <a:cxn ang="0">
                    <a:pos x="46" y="268"/>
                  </a:cxn>
                  <a:cxn ang="0">
                    <a:pos x="56" y="266"/>
                  </a:cxn>
                  <a:cxn ang="0">
                    <a:pos x="86" y="270"/>
                  </a:cxn>
                  <a:cxn ang="0">
                    <a:pos x="90" y="250"/>
                  </a:cxn>
                  <a:cxn ang="0">
                    <a:pos x="94" y="224"/>
                  </a:cxn>
                  <a:cxn ang="0">
                    <a:pos x="76" y="206"/>
                  </a:cxn>
                  <a:cxn ang="0">
                    <a:pos x="82" y="182"/>
                  </a:cxn>
                  <a:cxn ang="0">
                    <a:pos x="60" y="190"/>
                  </a:cxn>
                  <a:cxn ang="0">
                    <a:pos x="50" y="196"/>
                  </a:cxn>
                  <a:cxn ang="0">
                    <a:pos x="34" y="186"/>
                  </a:cxn>
                  <a:cxn ang="0">
                    <a:pos x="46" y="150"/>
                  </a:cxn>
                  <a:cxn ang="0">
                    <a:pos x="32" y="132"/>
                  </a:cxn>
                  <a:cxn ang="0">
                    <a:pos x="22" y="160"/>
                  </a:cxn>
                  <a:cxn ang="0">
                    <a:pos x="28" y="96"/>
                  </a:cxn>
                  <a:cxn ang="0">
                    <a:pos x="14" y="104"/>
                  </a:cxn>
                  <a:cxn ang="0">
                    <a:pos x="10" y="88"/>
                  </a:cxn>
                  <a:cxn ang="0">
                    <a:pos x="26" y="72"/>
                  </a:cxn>
                  <a:cxn ang="0">
                    <a:pos x="14" y="66"/>
                  </a:cxn>
                  <a:cxn ang="0">
                    <a:pos x="6" y="56"/>
                  </a:cxn>
                  <a:cxn ang="0">
                    <a:pos x="2" y="46"/>
                  </a:cxn>
                  <a:cxn ang="0">
                    <a:pos x="12" y="44"/>
                  </a:cxn>
                  <a:cxn ang="0">
                    <a:pos x="18" y="66"/>
                  </a:cxn>
                  <a:cxn ang="0">
                    <a:pos x="26" y="32"/>
                  </a:cxn>
                  <a:cxn ang="0">
                    <a:pos x="34" y="18"/>
                  </a:cxn>
                  <a:cxn ang="0">
                    <a:pos x="84" y="0"/>
                  </a:cxn>
                  <a:cxn ang="0">
                    <a:pos x="64" y="34"/>
                  </a:cxn>
                </a:cxnLst>
                <a:rect l="0" t="0" r="r" b="b"/>
                <a:pathLst>
                  <a:path w="230" h="450">
                    <a:moveTo>
                      <a:pt x="56" y="34"/>
                    </a:moveTo>
                    <a:lnTo>
                      <a:pt x="56" y="34"/>
                    </a:lnTo>
                    <a:lnTo>
                      <a:pt x="60" y="38"/>
                    </a:lnTo>
                    <a:lnTo>
                      <a:pt x="68" y="38"/>
                    </a:lnTo>
                    <a:lnTo>
                      <a:pt x="68" y="38"/>
                    </a:lnTo>
                    <a:lnTo>
                      <a:pt x="66" y="42"/>
                    </a:lnTo>
                    <a:lnTo>
                      <a:pt x="64" y="46"/>
                    </a:lnTo>
                    <a:lnTo>
                      <a:pt x="64" y="48"/>
                    </a:lnTo>
                    <a:lnTo>
                      <a:pt x="64" y="48"/>
                    </a:lnTo>
                    <a:lnTo>
                      <a:pt x="76" y="46"/>
                    </a:lnTo>
                    <a:lnTo>
                      <a:pt x="92" y="44"/>
                    </a:lnTo>
                    <a:lnTo>
                      <a:pt x="98" y="44"/>
                    </a:lnTo>
                    <a:lnTo>
                      <a:pt x="106" y="44"/>
                    </a:lnTo>
                    <a:lnTo>
                      <a:pt x="112" y="48"/>
                    </a:lnTo>
                    <a:lnTo>
                      <a:pt x="116" y="52"/>
                    </a:lnTo>
                    <a:lnTo>
                      <a:pt x="116" y="52"/>
                    </a:lnTo>
                    <a:lnTo>
                      <a:pt x="108" y="78"/>
                    </a:lnTo>
                    <a:lnTo>
                      <a:pt x="104" y="92"/>
                    </a:lnTo>
                    <a:lnTo>
                      <a:pt x="98" y="104"/>
                    </a:lnTo>
                    <a:lnTo>
                      <a:pt x="98" y="104"/>
                    </a:lnTo>
                    <a:lnTo>
                      <a:pt x="90" y="104"/>
                    </a:lnTo>
                    <a:lnTo>
                      <a:pt x="88" y="104"/>
                    </a:lnTo>
                    <a:lnTo>
                      <a:pt x="86" y="108"/>
                    </a:lnTo>
                    <a:lnTo>
                      <a:pt x="86" y="108"/>
                    </a:lnTo>
                    <a:lnTo>
                      <a:pt x="94" y="110"/>
                    </a:lnTo>
                    <a:lnTo>
                      <a:pt x="98" y="114"/>
                    </a:lnTo>
                    <a:lnTo>
                      <a:pt x="98" y="120"/>
                    </a:lnTo>
                    <a:lnTo>
                      <a:pt x="98" y="120"/>
                    </a:lnTo>
                    <a:lnTo>
                      <a:pt x="94" y="118"/>
                    </a:lnTo>
                    <a:lnTo>
                      <a:pt x="92" y="118"/>
                    </a:lnTo>
                    <a:lnTo>
                      <a:pt x="88" y="120"/>
                    </a:lnTo>
                    <a:lnTo>
                      <a:pt x="84" y="124"/>
                    </a:lnTo>
                    <a:lnTo>
                      <a:pt x="82" y="126"/>
                    </a:lnTo>
                    <a:lnTo>
                      <a:pt x="80" y="126"/>
                    </a:lnTo>
                    <a:lnTo>
                      <a:pt x="80" y="126"/>
                    </a:lnTo>
                    <a:lnTo>
                      <a:pt x="82" y="132"/>
                    </a:lnTo>
                    <a:lnTo>
                      <a:pt x="86" y="132"/>
                    </a:lnTo>
                    <a:lnTo>
                      <a:pt x="88" y="132"/>
                    </a:lnTo>
                    <a:lnTo>
                      <a:pt x="88" y="132"/>
                    </a:lnTo>
                    <a:lnTo>
                      <a:pt x="90" y="130"/>
                    </a:lnTo>
                    <a:lnTo>
                      <a:pt x="90" y="126"/>
                    </a:lnTo>
                    <a:lnTo>
                      <a:pt x="90" y="126"/>
                    </a:lnTo>
                    <a:lnTo>
                      <a:pt x="104" y="130"/>
                    </a:lnTo>
                    <a:lnTo>
                      <a:pt x="112" y="138"/>
                    </a:lnTo>
                    <a:lnTo>
                      <a:pt x="120" y="146"/>
                    </a:lnTo>
                    <a:lnTo>
                      <a:pt x="124" y="158"/>
                    </a:lnTo>
                    <a:lnTo>
                      <a:pt x="132" y="182"/>
                    </a:lnTo>
                    <a:lnTo>
                      <a:pt x="138" y="192"/>
                    </a:lnTo>
                    <a:lnTo>
                      <a:pt x="142" y="204"/>
                    </a:lnTo>
                    <a:lnTo>
                      <a:pt x="142" y="204"/>
                    </a:lnTo>
                    <a:lnTo>
                      <a:pt x="152" y="206"/>
                    </a:lnTo>
                    <a:lnTo>
                      <a:pt x="158" y="212"/>
                    </a:lnTo>
                    <a:lnTo>
                      <a:pt x="162" y="218"/>
                    </a:lnTo>
                    <a:lnTo>
                      <a:pt x="166" y="226"/>
                    </a:lnTo>
                    <a:lnTo>
                      <a:pt x="172" y="240"/>
                    </a:lnTo>
                    <a:lnTo>
                      <a:pt x="174" y="248"/>
                    </a:lnTo>
                    <a:lnTo>
                      <a:pt x="180" y="256"/>
                    </a:lnTo>
                    <a:lnTo>
                      <a:pt x="180" y="256"/>
                    </a:lnTo>
                    <a:lnTo>
                      <a:pt x="178" y="254"/>
                    </a:lnTo>
                    <a:lnTo>
                      <a:pt x="176" y="252"/>
                    </a:lnTo>
                    <a:lnTo>
                      <a:pt x="174" y="252"/>
                    </a:lnTo>
                    <a:lnTo>
                      <a:pt x="172" y="252"/>
                    </a:lnTo>
                    <a:lnTo>
                      <a:pt x="172" y="252"/>
                    </a:lnTo>
                    <a:lnTo>
                      <a:pt x="178" y="260"/>
                    </a:lnTo>
                    <a:lnTo>
                      <a:pt x="184" y="270"/>
                    </a:lnTo>
                    <a:lnTo>
                      <a:pt x="184" y="274"/>
                    </a:lnTo>
                    <a:lnTo>
                      <a:pt x="184" y="280"/>
                    </a:lnTo>
                    <a:lnTo>
                      <a:pt x="182" y="286"/>
                    </a:lnTo>
                    <a:lnTo>
                      <a:pt x="180" y="290"/>
                    </a:lnTo>
                    <a:lnTo>
                      <a:pt x="180" y="290"/>
                    </a:lnTo>
                    <a:lnTo>
                      <a:pt x="180" y="292"/>
                    </a:lnTo>
                    <a:lnTo>
                      <a:pt x="182" y="294"/>
                    </a:lnTo>
                    <a:lnTo>
                      <a:pt x="186" y="298"/>
                    </a:lnTo>
                    <a:lnTo>
                      <a:pt x="186" y="298"/>
                    </a:lnTo>
                    <a:lnTo>
                      <a:pt x="194" y="288"/>
                    </a:lnTo>
                    <a:lnTo>
                      <a:pt x="194" y="288"/>
                    </a:lnTo>
                    <a:lnTo>
                      <a:pt x="214" y="292"/>
                    </a:lnTo>
                    <a:lnTo>
                      <a:pt x="222" y="294"/>
                    </a:lnTo>
                    <a:lnTo>
                      <a:pt x="228" y="300"/>
                    </a:lnTo>
                    <a:lnTo>
                      <a:pt x="228" y="300"/>
                    </a:lnTo>
                    <a:lnTo>
                      <a:pt x="228" y="308"/>
                    </a:lnTo>
                    <a:lnTo>
                      <a:pt x="230" y="316"/>
                    </a:lnTo>
                    <a:lnTo>
                      <a:pt x="226" y="332"/>
                    </a:lnTo>
                    <a:lnTo>
                      <a:pt x="220" y="344"/>
                    </a:lnTo>
                    <a:lnTo>
                      <a:pt x="216" y="354"/>
                    </a:lnTo>
                    <a:lnTo>
                      <a:pt x="216" y="354"/>
                    </a:lnTo>
                    <a:lnTo>
                      <a:pt x="212" y="352"/>
                    </a:lnTo>
                    <a:lnTo>
                      <a:pt x="208" y="352"/>
                    </a:lnTo>
                    <a:lnTo>
                      <a:pt x="208" y="352"/>
                    </a:lnTo>
                    <a:lnTo>
                      <a:pt x="210" y="356"/>
                    </a:lnTo>
                    <a:lnTo>
                      <a:pt x="210" y="360"/>
                    </a:lnTo>
                    <a:lnTo>
                      <a:pt x="208" y="364"/>
                    </a:lnTo>
                    <a:lnTo>
                      <a:pt x="202" y="364"/>
                    </a:lnTo>
                    <a:lnTo>
                      <a:pt x="202" y="364"/>
                    </a:lnTo>
                    <a:lnTo>
                      <a:pt x="204" y="368"/>
                    </a:lnTo>
                    <a:lnTo>
                      <a:pt x="206" y="370"/>
                    </a:lnTo>
                    <a:lnTo>
                      <a:pt x="208" y="372"/>
                    </a:lnTo>
                    <a:lnTo>
                      <a:pt x="208" y="374"/>
                    </a:lnTo>
                    <a:lnTo>
                      <a:pt x="208" y="374"/>
                    </a:lnTo>
                    <a:lnTo>
                      <a:pt x="228" y="374"/>
                    </a:lnTo>
                    <a:lnTo>
                      <a:pt x="228" y="374"/>
                    </a:lnTo>
                    <a:lnTo>
                      <a:pt x="226" y="378"/>
                    </a:lnTo>
                    <a:lnTo>
                      <a:pt x="226" y="382"/>
                    </a:lnTo>
                    <a:lnTo>
                      <a:pt x="228" y="390"/>
                    </a:lnTo>
                    <a:lnTo>
                      <a:pt x="228" y="390"/>
                    </a:lnTo>
                    <a:lnTo>
                      <a:pt x="220" y="392"/>
                    </a:lnTo>
                    <a:lnTo>
                      <a:pt x="214" y="394"/>
                    </a:lnTo>
                    <a:lnTo>
                      <a:pt x="204" y="404"/>
                    </a:lnTo>
                    <a:lnTo>
                      <a:pt x="198" y="406"/>
                    </a:lnTo>
                    <a:lnTo>
                      <a:pt x="192" y="408"/>
                    </a:lnTo>
                    <a:lnTo>
                      <a:pt x="186" y="408"/>
                    </a:lnTo>
                    <a:lnTo>
                      <a:pt x="180" y="404"/>
                    </a:lnTo>
                    <a:lnTo>
                      <a:pt x="180" y="404"/>
                    </a:lnTo>
                    <a:lnTo>
                      <a:pt x="174" y="406"/>
                    </a:lnTo>
                    <a:lnTo>
                      <a:pt x="166" y="410"/>
                    </a:lnTo>
                    <a:lnTo>
                      <a:pt x="158" y="408"/>
                    </a:lnTo>
                    <a:lnTo>
                      <a:pt x="156" y="406"/>
                    </a:lnTo>
                    <a:lnTo>
                      <a:pt x="154" y="404"/>
                    </a:lnTo>
                    <a:lnTo>
                      <a:pt x="154" y="404"/>
                    </a:lnTo>
                    <a:lnTo>
                      <a:pt x="152" y="404"/>
                    </a:lnTo>
                    <a:lnTo>
                      <a:pt x="152" y="408"/>
                    </a:lnTo>
                    <a:lnTo>
                      <a:pt x="152" y="410"/>
                    </a:lnTo>
                    <a:lnTo>
                      <a:pt x="150" y="408"/>
                    </a:lnTo>
                    <a:lnTo>
                      <a:pt x="150" y="408"/>
                    </a:lnTo>
                    <a:lnTo>
                      <a:pt x="150" y="412"/>
                    </a:lnTo>
                    <a:lnTo>
                      <a:pt x="148" y="418"/>
                    </a:lnTo>
                    <a:lnTo>
                      <a:pt x="148" y="418"/>
                    </a:lnTo>
                    <a:lnTo>
                      <a:pt x="144" y="418"/>
                    </a:lnTo>
                    <a:lnTo>
                      <a:pt x="140" y="416"/>
                    </a:lnTo>
                    <a:lnTo>
                      <a:pt x="138" y="412"/>
                    </a:lnTo>
                    <a:lnTo>
                      <a:pt x="138" y="408"/>
                    </a:lnTo>
                    <a:lnTo>
                      <a:pt x="138" y="408"/>
                    </a:lnTo>
                    <a:lnTo>
                      <a:pt x="126" y="408"/>
                    </a:lnTo>
                    <a:lnTo>
                      <a:pt x="126" y="408"/>
                    </a:lnTo>
                    <a:lnTo>
                      <a:pt x="124" y="410"/>
                    </a:lnTo>
                    <a:lnTo>
                      <a:pt x="124" y="412"/>
                    </a:lnTo>
                    <a:lnTo>
                      <a:pt x="124" y="416"/>
                    </a:lnTo>
                    <a:lnTo>
                      <a:pt x="124" y="416"/>
                    </a:lnTo>
                    <a:lnTo>
                      <a:pt x="118" y="416"/>
                    </a:lnTo>
                    <a:lnTo>
                      <a:pt x="112" y="416"/>
                    </a:lnTo>
                    <a:lnTo>
                      <a:pt x="110" y="416"/>
                    </a:lnTo>
                    <a:lnTo>
                      <a:pt x="108" y="416"/>
                    </a:lnTo>
                    <a:lnTo>
                      <a:pt x="108" y="422"/>
                    </a:lnTo>
                    <a:lnTo>
                      <a:pt x="108" y="422"/>
                    </a:lnTo>
                    <a:lnTo>
                      <a:pt x="102" y="416"/>
                    </a:lnTo>
                    <a:lnTo>
                      <a:pt x="94" y="408"/>
                    </a:lnTo>
                    <a:lnTo>
                      <a:pt x="94" y="408"/>
                    </a:lnTo>
                    <a:lnTo>
                      <a:pt x="88" y="410"/>
                    </a:lnTo>
                    <a:lnTo>
                      <a:pt x="84" y="414"/>
                    </a:lnTo>
                    <a:lnTo>
                      <a:pt x="80" y="416"/>
                    </a:lnTo>
                    <a:lnTo>
                      <a:pt x="76" y="414"/>
                    </a:lnTo>
                    <a:lnTo>
                      <a:pt x="76" y="414"/>
                    </a:lnTo>
                    <a:lnTo>
                      <a:pt x="74" y="422"/>
                    </a:lnTo>
                    <a:lnTo>
                      <a:pt x="74" y="430"/>
                    </a:lnTo>
                    <a:lnTo>
                      <a:pt x="70" y="434"/>
                    </a:lnTo>
                    <a:lnTo>
                      <a:pt x="64" y="438"/>
                    </a:lnTo>
                    <a:lnTo>
                      <a:pt x="64" y="438"/>
                    </a:lnTo>
                    <a:lnTo>
                      <a:pt x="60" y="432"/>
                    </a:lnTo>
                    <a:lnTo>
                      <a:pt x="54" y="430"/>
                    </a:lnTo>
                    <a:lnTo>
                      <a:pt x="48" y="430"/>
                    </a:lnTo>
                    <a:lnTo>
                      <a:pt x="40" y="430"/>
                    </a:lnTo>
                    <a:lnTo>
                      <a:pt x="34" y="434"/>
                    </a:lnTo>
                    <a:lnTo>
                      <a:pt x="28" y="438"/>
                    </a:lnTo>
                    <a:lnTo>
                      <a:pt x="24" y="444"/>
                    </a:lnTo>
                    <a:lnTo>
                      <a:pt x="22" y="450"/>
                    </a:lnTo>
                    <a:lnTo>
                      <a:pt x="22" y="450"/>
                    </a:lnTo>
                    <a:lnTo>
                      <a:pt x="18" y="448"/>
                    </a:lnTo>
                    <a:lnTo>
                      <a:pt x="16" y="446"/>
                    </a:lnTo>
                    <a:lnTo>
                      <a:pt x="14" y="440"/>
                    </a:lnTo>
                    <a:lnTo>
                      <a:pt x="14" y="440"/>
                    </a:lnTo>
                    <a:lnTo>
                      <a:pt x="10" y="440"/>
                    </a:lnTo>
                    <a:lnTo>
                      <a:pt x="8" y="442"/>
                    </a:lnTo>
                    <a:lnTo>
                      <a:pt x="6" y="444"/>
                    </a:lnTo>
                    <a:lnTo>
                      <a:pt x="2" y="444"/>
                    </a:lnTo>
                    <a:lnTo>
                      <a:pt x="2" y="444"/>
                    </a:lnTo>
                    <a:lnTo>
                      <a:pt x="2" y="440"/>
                    </a:lnTo>
                    <a:lnTo>
                      <a:pt x="4" y="438"/>
                    </a:lnTo>
                    <a:lnTo>
                      <a:pt x="6" y="434"/>
                    </a:lnTo>
                    <a:lnTo>
                      <a:pt x="6" y="434"/>
                    </a:lnTo>
                    <a:lnTo>
                      <a:pt x="14" y="432"/>
                    </a:lnTo>
                    <a:lnTo>
                      <a:pt x="18" y="430"/>
                    </a:lnTo>
                    <a:lnTo>
                      <a:pt x="26" y="422"/>
                    </a:lnTo>
                    <a:lnTo>
                      <a:pt x="34" y="414"/>
                    </a:lnTo>
                    <a:lnTo>
                      <a:pt x="38" y="410"/>
                    </a:lnTo>
                    <a:lnTo>
                      <a:pt x="42" y="408"/>
                    </a:lnTo>
                    <a:lnTo>
                      <a:pt x="42" y="408"/>
                    </a:lnTo>
                    <a:lnTo>
                      <a:pt x="42" y="392"/>
                    </a:lnTo>
                    <a:lnTo>
                      <a:pt x="42" y="392"/>
                    </a:lnTo>
                    <a:lnTo>
                      <a:pt x="50" y="392"/>
                    </a:lnTo>
                    <a:lnTo>
                      <a:pt x="52" y="390"/>
                    </a:lnTo>
                    <a:lnTo>
                      <a:pt x="54" y="388"/>
                    </a:lnTo>
                    <a:lnTo>
                      <a:pt x="52" y="382"/>
                    </a:lnTo>
                    <a:lnTo>
                      <a:pt x="52" y="382"/>
                    </a:lnTo>
                    <a:lnTo>
                      <a:pt x="88" y="382"/>
                    </a:lnTo>
                    <a:lnTo>
                      <a:pt x="88" y="382"/>
                    </a:lnTo>
                    <a:lnTo>
                      <a:pt x="90" y="378"/>
                    </a:lnTo>
                    <a:lnTo>
                      <a:pt x="94" y="372"/>
                    </a:lnTo>
                    <a:lnTo>
                      <a:pt x="98" y="364"/>
                    </a:lnTo>
                    <a:lnTo>
                      <a:pt x="98" y="364"/>
                    </a:lnTo>
                    <a:lnTo>
                      <a:pt x="98" y="364"/>
                    </a:lnTo>
                    <a:lnTo>
                      <a:pt x="96" y="364"/>
                    </a:lnTo>
                    <a:lnTo>
                      <a:pt x="90" y="362"/>
                    </a:lnTo>
                    <a:lnTo>
                      <a:pt x="90" y="362"/>
                    </a:lnTo>
                    <a:lnTo>
                      <a:pt x="88" y="364"/>
                    </a:lnTo>
                    <a:lnTo>
                      <a:pt x="88" y="368"/>
                    </a:lnTo>
                    <a:lnTo>
                      <a:pt x="84" y="372"/>
                    </a:lnTo>
                    <a:lnTo>
                      <a:pt x="84" y="372"/>
                    </a:lnTo>
                    <a:lnTo>
                      <a:pt x="76" y="372"/>
                    </a:lnTo>
                    <a:lnTo>
                      <a:pt x="70" y="368"/>
                    </a:lnTo>
                    <a:lnTo>
                      <a:pt x="64" y="358"/>
                    </a:lnTo>
                    <a:lnTo>
                      <a:pt x="64" y="358"/>
                    </a:lnTo>
                    <a:lnTo>
                      <a:pt x="60" y="360"/>
                    </a:lnTo>
                    <a:lnTo>
                      <a:pt x="52" y="360"/>
                    </a:lnTo>
                    <a:lnTo>
                      <a:pt x="52" y="360"/>
                    </a:lnTo>
                    <a:lnTo>
                      <a:pt x="50" y="356"/>
                    </a:lnTo>
                    <a:lnTo>
                      <a:pt x="46" y="352"/>
                    </a:lnTo>
                    <a:lnTo>
                      <a:pt x="46" y="352"/>
                    </a:lnTo>
                    <a:lnTo>
                      <a:pt x="38" y="354"/>
                    </a:lnTo>
                    <a:lnTo>
                      <a:pt x="36" y="356"/>
                    </a:lnTo>
                    <a:lnTo>
                      <a:pt x="34" y="360"/>
                    </a:lnTo>
                    <a:lnTo>
                      <a:pt x="34" y="360"/>
                    </a:lnTo>
                    <a:lnTo>
                      <a:pt x="30" y="360"/>
                    </a:lnTo>
                    <a:lnTo>
                      <a:pt x="28" y="358"/>
                    </a:lnTo>
                    <a:lnTo>
                      <a:pt x="26" y="352"/>
                    </a:lnTo>
                    <a:lnTo>
                      <a:pt x="26" y="346"/>
                    </a:lnTo>
                    <a:lnTo>
                      <a:pt x="26" y="346"/>
                    </a:lnTo>
                    <a:lnTo>
                      <a:pt x="24" y="346"/>
                    </a:lnTo>
                    <a:lnTo>
                      <a:pt x="24" y="346"/>
                    </a:lnTo>
                    <a:lnTo>
                      <a:pt x="26" y="342"/>
                    </a:lnTo>
                    <a:lnTo>
                      <a:pt x="32" y="338"/>
                    </a:lnTo>
                    <a:lnTo>
                      <a:pt x="46" y="330"/>
                    </a:lnTo>
                    <a:lnTo>
                      <a:pt x="52" y="324"/>
                    </a:lnTo>
                    <a:lnTo>
                      <a:pt x="58" y="320"/>
                    </a:lnTo>
                    <a:lnTo>
                      <a:pt x="60" y="314"/>
                    </a:lnTo>
                    <a:lnTo>
                      <a:pt x="58" y="308"/>
                    </a:lnTo>
                    <a:lnTo>
                      <a:pt x="58" y="308"/>
                    </a:lnTo>
                    <a:lnTo>
                      <a:pt x="60" y="302"/>
                    </a:lnTo>
                    <a:lnTo>
                      <a:pt x="60" y="298"/>
                    </a:lnTo>
                    <a:lnTo>
                      <a:pt x="60" y="294"/>
                    </a:lnTo>
                    <a:lnTo>
                      <a:pt x="58" y="288"/>
                    </a:lnTo>
                    <a:lnTo>
                      <a:pt x="58" y="288"/>
                    </a:lnTo>
                    <a:lnTo>
                      <a:pt x="52" y="288"/>
                    </a:lnTo>
                    <a:lnTo>
                      <a:pt x="48" y="292"/>
                    </a:lnTo>
                    <a:lnTo>
                      <a:pt x="46" y="294"/>
                    </a:lnTo>
                    <a:lnTo>
                      <a:pt x="38" y="294"/>
                    </a:lnTo>
                    <a:lnTo>
                      <a:pt x="38" y="294"/>
                    </a:lnTo>
                    <a:lnTo>
                      <a:pt x="44" y="288"/>
                    </a:lnTo>
                    <a:lnTo>
                      <a:pt x="52" y="284"/>
                    </a:lnTo>
                    <a:lnTo>
                      <a:pt x="52" y="284"/>
                    </a:lnTo>
                    <a:lnTo>
                      <a:pt x="52" y="278"/>
                    </a:lnTo>
                    <a:lnTo>
                      <a:pt x="48" y="274"/>
                    </a:lnTo>
                    <a:lnTo>
                      <a:pt x="46" y="268"/>
                    </a:lnTo>
                    <a:lnTo>
                      <a:pt x="44" y="264"/>
                    </a:lnTo>
                    <a:lnTo>
                      <a:pt x="44" y="264"/>
                    </a:lnTo>
                    <a:lnTo>
                      <a:pt x="48" y="264"/>
                    </a:lnTo>
                    <a:lnTo>
                      <a:pt x="50" y="262"/>
                    </a:lnTo>
                    <a:lnTo>
                      <a:pt x="50" y="262"/>
                    </a:lnTo>
                    <a:lnTo>
                      <a:pt x="54" y="264"/>
                    </a:lnTo>
                    <a:lnTo>
                      <a:pt x="56" y="266"/>
                    </a:lnTo>
                    <a:lnTo>
                      <a:pt x="60" y="274"/>
                    </a:lnTo>
                    <a:lnTo>
                      <a:pt x="60" y="274"/>
                    </a:lnTo>
                    <a:lnTo>
                      <a:pt x="62" y="272"/>
                    </a:lnTo>
                    <a:lnTo>
                      <a:pt x="64" y="270"/>
                    </a:lnTo>
                    <a:lnTo>
                      <a:pt x="74" y="268"/>
                    </a:lnTo>
                    <a:lnTo>
                      <a:pt x="82" y="268"/>
                    </a:lnTo>
                    <a:lnTo>
                      <a:pt x="86" y="270"/>
                    </a:lnTo>
                    <a:lnTo>
                      <a:pt x="86" y="270"/>
                    </a:lnTo>
                    <a:lnTo>
                      <a:pt x="86" y="264"/>
                    </a:lnTo>
                    <a:lnTo>
                      <a:pt x="86" y="264"/>
                    </a:lnTo>
                    <a:lnTo>
                      <a:pt x="90" y="264"/>
                    </a:lnTo>
                    <a:lnTo>
                      <a:pt x="90" y="264"/>
                    </a:lnTo>
                    <a:lnTo>
                      <a:pt x="90" y="256"/>
                    </a:lnTo>
                    <a:lnTo>
                      <a:pt x="90" y="250"/>
                    </a:lnTo>
                    <a:lnTo>
                      <a:pt x="92" y="244"/>
                    </a:lnTo>
                    <a:lnTo>
                      <a:pt x="88" y="236"/>
                    </a:lnTo>
                    <a:lnTo>
                      <a:pt x="88" y="236"/>
                    </a:lnTo>
                    <a:lnTo>
                      <a:pt x="94" y="236"/>
                    </a:lnTo>
                    <a:lnTo>
                      <a:pt x="94" y="236"/>
                    </a:lnTo>
                    <a:lnTo>
                      <a:pt x="94" y="230"/>
                    </a:lnTo>
                    <a:lnTo>
                      <a:pt x="94" y="224"/>
                    </a:lnTo>
                    <a:lnTo>
                      <a:pt x="94" y="224"/>
                    </a:lnTo>
                    <a:lnTo>
                      <a:pt x="90" y="224"/>
                    </a:lnTo>
                    <a:lnTo>
                      <a:pt x="88" y="224"/>
                    </a:lnTo>
                    <a:lnTo>
                      <a:pt x="86" y="226"/>
                    </a:lnTo>
                    <a:lnTo>
                      <a:pt x="86" y="226"/>
                    </a:lnTo>
                    <a:lnTo>
                      <a:pt x="80" y="218"/>
                    </a:lnTo>
                    <a:lnTo>
                      <a:pt x="76" y="206"/>
                    </a:lnTo>
                    <a:lnTo>
                      <a:pt x="74" y="200"/>
                    </a:lnTo>
                    <a:lnTo>
                      <a:pt x="76" y="194"/>
                    </a:lnTo>
                    <a:lnTo>
                      <a:pt x="78" y="190"/>
                    </a:lnTo>
                    <a:lnTo>
                      <a:pt x="84" y="186"/>
                    </a:lnTo>
                    <a:lnTo>
                      <a:pt x="84" y="186"/>
                    </a:lnTo>
                    <a:lnTo>
                      <a:pt x="84" y="184"/>
                    </a:lnTo>
                    <a:lnTo>
                      <a:pt x="82" y="182"/>
                    </a:lnTo>
                    <a:lnTo>
                      <a:pt x="80" y="180"/>
                    </a:lnTo>
                    <a:lnTo>
                      <a:pt x="80" y="178"/>
                    </a:lnTo>
                    <a:lnTo>
                      <a:pt x="80" y="178"/>
                    </a:lnTo>
                    <a:lnTo>
                      <a:pt x="74" y="184"/>
                    </a:lnTo>
                    <a:lnTo>
                      <a:pt x="68" y="190"/>
                    </a:lnTo>
                    <a:lnTo>
                      <a:pt x="62" y="192"/>
                    </a:lnTo>
                    <a:lnTo>
                      <a:pt x="60" y="190"/>
                    </a:lnTo>
                    <a:lnTo>
                      <a:pt x="58" y="188"/>
                    </a:lnTo>
                    <a:lnTo>
                      <a:pt x="58" y="188"/>
                    </a:lnTo>
                    <a:lnTo>
                      <a:pt x="56" y="190"/>
                    </a:lnTo>
                    <a:lnTo>
                      <a:pt x="56" y="192"/>
                    </a:lnTo>
                    <a:lnTo>
                      <a:pt x="54" y="196"/>
                    </a:lnTo>
                    <a:lnTo>
                      <a:pt x="50" y="196"/>
                    </a:lnTo>
                    <a:lnTo>
                      <a:pt x="50" y="196"/>
                    </a:lnTo>
                    <a:lnTo>
                      <a:pt x="48" y="192"/>
                    </a:lnTo>
                    <a:lnTo>
                      <a:pt x="44" y="188"/>
                    </a:lnTo>
                    <a:lnTo>
                      <a:pt x="40" y="186"/>
                    </a:lnTo>
                    <a:lnTo>
                      <a:pt x="38" y="188"/>
                    </a:lnTo>
                    <a:lnTo>
                      <a:pt x="36" y="190"/>
                    </a:lnTo>
                    <a:lnTo>
                      <a:pt x="36" y="190"/>
                    </a:lnTo>
                    <a:lnTo>
                      <a:pt x="34" y="186"/>
                    </a:lnTo>
                    <a:lnTo>
                      <a:pt x="34" y="180"/>
                    </a:lnTo>
                    <a:lnTo>
                      <a:pt x="36" y="176"/>
                    </a:lnTo>
                    <a:lnTo>
                      <a:pt x="38" y="170"/>
                    </a:lnTo>
                    <a:lnTo>
                      <a:pt x="44" y="162"/>
                    </a:lnTo>
                    <a:lnTo>
                      <a:pt x="48" y="152"/>
                    </a:lnTo>
                    <a:lnTo>
                      <a:pt x="48" y="152"/>
                    </a:lnTo>
                    <a:lnTo>
                      <a:pt x="46" y="150"/>
                    </a:lnTo>
                    <a:lnTo>
                      <a:pt x="44" y="148"/>
                    </a:lnTo>
                    <a:lnTo>
                      <a:pt x="42" y="140"/>
                    </a:lnTo>
                    <a:lnTo>
                      <a:pt x="38" y="132"/>
                    </a:lnTo>
                    <a:lnTo>
                      <a:pt x="36" y="132"/>
                    </a:lnTo>
                    <a:lnTo>
                      <a:pt x="34" y="132"/>
                    </a:lnTo>
                    <a:lnTo>
                      <a:pt x="34" y="132"/>
                    </a:lnTo>
                    <a:lnTo>
                      <a:pt x="32" y="132"/>
                    </a:lnTo>
                    <a:lnTo>
                      <a:pt x="32" y="130"/>
                    </a:lnTo>
                    <a:lnTo>
                      <a:pt x="32" y="124"/>
                    </a:lnTo>
                    <a:lnTo>
                      <a:pt x="32" y="124"/>
                    </a:lnTo>
                    <a:lnTo>
                      <a:pt x="28" y="136"/>
                    </a:lnTo>
                    <a:lnTo>
                      <a:pt x="28" y="146"/>
                    </a:lnTo>
                    <a:lnTo>
                      <a:pt x="24" y="156"/>
                    </a:lnTo>
                    <a:lnTo>
                      <a:pt x="22" y="160"/>
                    </a:lnTo>
                    <a:lnTo>
                      <a:pt x="18" y="164"/>
                    </a:lnTo>
                    <a:lnTo>
                      <a:pt x="18" y="164"/>
                    </a:lnTo>
                    <a:lnTo>
                      <a:pt x="24" y="126"/>
                    </a:lnTo>
                    <a:lnTo>
                      <a:pt x="26" y="110"/>
                    </a:lnTo>
                    <a:lnTo>
                      <a:pt x="32" y="94"/>
                    </a:lnTo>
                    <a:lnTo>
                      <a:pt x="32" y="94"/>
                    </a:lnTo>
                    <a:lnTo>
                      <a:pt x="28" y="96"/>
                    </a:lnTo>
                    <a:lnTo>
                      <a:pt x="26" y="98"/>
                    </a:lnTo>
                    <a:lnTo>
                      <a:pt x="24" y="106"/>
                    </a:lnTo>
                    <a:lnTo>
                      <a:pt x="18" y="110"/>
                    </a:lnTo>
                    <a:lnTo>
                      <a:pt x="16" y="112"/>
                    </a:lnTo>
                    <a:lnTo>
                      <a:pt x="10" y="112"/>
                    </a:lnTo>
                    <a:lnTo>
                      <a:pt x="10" y="112"/>
                    </a:lnTo>
                    <a:lnTo>
                      <a:pt x="14" y="104"/>
                    </a:lnTo>
                    <a:lnTo>
                      <a:pt x="12" y="102"/>
                    </a:lnTo>
                    <a:lnTo>
                      <a:pt x="8" y="102"/>
                    </a:lnTo>
                    <a:lnTo>
                      <a:pt x="8" y="102"/>
                    </a:lnTo>
                    <a:lnTo>
                      <a:pt x="8" y="98"/>
                    </a:lnTo>
                    <a:lnTo>
                      <a:pt x="10" y="94"/>
                    </a:lnTo>
                    <a:lnTo>
                      <a:pt x="12" y="92"/>
                    </a:lnTo>
                    <a:lnTo>
                      <a:pt x="10" y="88"/>
                    </a:lnTo>
                    <a:lnTo>
                      <a:pt x="10" y="88"/>
                    </a:lnTo>
                    <a:lnTo>
                      <a:pt x="16" y="88"/>
                    </a:lnTo>
                    <a:lnTo>
                      <a:pt x="20" y="86"/>
                    </a:lnTo>
                    <a:lnTo>
                      <a:pt x="20" y="86"/>
                    </a:lnTo>
                    <a:lnTo>
                      <a:pt x="20" y="76"/>
                    </a:lnTo>
                    <a:lnTo>
                      <a:pt x="22" y="72"/>
                    </a:lnTo>
                    <a:lnTo>
                      <a:pt x="26" y="72"/>
                    </a:lnTo>
                    <a:lnTo>
                      <a:pt x="26" y="72"/>
                    </a:lnTo>
                    <a:lnTo>
                      <a:pt x="24" y="70"/>
                    </a:lnTo>
                    <a:lnTo>
                      <a:pt x="22" y="70"/>
                    </a:lnTo>
                    <a:lnTo>
                      <a:pt x="18" y="74"/>
                    </a:lnTo>
                    <a:lnTo>
                      <a:pt x="18" y="74"/>
                    </a:lnTo>
                    <a:lnTo>
                      <a:pt x="16" y="70"/>
                    </a:lnTo>
                    <a:lnTo>
                      <a:pt x="14" y="66"/>
                    </a:lnTo>
                    <a:lnTo>
                      <a:pt x="14" y="66"/>
                    </a:lnTo>
                    <a:lnTo>
                      <a:pt x="12" y="66"/>
                    </a:lnTo>
                    <a:lnTo>
                      <a:pt x="12" y="70"/>
                    </a:lnTo>
                    <a:lnTo>
                      <a:pt x="12" y="70"/>
                    </a:lnTo>
                    <a:lnTo>
                      <a:pt x="10" y="68"/>
                    </a:lnTo>
                    <a:lnTo>
                      <a:pt x="8" y="64"/>
                    </a:lnTo>
                    <a:lnTo>
                      <a:pt x="6" y="56"/>
                    </a:lnTo>
                    <a:lnTo>
                      <a:pt x="6" y="56"/>
                    </a:lnTo>
                    <a:lnTo>
                      <a:pt x="4" y="58"/>
                    </a:lnTo>
                    <a:lnTo>
                      <a:pt x="2" y="60"/>
                    </a:lnTo>
                    <a:lnTo>
                      <a:pt x="0" y="60"/>
                    </a:lnTo>
                    <a:lnTo>
                      <a:pt x="0" y="60"/>
                    </a:lnTo>
                    <a:lnTo>
                      <a:pt x="0" y="52"/>
                    </a:lnTo>
                    <a:lnTo>
                      <a:pt x="2" y="46"/>
                    </a:lnTo>
                    <a:lnTo>
                      <a:pt x="2" y="46"/>
                    </a:lnTo>
                    <a:lnTo>
                      <a:pt x="6" y="50"/>
                    </a:lnTo>
                    <a:lnTo>
                      <a:pt x="8" y="50"/>
                    </a:lnTo>
                    <a:lnTo>
                      <a:pt x="10" y="46"/>
                    </a:lnTo>
                    <a:lnTo>
                      <a:pt x="8" y="42"/>
                    </a:lnTo>
                    <a:lnTo>
                      <a:pt x="8" y="42"/>
                    </a:lnTo>
                    <a:lnTo>
                      <a:pt x="12" y="44"/>
                    </a:lnTo>
                    <a:lnTo>
                      <a:pt x="16" y="48"/>
                    </a:lnTo>
                    <a:lnTo>
                      <a:pt x="14" y="54"/>
                    </a:lnTo>
                    <a:lnTo>
                      <a:pt x="12" y="58"/>
                    </a:lnTo>
                    <a:lnTo>
                      <a:pt x="12" y="58"/>
                    </a:lnTo>
                    <a:lnTo>
                      <a:pt x="14" y="60"/>
                    </a:lnTo>
                    <a:lnTo>
                      <a:pt x="16" y="62"/>
                    </a:lnTo>
                    <a:lnTo>
                      <a:pt x="18" y="66"/>
                    </a:lnTo>
                    <a:lnTo>
                      <a:pt x="18" y="66"/>
                    </a:lnTo>
                    <a:lnTo>
                      <a:pt x="20" y="62"/>
                    </a:lnTo>
                    <a:lnTo>
                      <a:pt x="22" y="60"/>
                    </a:lnTo>
                    <a:lnTo>
                      <a:pt x="22" y="52"/>
                    </a:lnTo>
                    <a:lnTo>
                      <a:pt x="22" y="42"/>
                    </a:lnTo>
                    <a:lnTo>
                      <a:pt x="24" y="38"/>
                    </a:lnTo>
                    <a:lnTo>
                      <a:pt x="26" y="32"/>
                    </a:lnTo>
                    <a:lnTo>
                      <a:pt x="26" y="32"/>
                    </a:lnTo>
                    <a:lnTo>
                      <a:pt x="32" y="32"/>
                    </a:lnTo>
                    <a:lnTo>
                      <a:pt x="36" y="34"/>
                    </a:lnTo>
                    <a:lnTo>
                      <a:pt x="36" y="34"/>
                    </a:lnTo>
                    <a:lnTo>
                      <a:pt x="34" y="30"/>
                    </a:lnTo>
                    <a:lnTo>
                      <a:pt x="32" y="26"/>
                    </a:lnTo>
                    <a:lnTo>
                      <a:pt x="34" y="18"/>
                    </a:lnTo>
                    <a:lnTo>
                      <a:pt x="38" y="10"/>
                    </a:lnTo>
                    <a:lnTo>
                      <a:pt x="40" y="0"/>
                    </a:lnTo>
                    <a:lnTo>
                      <a:pt x="40" y="0"/>
                    </a:lnTo>
                    <a:lnTo>
                      <a:pt x="54" y="2"/>
                    </a:lnTo>
                    <a:lnTo>
                      <a:pt x="62" y="2"/>
                    </a:lnTo>
                    <a:lnTo>
                      <a:pt x="72" y="0"/>
                    </a:lnTo>
                    <a:lnTo>
                      <a:pt x="84" y="0"/>
                    </a:lnTo>
                    <a:lnTo>
                      <a:pt x="84" y="0"/>
                    </a:lnTo>
                    <a:lnTo>
                      <a:pt x="84" y="6"/>
                    </a:lnTo>
                    <a:lnTo>
                      <a:pt x="82" y="12"/>
                    </a:lnTo>
                    <a:lnTo>
                      <a:pt x="76" y="20"/>
                    </a:lnTo>
                    <a:lnTo>
                      <a:pt x="68" y="28"/>
                    </a:lnTo>
                    <a:lnTo>
                      <a:pt x="66" y="32"/>
                    </a:lnTo>
                    <a:lnTo>
                      <a:pt x="64" y="34"/>
                    </a:lnTo>
                    <a:lnTo>
                      <a:pt x="64" y="34"/>
                    </a:lnTo>
                    <a:lnTo>
                      <a:pt x="62" y="36"/>
                    </a:lnTo>
                    <a:lnTo>
                      <a:pt x="60" y="36"/>
                    </a:lnTo>
                    <a:lnTo>
                      <a:pt x="58" y="34"/>
                    </a:lnTo>
                    <a:lnTo>
                      <a:pt x="56" y="34"/>
                    </a:lnTo>
                    <a:lnTo>
                      <a:pt x="56" y="3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0" name="Freeform 208"/>
              <p:cNvSpPr>
                <a:spLocks/>
              </p:cNvSpPr>
              <p:nvPr userDrawn="1"/>
            </p:nvSpPr>
            <p:spPr bwMode="auto">
              <a:xfrm>
                <a:off x="3522" y="458"/>
                <a:ext cx="77" cy="65"/>
              </a:xfrm>
              <a:custGeom>
                <a:avLst/>
                <a:gdLst/>
                <a:ahLst/>
                <a:cxnLst>
                  <a:cxn ang="0">
                    <a:pos x="90" y="82"/>
                  </a:cxn>
                  <a:cxn ang="0">
                    <a:pos x="100" y="90"/>
                  </a:cxn>
                  <a:cxn ang="0">
                    <a:pos x="112" y="74"/>
                  </a:cxn>
                  <a:cxn ang="0">
                    <a:pos x="196" y="32"/>
                  </a:cxn>
                  <a:cxn ang="0">
                    <a:pos x="206" y="22"/>
                  </a:cxn>
                  <a:cxn ang="0">
                    <a:pos x="226" y="14"/>
                  </a:cxn>
                  <a:cxn ang="0">
                    <a:pos x="280" y="4"/>
                  </a:cxn>
                  <a:cxn ang="0">
                    <a:pos x="290" y="8"/>
                  </a:cxn>
                  <a:cxn ang="0">
                    <a:pos x="270" y="12"/>
                  </a:cxn>
                  <a:cxn ang="0">
                    <a:pos x="260" y="16"/>
                  </a:cxn>
                  <a:cxn ang="0">
                    <a:pos x="256" y="26"/>
                  </a:cxn>
                  <a:cxn ang="0">
                    <a:pos x="164" y="70"/>
                  </a:cxn>
                  <a:cxn ang="0">
                    <a:pos x="198" y="64"/>
                  </a:cxn>
                  <a:cxn ang="0">
                    <a:pos x="208" y="70"/>
                  </a:cxn>
                  <a:cxn ang="0">
                    <a:pos x="190" y="76"/>
                  </a:cxn>
                  <a:cxn ang="0">
                    <a:pos x="174" y="90"/>
                  </a:cxn>
                  <a:cxn ang="0">
                    <a:pos x="184" y="96"/>
                  </a:cxn>
                  <a:cxn ang="0">
                    <a:pos x="188" y="102"/>
                  </a:cxn>
                  <a:cxn ang="0">
                    <a:pos x="182" y="98"/>
                  </a:cxn>
                  <a:cxn ang="0">
                    <a:pos x="190" y="110"/>
                  </a:cxn>
                  <a:cxn ang="0">
                    <a:pos x="204" y="98"/>
                  </a:cxn>
                  <a:cxn ang="0">
                    <a:pos x="198" y="112"/>
                  </a:cxn>
                  <a:cxn ang="0">
                    <a:pos x="216" y="122"/>
                  </a:cxn>
                  <a:cxn ang="0">
                    <a:pos x="184" y="146"/>
                  </a:cxn>
                  <a:cxn ang="0">
                    <a:pos x="174" y="158"/>
                  </a:cxn>
                  <a:cxn ang="0">
                    <a:pos x="194" y="160"/>
                  </a:cxn>
                  <a:cxn ang="0">
                    <a:pos x="158" y="176"/>
                  </a:cxn>
                  <a:cxn ang="0">
                    <a:pos x="132" y="194"/>
                  </a:cxn>
                  <a:cxn ang="0">
                    <a:pos x="176" y="180"/>
                  </a:cxn>
                  <a:cxn ang="0">
                    <a:pos x="136" y="208"/>
                  </a:cxn>
                  <a:cxn ang="0">
                    <a:pos x="160" y="198"/>
                  </a:cxn>
                  <a:cxn ang="0">
                    <a:pos x="150" y="216"/>
                  </a:cxn>
                  <a:cxn ang="0">
                    <a:pos x="104" y="246"/>
                  </a:cxn>
                  <a:cxn ang="0">
                    <a:pos x="84" y="244"/>
                  </a:cxn>
                  <a:cxn ang="0">
                    <a:pos x="112" y="222"/>
                  </a:cxn>
                  <a:cxn ang="0">
                    <a:pos x="80" y="228"/>
                  </a:cxn>
                  <a:cxn ang="0">
                    <a:pos x="124" y="198"/>
                  </a:cxn>
                  <a:cxn ang="0">
                    <a:pos x="100" y="200"/>
                  </a:cxn>
                  <a:cxn ang="0">
                    <a:pos x="56" y="212"/>
                  </a:cxn>
                  <a:cxn ang="0">
                    <a:pos x="40" y="206"/>
                  </a:cxn>
                  <a:cxn ang="0">
                    <a:pos x="58" y="196"/>
                  </a:cxn>
                  <a:cxn ang="0">
                    <a:pos x="100" y="180"/>
                  </a:cxn>
                  <a:cxn ang="0">
                    <a:pos x="94" y="172"/>
                  </a:cxn>
                  <a:cxn ang="0">
                    <a:pos x="78" y="180"/>
                  </a:cxn>
                  <a:cxn ang="0">
                    <a:pos x="70" y="176"/>
                  </a:cxn>
                  <a:cxn ang="0">
                    <a:pos x="78" y="174"/>
                  </a:cxn>
                  <a:cxn ang="0">
                    <a:pos x="88" y="164"/>
                  </a:cxn>
                  <a:cxn ang="0">
                    <a:pos x="82" y="160"/>
                  </a:cxn>
                  <a:cxn ang="0">
                    <a:pos x="38" y="150"/>
                  </a:cxn>
                  <a:cxn ang="0">
                    <a:pos x="0" y="138"/>
                  </a:cxn>
                  <a:cxn ang="0">
                    <a:pos x="48" y="108"/>
                  </a:cxn>
                  <a:cxn ang="0">
                    <a:pos x="50" y="98"/>
                  </a:cxn>
                  <a:cxn ang="0">
                    <a:pos x="64" y="94"/>
                  </a:cxn>
                </a:cxnLst>
                <a:rect l="0" t="0" r="r" b="b"/>
                <a:pathLst>
                  <a:path w="290" h="248">
                    <a:moveTo>
                      <a:pt x="62" y="98"/>
                    </a:moveTo>
                    <a:lnTo>
                      <a:pt x="62" y="98"/>
                    </a:lnTo>
                    <a:lnTo>
                      <a:pt x="66" y="96"/>
                    </a:lnTo>
                    <a:lnTo>
                      <a:pt x="70" y="94"/>
                    </a:lnTo>
                    <a:lnTo>
                      <a:pt x="80" y="88"/>
                    </a:lnTo>
                    <a:lnTo>
                      <a:pt x="90" y="82"/>
                    </a:lnTo>
                    <a:lnTo>
                      <a:pt x="96" y="80"/>
                    </a:lnTo>
                    <a:lnTo>
                      <a:pt x="102" y="78"/>
                    </a:lnTo>
                    <a:lnTo>
                      <a:pt x="102" y="78"/>
                    </a:lnTo>
                    <a:lnTo>
                      <a:pt x="100" y="84"/>
                    </a:lnTo>
                    <a:lnTo>
                      <a:pt x="100" y="90"/>
                    </a:lnTo>
                    <a:lnTo>
                      <a:pt x="100" y="90"/>
                    </a:lnTo>
                    <a:lnTo>
                      <a:pt x="104" y="84"/>
                    </a:lnTo>
                    <a:lnTo>
                      <a:pt x="108" y="80"/>
                    </a:lnTo>
                    <a:lnTo>
                      <a:pt x="114" y="80"/>
                    </a:lnTo>
                    <a:lnTo>
                      <a:pt x="114" y="80"/>
                    </a:lnTo>
                    <a:lnTo>
                      <a:pt x="112" y="78"/>
                    </a:lnTo>
                    <a:lnTo>
                      <a:pt x="112" y="74"/>
                    </a:lnTo>
                    <a:lnTo>
                      <a:pt x="112" y="74"/>
                    </a:lnTo>
                    <a:lnTo>
                      <a:pt x="138" y="60"/>
                    </a:lnTo>
                    <a:lnTo>
                      <a:pt x="168" y="44"/>
                    </a:lnTo>
                    <a:lnTo>
                      <a:pt x="168" y="44"/>
                    </a:lnTo>
                    <a:lnTo>
                      <a:pt x="188" y="34"/>
                    </a:lnTo>
                    <a:lnTo>
                      <a:pt x="196" y="32"/>
                    </a:lnTo>
                    <a:lnTo>
                      <a:pt x="204" y="30"/>
                    </a:lnTo>
                    <a:lnTo>
                      <a:pt x="204" y="30"/>
                    </a:lnTo>
                    <a:lnTo>
                      <a:pt x="204" y="30"/>
                    </a:lnTo>
                    <a:lnTo>
                      <a:pt x="204" y="28"/>
                    </a:lnTo>
                    <a:lnTo>
                      <a:pt x="204" y="24"/>
                    </a:lnTo>
                    <a:lnTo>
                      <a:pt x="206" y="22"/>
                    </a:lnTo>
                    <a:lnTo>
                      <a:pt x="206" y="22"/>
                    </a:lnTo>
                    <a:lnTo>
                      <a:pt x="212" y="24"/>
                    </a:lnTo>
                    <a:lnTo>
                      <a:pt x="218" y="24"/>
                    </a:lnTo>
                    <a:lnTo>
                      <a:pt x="224" y="20"/>
                    </a:lnTo>
                    <a:lnTo>
                      <a:pt x="226" y="14"/>
                    </a:lnTo>
                    <a:lnTo>
                      <a:pt x="226" y="14"/>
                    </a:lnTo>
                    <a:lnTo>
                      <a:pt x="240" y="10"/>
                    </a:lnTo>
                    <a:lnTo>
                      <a:pt x="256" y="6"/>
                    </a:lnTo>
                    <a:lnTo>
                      <a:pt x="284" y="0"/>
                    </a:lnTo>
                    <a:lnTo>
                      <a:pt x="284" y="0"/>
                    </a:lnTo>
                    <a:lnTo>
                      <a:pt x="284" y="2"/>
                    </a:lnTo>
                    <a:lnTo>
                      <a:pt x="280" y="4"/>
                    </a:lnTo>
                    <a:lnTo>
                      <a:pt x="278" y="6"/>
                    </a:lnTo>
                    <a:lnTo>
                      <a:pt x="278" y="10"/>
                    </a:lnTo>
                    <a:lnTo>
                      <a:pt x="278" y="10"/>
                    </a:lnTo>
                    <a:lnTo>
                      <a:pt x="284" y="6"/>
                    </a:lnTo>
                    <a:lnTo>
                      <a:pt x="286" y="6"/>
                    </a:lnTo>
                    <a:lnTo>
                      <a:pt x="290" y="8"/>
                    </a:lnTo>
                    <a:lnTo>
                      <a:pt x="290" y="8"/>
                    </a:lnTo>
                    <a:lnTo>
                      <a:pt x="286" y="12"/>
                    </a:lnTo>
                    <a:lnTo>
                      <a:pt x="282" y="14"/>
                    </a:lnTo>
                    <a:lnTo>
                      <a:pt x="270" y="16"/>
                    </a:lnTo>
                    <a:lnTo>
                      <a:pt x="270" y="16"/>
                    </a:lnTo>
                    <a:lnTo>
                      <a:pt x="270" y="12"/>
                    </a:lnTo>
                    <a:lnTo>
                      <a:pt x="266" y="10"/>
                    </a:lnTo>
                    <a:lnTo>
                      <a:pt x="266" y="10"/>
                    </a:lnTo>
                    <a:lnTo>
                      <a:pt x="264" y="12"/>
                    </a:lnTo>
                    <a:lnTo>
                      <a:pt x="264" y="14"/>
                    </a:lnTo>
                    <a:lnTo>
                      <a:pt x="262" y="16"/>
                    </a:lnTo>
                    <a:lnTo>
                      <a:pt x="260" y="16"/>
                    </a:lnTo>
                    <a:lnTo>
                      <a:pt x="260" y="16"/>
                    </a:lnTo>
                    <a:lnTo>
                      <a:pt x="260" y="18"/>
                    </a:lnTo>
                    <a:lnTo>
                      <a:pt x="262" y="18"/>
                    </a:lnTo>
                    <a:lnTo>
                      <a:pt x="266" y="18"/>
                    </a:lnTo>
                    <a:lnTo>
                      <a:pt x="266" y="18"/>
                    </a:lnTo>
                    <a:lnTo>
                      <a:pt x="256" y="26"/>
                    </a:lnTo>
                    <a:lnTo>
                      <a:pt x="244" y="32"/>
                    </a:lnTo>
                    <a:lnTo>
                      <a:pt x="218" y="44"/>
                    </a:lnTo>
                    <a:lnTo>
                      <a:pt x="190" y="56"/>
                    </a:lnTo>
                    <a:lnTo>
                      <a:pt x="178" y="64"/>
                    </a:lnTo>
                    <a:lnTo>
                      <a:pt x="164" y="70"/>
                    </a:lnTo>
                    <a:lnTo>
                      <a:pt x="164" y="70"/>
                    </a:lnTo>
                    <a:lnTo>
                      <a:pt x="172" y="70"/>
                    </a:lnTo>
                    <a:lnTo>
                      <a:pt x="182" y="66"/>
                    </a:lnTo>
                    <a:lnTo>
                      <a:pt x="190" y="64"/>
                    </a:lnTo>
                    <a:lnTo>
                      <a:pt x="202" y="60"/>
                    </a:lnTo>
                    <a:lnTo>
                      <a:pt x="202" y="60"/>
                    </a:lnTo>
                    <a:lnTo>
                      <a:pt x="198" y="64"/>
                    </a:lnTo>
                    <a:lnTo>
                      <a:pt x="198" y="68"/>
                    </a:lnTo>
                    <a:lnTo>
                      <a:pt x="200" y="70"/>
                    </a:lnTo>
                    <a:lnTo>
                      <a:pt x="202" y="74"/>
                    </a:lnTo>
                    <a:lnTo>
                      <a:pt x="202" y="74"/>
                    </a:lnTo>
                    <a:lnTo>
                      <a:pt x="206" y="74"/>
                    </a:lnTo>
                    <a:lnTo>
                      <a:pt x="208" y="70"/>
                    </a:lnTo>
                    <a:lnTo>
                      <a:pt x="208" y="70"/>
                    </a:lnTo>
                    <a:lnTo>
                      <a:pt x="208" y="72"/>
                    </a:lnTo>
                    <a:lnTo>
                      <a:pt x="208" y="74"/>
                    </a:lnTo>
                    <a:lnTo>
                      <a:pt x="204" y="76"/>
                    </a:lnTo>
                    <a:lnTo>
                      <a:pt x="190" y="76"/>
                    </a:lnTo>
                    <a:lnTo>
                      <a:pt x="190" y="76"/>
                    </a:lnTo>
                    <a:lnTo>
                      <a:pt x="180" y="84"/>
                    </a:lnTo>
                    <a:lnTo>
                      <a:pt x="174" y="88"/>
                    </a:lnTo>
                    <a:lnTo>
                      <a:pt x="166" y="90"/>
                    </a:lnTo>
                    <a:lnTo>
                      <a:pt x="166" y="90"/>
                    </a:lnTo>
                    <a:lnTo>
                      <a:pt x="170" y="90"/>
                    </a:lnTo>
                    <a:lnTo>
                      <a:pt x="174" y="90"/>
                    </a:lnTo>
                    <a:lnTo>
                      <a:pt x="178" y="92"/>
                    </a:lnTo>
                    <a:lnTo>
                      <a:pt x="178" y="94"/>
                    </a:lnTo>
                    <a:lnTo>
                      <a:pt x="176" y="96"/>
                    </a:lnTo>
                    <a:lnTo>
                      <a:pt x="176" y="96"/>
                    </a:lnTo>
                    <a:lnTo>
                      <a:pt x="182" y="96"/>
                    </a:lnTo>
                    <a:lnTo>
                      <a:pt x="184" y="96"/>
                    </a:lnTo>
                    <a:lnTo>
                      <a:pt x="192" y="98"/>
                    </a:lnTo>
                    <a:lnTo>
                      <a:pt x="192" y="98"/>
                    </a:lnTo>
                    <a:lnTo>
                      <a:pt x="190" y="100"/>
                    </a:lnTo>
                    <a:lnTo>
                      <a:pt x="190" y="102"/>
                    </a:lnTo>
                    <a:lnTo>
                      <a:pt x="190" y="102"/>
                    </a:lnTo>
                    <a:lnTo>
                      <a:pt x="188" y="102"/>
                    </a:lnTo>
                    <a:lnTo>
                      <a:pt x="188" y="104"/>
                    </a:lnTo>
                    <a:lnTo>
                      <a:pt x="188" y="104"/>
                    </a:lnTo>
                    <a:lnTo>
                      <a:pt x="184" y="100"/>
                    </a:lnTo>
                    <a:lnTo>
                      <a:pt x="186" y="98"/>
                    </a:lnTo>
                    <a:lnTo>
                      <a:pt x="186" y="98"/>
                    </a:lnTo>
                    <a:lnTo>
                      <a:pt x="182" y="98"/>
                    </a:lnTo>
                    <a:lnTo>
                      <a:pt x="182" y="100"/>
                    </a:lnTo>
                    <a:lnTo>
                      <a:pt x="180" y="104"/>
                    </a:lnTo>
                    <a:lnTo>
                      <a:pt x="178" y="106"/>
                    </a:lnTo>
                    <a:lnTo>
                      <a:pt x="178" y="106"/>
                    </a:lnTo>
                    <a:lnTo>
                      <a:pt x="184" y="108"/>
                    </a:lnTo>
                    <a:lnTo>
                      <a:pt x="190" y="110"/>
                    </a:lnTo>
                    <a:lnTo>
                      <a:pt x="190" y="110"/>
                    </a:lnTo>
                    <a:lnTo>
                      <a:pt x="194" y="108"/>
                    </a:lnTo>
                    <a:lnTo>
                      <a:pt x="198" y="106"/>
                    </a:lnTo>
                    <a:lnTo>
                      <a:pt x="202" y="98"/>
                    </a:lnTo>
                    <a:lnTo>
                      <a:pt x="202" y="98"/>
                    </a:lnTo>
                    <a:lnTo>
                      <a:pt x="204" y="98"/>
                    </a:lnTo>
                    <a:lnTo>
                      <a:pt x="208" y="100"/>
                    </a:lnTo>
                    <a:lnTo>
                      <a:pt x="208" y="100"/>
                    </a:lnTo>
                    <a:lnTo>
                      <a:pt x="204" y="106"/>
                    </a:lnTo>
                    <a:lnTo>
                      <a:pt x="202" y="110"/>
                    </a:lnTo>
                    <a:lnTo>
                      <a:pt x="198" y="112"/>
                    </a:lnTo>
                    <a:lnTo>
                      <a:pt x="198" y="112"/>
                    </a:lnTo>
                    <a:lnTo>
                      <a:pt x="202" y="110"/>
                    </a:lnTo>
                    <a:lnTo>
                      <a:pt x="206" y="110"/>
                    </a:lnTo>
                    <a:lnTo>
                      <a:pt x="214" y="108"/>
                    </a:lnTo>
                    <a:lnTo>
                      <a:pt x="214" y="108"/>
                    </a:lnTo>
                    <a:lnTo>
                      <a:pt x="216" y="118"/>
                    </a:lnTo>
                    <a:lnTo>
                      <a:pt x="216" y="122"/>
                    </a:lnTo>
                    <a:lnTo>
                      <a:pt x="218" y="126"/>
                    </a:lnTo>
                    <a:lnTo>
                      <a:pt x="218" y="126"/>
                    </a:lnTo>
                    <a:lnTo>
                      <a:pt x="208" y="130"/>
                    </a:lnTo>
                    <a:lnTo>
                      <a:pt x="198" y="134"/>
                    </a:lnTo>
                    <a:lnTo>
                      <a:pt x="188" y="140"/>
                    </a:lnTo>
                    <a:lnTo>
                      <a:pt x="184" y="146"/>
                    </a:lnTo>
                    <a:lnTo>
                      <a:pt x="182" y="152"/>
                    </a:lnTo>
                    <a:lnTo>
                      <a:pt x="182" y="152"/>
                    </a:lnTo>
                    <a:lnTo>
                      <a:pt x="174" y="152"/>
                    </a:lnTo>
                    <a:lnTo>
                      <a:pt x="174" y="152"/>
                    </a:lnTo>
                    <a:lnTo>
                      <a:pt x="174" y="158"/>
                    </a:lnTo>
                    <a:lnTo>
                      <a:pt x="174" y="158"/>
                    </a:lnTo>
                    <a:lnTo>
                      <a:pt x="180" y="156"/>
                    </a:lnTo>
                    <a:lnTo>
                      <a:pt x="186" y="156"/>
                    </a:lnTo>
                    <a:lnTo>
                      <a:pt x="190" y="158"/>
                    </a:lnTo>
                    <a:lnTo>
                      <a:pt x="196" y="156"/>
                    </a:lnTo>
                    <a:lnTo>
                      <a:pt x="196" y="156"/>
                    </a:lnTo>
                    <a:lnTo>
                      <a:pt x="194" y="160"/>
                    </a:lnTo>
                    <a:lnTo>
                      <a:pt x="192" y="164"/>
                    </a:lnTo>
                    <a:lnTo>
                      <a:pt x="182" y="168"/>
                    </a:lnTo>
                    <a:lnTo>
                      <a:pt x="172" y="170"/>
                    </a:lnTo>
                    <a:lnTo>
                      <a:pt x="164" y="170"/>
                    </a:lnTo>
                    <a:lnTo>
                      <a:pt x="164" y="170"/>
                    </a:lnTo>
                    <a:lnTo>
                      <a:pt x="158" y="176"/>
                    </a:lnTo>
                    <a:lnTo>
                      <a:pt x="152" y="180"/>
                    </a:lnTo>
                    <a:lnTo>
                      <a:pt x="144" y="184"/>
                    </a:lnTo>
                    <a:lnTo>
                      <a:pt x="136" y="188"/>
                    </a:lnTo>
                    <a:lnTo>
                      <a:pt x="136" y="188"/>
                    </a:lnTo>
                    <a:lnTo>
                      <a:pt x="134" y="190"/>
                    </a:lnTo>
                    <a:lnTo>
                      <a:pt x="132" y="194"/>
                    </a:lnTo>
                    <a:lnTo>
                      <a:pt x="130" y="198"/>
                    </a:lnTo>
                    <a:lnTo>
                      <a:pt x="128" y="202"/>
                    </a:lnTo>
                    <a:lnTo>
                      <a:pt x="128" y="202"/>
                    </a:lnTo>
                    <a:lnTo>
                      <a:pt x="152" y="188"/>
                    </a:lnTo>
                    <a:lnTo>
                      <a:pt x="164" y="182"/>
                    </a:lnTo>
                    <a:lnTo>
                      <a:pt x="176" y="180"/>
                    </a:lnTo>
                    <a:lnTo>
                      <a:pt x="176" y="180"/>
                    </a:lnTo>
                    <a:lnTo>
                      <a:pt x="166" y="188"/>
                    </a:lnTo>
                    <a:lnTo>
                      <a:pt x="156" y="194"/>
                    </a:lnTo>
                    <a:lnTo>
                      <a:pt x="146" y="200"/>
                    </a:lnTo>
                    <a:lnTo>
                      <a:pt x="136" y="208"/>
                    </a:lnTo>
                    <a:lnTo>
                      <a:pt x="136" y="208"/>
                    </a:lnTo>
                    <a:lnTo>
                      <a:pt x="140" y="210"/>
                    </a:lnTo>
                    <a:lnTo>
                      <a:pt x="144" y="210"/>
                    </a:lnTo>
                    <a:lnTo>
                      <a:pt x="150" y="208"/>
                    </a:lnTo>
                    <a:lnTo>
                      <a:pt x="156" y="202"/>
                    </a:lnTo>
                    <a:lnTo>
                      <a:pt x="160" y="198"/>
                    </a:lnTo>
                    <a:lnTo>
                      <a:pt x="160" y="198"/>
                    </a:lnTo>
                    <a:lnTo>
                      <a:pt x="162" y="200"/>
                    </a:lnTo>
                    <a:lnTo>
                      <a:pt x="162" y="202"/>
                    </a:lnTo>
                    <a:lnTo>
                      <a:pt x="158" y="206"/>
                    </a:lnTo>
                    <a:lnTo>
                      <a:pt x="152" y="210"/>
                    </a:lnTo>
                    <a:lnTo>
                      <a:pt x="150" y="214"/>
                    </a:lnTo>
                    <a:lnTo>
                      <a:pt x="150" y="216"/>
                    </a:lnTo>
                    <a:lnTo>
                      <a:pt x="150" y="216"/>
                    </a:lnTo>
                    <a:lnTo>
                      <a:pt x="142" y="218"/>
                    </a:lnTo>
                    <a:lnTo>
                      <a:pt x="136" y="222"/>
                    </a:lnTo>
                    <a:lnTo>
                      <a:pt x="122" y="232"/>
                    </a:lnTo>
                    <a:lnTo>
                      <a:pt x="110" y="242"/>
                    </a:lnTo>
                    <a:lnTo>
                      <a:pt x="104" y="246"/>
                    </a:lnTo>
                    <a:lnTo>
                      <a:pt x="98" y="248"/>
                    </a:lnTo>
                    <a:lnTo>
                      <a:pt x="98" y="248"/>
                    </a:lnTo>
                    <a:lnTo>
                      <a:pt x="94" y="246"/>
                    </a:lnTo>
                    <a:lnTo>
                      <a:pt x="92" y="244"/>
                    </a:lnTo>
                    <a:lnTo>
                      <a:pt x="88" y="242"/>
                    </a:lnTo>
                    <a:lnTo>
                      <a:pt x="84" y="244"/>
                    </a:lnTo>
                    <a:lnTo>
                      <a:pt x="84" y="244"/>
                    </a:lnTo>
                    <a:lnTo>
                      <a:pt x="90" y="236"/>
                    </a:lnTo>
                    <a:lnTo>
                      <a:pt x="96" y="230"/>
                    </a:lnTo>
                    <a:lnTo>
                      <a:pt x="102" y="226"/>
                    </a:lnTo>
                    <a:lnTo>
                      <a:pt x="112" y="222"/>
                    </a:lnTo>
                    <a:lnTo>
                      <a:pt x="112" y="222"/>
                    </a:lnTo>
                    <a:lnTo>
                      <a:pt x="108" y="220"/>
                    </a:lnTo>
                    <a:lnTo>
                      <a:pt x="104" y="222"/>
                    </a:lnTo>
                    <a:lnTo>
                      <a:pt x="98" y="224"/>
                    </a:lnTo>
                    <a:lnTo>
                      <a:pt x="90" y="228"/>
                    </a:lnTo>
                    <a:lnTo>
                      <a:pt x="86" y="228"/>
                    </a:lnTo>
                    <a:lnTo>
                      <a:pt x="80" y="228"/>
                    </a:lnTo>
                    <a:lnTo>
                      <a:pt x="80" y="228"/>
                    </a:lnTo>
                    <a:lnTo>
                      <a:pt x="86" y="222"/>
                    </a:lnTo>
                    <a:lnTo>
                      <a:pt x="94" y="216"/>
                    </a:lnTo>
                    <a:lnTo>
                      <a:pt x="108" y="208"/>
                    </a:lnTo>
                    <a:lnTo>
                      <a:pt x="116" y="202"/>
                    </a:lnTo>
                    <a:lnTo>
                      <a:pt x="124" y="198"/>
                    </a:lnTo>
                    <a:lnTo>
                      <a:pt x="128" y="190"/>
                    </a:lnTo>
                    <a:lnTo>
                      <a:pt x="132" y="182"/>
                    </a:lnTo>
                    <a:lnTo>
                      <a:pt x="132" y="182"/>
                    </a:lnTo>
                    <a:lnTo>
                      <a:pt x="114" y="190"/>
                    </a:lnTo>
                    <a:lnTo>
                      <a:pt x="100" y="200"/>
                    </a:lnTo>
                    <a:lnTo>
                      <a:pt x="100" y="200"/>
                    </a:lnTo>
                    <a:lnTo>
                      <a:pt x="92" y="196"/>
                    </a:lnTo>
                    <a:lnTo>
                      <a:pt x="86" y="196"/>
                    </a:lnTo>
                    <a:lnTo>
                      <a:pt x="80" y="198"/>
                    </a:lnTo>
                    <a:lnTo>
                      <a:pt x="74" y="202"/>
                    </a:lnTo>
                    <a:lnTo>
                      <a:pt x="64" y="208"/>
                    </a:lnTo>
                    <a:lnTo>
                      <a:pt x="56" y="212"/>
                    </a:lnTo>
                    <a:lnTo>
                      <a:pt x="50" y="212"/>
                    </a:lnTo>
                    <a:lnTo>
                      <a:pt x="50" y="212"/>
                    </a:lnTo>
                    <a:lnTo>
                      <a:pt x="52" y="208"/>
                    </a:lnTo>
                    <a:lnTo>
                      <a:pt x="48" y="208"/>
                    </a:lnTo>
                    <a:lnTo>
                      <a:pt x="44" y="208"/>
                    </a:lnTo>
                    <a:lnTo>
                      <a:pt x="40" y="206"/>
                    </a:lnTo>
                    <a:lnTo>
                      <a:pt x="40" y="206"/>
                    </a:lnTo>
                    <a:lnTo>
                      <a:pt x="42" y="202"/>
                    </a:lnTo>
                    <a:lnTo>
                      <a:pt x="44" y="200"/>
                    </a:lnTo>
                    <a:lnTo>
                      <a:pt x="52" y="196"/>
                    </a:lnTo>
                    <a:lnTo>
                      <a:pt x="52" y="196"/>
                    </a:lnTo>
                    <a:lnTo>
                      <a:pt x="58" y="196"/>
                    </a:lnTo>
                    <a:lnTo>
                      <a:pt x="64" y="196"/>
                    </a:lnTo>
                    <a:lnTo>
                      <a:pt x="78" y="192"/>
                    </a:lnTo>
                    <a:lnTo>
                      <a:pt x="92" y="186"/>
                    </a:lnTo>
                    <a:lnTo>
                      <a:pt x="104" y="184"/>
                    </a:lnTo>
                    <a:lnTo>
                      <a:pt x="104" y="184"/>
                    </a:lnTo>
                    <a:lnTo>
                      <a:pt x="100" y="180"/>
                    </a:lnTo>
                    <a:lnTo>
                      <a:pt x="98" y="182"/>
                    </a:lnTo>
                    <a:lnTo>
                      <a:pt x="96" y="184"/>
                    </a:lnTo>
                    <a:lnTo>
                      <a:pt x="96" y="184"/>
                    </a:lnTo>
                    <a:lnTo>
                      <a:pt x="94" y="180"/>
                    </a:lnTo>
                    <a:lnTo>
                      <a:pt x="94" y="172"/>
                    </a:lnTo>
                    <a:lnTo>
                      <a:pt x="94" y="172"/>
                    </a:lnTo>
                    <a:lnTo>
                      <a:pt x="90" y="176"/>
                    </a:lnTo>
                    <a:lnTo>
                      <a:pt x="88" y="180"/>
                    </a:lnTo>
                    <a:lnTo>
                      <a:pt x="84" y="184"/>
                    </a:lnTo>
                    <a:lnTo>
                      <a:pt x="76" y="184"/>
                    </a:lnTo>
                    <a:lnTo>
                      <a:pt x="76" y="184"/>
                    </a:lnTo>
                    <a:lnTo>
                      <a:pt x="78" y="180"/>
                    </a:lnTo>
                    <a:lnTo>
                      <a:pt x="78" y="180"/>
                    </a:lnTo>
                    <a:lnTo>
                      <a:pt x="74" y="180"/>
                    </a:lnTo>
                    <a:lnTo>
                      <a:pt x="68" y="180"/>
                    </a:lnTo>
                    <a:lnTo>
                      <a:pt x="68" y="180"/>
                    </a:lnTo>
                    <a:lnTo>
                      <a:pt x="70" y="178"/>
                    </a:lnTo>
                    <a:lnTo>
                      <a:pt x="70" y="176"/>
                    </a:lnTo>
                    <a:lnTo>
                      <a:pt x="68" y="176"/>
                    </a:lnTo>
                    <a:lnTo>
                      <a:pt x="68" y="178"/>
                    </a:lnTo>
                    <a:lnTo>
                      <a:pt x="68" y="178"/>
                    </a:lnTo>
                    <a:lnTo>
                      <a:pt x="66" y="174"/>
                    </a:lnTo>
                    <a:lnTo>
                      <a:pt x="68" y="174"/>
                    </a:lnTo>
                    <a:lnTo>
                      <a:pt x="78" y="174"/>
                    </a:lnTo>
                    <a:lnTo>
                      <a:pt x="78" y="174"/>
                    </a:lnTo>
                    <a:lnTo>
                      <a:pt x="80" y="172"/>
                    </a:lnTo>
                    <a:lnTo>
                      <a:pt x="82" y="170"/>
                    </a:lnTo>
                    <a:lnTo>
                      <a:pt x="86" y="168"/>
                    </a:lnTo>
                    <a:lnTo>
                      <a:pt x="88" y="164"/>
                    </a:lnTo>
                    <a:lnTo>
                      <a:pt x="88" y="164"/>
                    </a:lnTo>
                    <a:lnTo>
                      <a:pt x="88" y="164"/>
                    </a:lnTo>
                    <a:lnTo>
                      <a:pt x="86" y="164"/>
                    </a:lnTo>
                    <a:lnTo>
                      <a:pt x="82" y="164"/>
                    </a:lnTo>
                    <a:lnTo>
                      <a:pt x="80" y="164"/>
                    </a:lnTo>
                    <a:lnTo>
                      <a:pt x="82" y="160"/>
                    </a:lnTo>
                    <a:lnTo>
                      <a:pt x="82" y="160"/>
                    </a:lnTo>
                    <a:lnTo>
                      <a:pt x="72" y="168"/>
                    </a:lnTo>
                    <a:lnTo>
                      <a:pt x="72" y="168"/>
                    </a:lnTo>
                    <a:lnTo>
                      <a:pt x="62" y="166"/>
                    </a:lnTo>
                    <a:lnTo>
                      <a:pt x="50" y="160"/>
                    </a:lnTo>
                    <a:lnTo>
                      <a:pt x="42" y="154"/>
                    </a:lnTo>
                    <a:lnTo>
                      <a:pt x="38" y="150"/>
                    </a:lnTo>
                    <a:lnTo>
                      <a:pt x="36" y="144"/>
                    </a:lnTo>
                    <a:lnTo>
                      <a:pt x="36" y="144"/>
                    </a:lnTo>
                    <a:lnTo>
                      <a:pt x="26" y="142"/>
                    </a:lnTo>
                    <a:lnTo>
                      <a:pt x="18" y="140"/>
                    </a:lnTo>
                    <a:lnTo>
                      <a:pt x="10" y="138"/>
                    </a:lnTo>
                    <a:lnTo>
                      <a:pt x="0" y="138"/>
                    </a:lnTo>
                    <a:lnTo>
                      <a:pt x="0" y="138"/>
                    </a:lnTo>
                    <a:lnTo>
                      <a:pt x="4" y="130"/>
                    </a:lnTo>
                    <a:lnTo>
                      <a:pt x="10" y="122"/>
                    </a:lnTo>
                    <a:lnTo>
                      <a:pt x="18" y="118"/>
                    </a:lnTo>
                    <a:lnTo>
                      <a:pt x="28" y="114"/>
                    </a:lnTo>
                    <a:lnTo>
                      <a:pt x="48" y="108"/>
                    </a:lnTo>
                    <a:lnTo>
                      <a:pt x="68" y="106"/>
                    </a:lnTo>
                    <a:lnTo>
                      <a:pt x="68" y="106"/>
                    </a:lnTo>
                    <a:lnTo>
                      <a:pt x="64" y="102"/>
                    </a:lnTo>
                    <a:lnTo>
                      <a:pt x="60" y="98"/>
                    </a:lnTo>
                    <a:lnTo>
                      <a:pt x="54" y="96"/>
                    </a:lnTo>
                    <a:lnTo>
                      <a:pt x="50" y="98"/>
                    </a:lnTo>
                    <a:lnTo>
                      <a:pt x="50" y="98"/>
                    </a:lnTo>
                    <a:lnTo>
                      <a:pt x="48" y="96"/>
                    </a:lnTo>
                    <a:lnTo>
                      <a:pt x="48" y="94"/>
                    </a:lnTo>
                    <a:lnTo>
                      <a:pt x="52" y="92"/>
                    </a:lnTo>
                    <a:lnTo>
                      <a:pt x="58" y="92"/>
                    </a:lnTo>
                    <a:lnTo>
                      <a:pt x="64" y="94"/>
                    </a:lnTo>
                    <a:lnTo>
                      <a:pt x="64" y="94"/>
                    </a:lnTo>
                    <a:lnTo>
                      <a:pt x="62" y="96"/>
                    </a:lnTo>
                    <a:lnTo>
                      <a:pt x="62" y="98"/>
                    </a:lnTo>
                    <a:lnTo>
                      <a:pt x="62" y="9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1" name="Freeform 209"/>
              <p:cNvSpPr>
                <a:spLocks/>
              </p:cNvSpPr>
              <p:nvPr userDrawn="1"/>
            </p:nvSpPr>
            <p:spPr bwMode="auto">
              <a:xfrm>
                <a:off x="3550" y="508"/>
                <a:ext cx="3" cy="3"/>
              </a:xfrm>
              <a:custGeom>
                <a:avLst/>
                <a:gdLst/>
                <a:ahLst/>
                <a:cxnLst>
                  <a:cxn ang="0">
                    <a:pos x="14" y="0"/>
                  </a:cxn>
                  <a:cxn ang="0">
                    <a:pos x="14" y="0"/>
                  </a:cxn>
                  <a:cxn ang="0">
                    <a:pos x="14" y="2"/>
                  </a:cxn>
                  <a:cxn ang="0">
                    <a:pos x="10" y="4"/>
                  </a:cxn>
                  <a:cxn ang="0">
                    <a:pos x="0" y="10"/>
                  </a:cxn>
                  <a:cxn ang="0">
                    <a:pos x="0" y="10"/>
                  </a:cxn>
                  <a:cxn ang="0">
                    <a:pos x="2" y="6"/>
                  </a:cxn>
                  <a:cxn ang="0">
                    <a:pos x="6" y="4"/>
                  </a:cxn>
                  <a:cxn ang="0">
                    <a:pos x="12" y="2"/>
                  </a:cxn>
                  <a:cxn ang="0">
                    <a:pos x="14" y="0"/>
                  </a:cxn>
                  <a:cxn ang="0">
                    <a:pos x="14" y="0"/>
                  </a:cxn>
                </a:cxnLst>
                <a:rect l="0" t="0" r="r" b="b"/>
                <a:pathLst>
                  <a:path w="14" h="10">
                    <a:moveTo>
                      <a:pt x="14" y="0"/>
                    </a:moveTo>
                    <a:lnTo>
                      <a:pt x="14" y="0"/>
                    </a:lnTo>
                    <a:lnTo>
                      <a:pt x="14" y="2"/>
                    </a:lnTo>
                    <a:lnTo>
                      <a:pt x="10" y="4"/>
                    </a:lnTo>
                    <a:lnTo>
                      <a:pt x="0" y="10"/>
                    </a:lnTo>
                    <a:lnTo>
                      <a:pt x="0" y="10"/>
                    </a:lnTo>
                    <a:lnTo>
                      <a:pt x="2" y="6"/>
                    </a:lnTo>
                    <a:lnTo>
                      <a:pt x="6" y="4"/>
                    </a:lnTo>
                    <a:lnTo>
                      <a:pt x="12" y="2"/>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2" name="Freeform 210"/>
              <p:cNvSpPr>
                <a:spLocks/>
              </p:cNvSpPr>
              <p:nvPr userDrawn="1"/>
            </p:nvSpPr>
            <p:spPr bwMode="auto">
              <a:xfrm>
                <a:off x="3950" y="474"/>
                <a:ext cx="6" cy="7"/>
              </a:xfrm>
              <a:custGeom>
                <a:avLst/>
                <a:gdLst/>
                <a:ahLst/>
                <a:cxnLst>
                  <a:cxn ang="0">
                    <a:pos x="22" y="0"/>
                  </a:cxn>
                  <a:cxn ang="0">
                    <a:pos x="22" y="0"/>
                  </a:cxn>
                  <a:cxn ang="0">
                    <a:pos x="16" y="6"/>
                  </a:cxn>
                  <a:cxn ang="0">
                    <a:pos x="14" y="14"/>
                  </a:cxn>
                  <a:cxn ang="0">
                    <a:pos x="8" y="22"/>
                  </a:cxn>
                  <a:cxn ang="0">
                    <a:pos x="2" y="28"/>
                  </a:cxn>
                  <a:cxn ang="0">
                    <a:pos x="2" y="28"/>
                  </a:cxn>
                  <a:cxn ang="0">
                    <a:pos x="4" y="24"/>
                  </a:cxn>
                  <a:cxn ang="0">
                    <a:pos x="2" y="20"/>
                  </a:cxn>
                  <a:cxn ang="0">
                    <a:pos x="2" y="18"/>
                  </a:cxn>
                  <a:cxn ang="0">
                    <a:pos x="0" y="22"/>
                  </a:cxn>
                  <a:cxn ang="0">
                    <a:pos x="0" y="22"/>
                  </a:cxn>
                  <a:cxn ang="0">
                    <a:pos x="0" y="18"/>
                  </a:cxn>
                  <a:cxn ang="0">
                    <a:pos x="2" y="16"/>
                  </a:cxn>
                  <a:cxn ang="0">
                    <a:pos x="6" y="8"/>
                  </a:cxn>
                  <a:cxn ang="0">
                    <a:pos x="22" y="0"/>
                  </a:cxn>
                  <a:cxn ang="0">
                    <a:pos x="22" y="0"/>
                  </a:cxn>
                </a:cxnLst>
                <a:rect l="0" t="0" r="r" b="b"/>
                <a:pathLst>
                  <a:path w="22" h="28">
                    <a:moveTo>
                      <a:pt x="22" y="0"/>
                    </a:moveTo>
                    <a:lnTo>
                      <a:pt x="22" y="0"/>
                    </a:lnTo>
                    <a:lnTo>
                      <a:pt x="16" y="6"/>
                    </a:lnTo>
                    <a:lnTo>
                      <a:pt x="14" y="14"/>
                    </a:lnTo>
                    <a:lnTo>
                      <a:pt x="8" y="22"/>
                    </a:lnTo>
                    <a:lnTo>
                      <a:pt x="2" y="28"/>
                    </a:lnTo>
                    <a:lnTo>
                      <a:pt x="2" y="28"/>
                    </a:lnTo>
                    <a:lnTo>
                      <a:pt x="4" y="24"/>
                    </a:lnTo>
                    <a:lnTo>
                      <a:pt x="2" y="20"/>
                    </a:lnTo>
                    <a:lnTo>
                      <a:pt x="2" y="18"/>
                    </a:lnTo>
                    <a:lnTo>
                      <a:pt x="0" y="22"/>
                    </a:lnTo>
                    <a:lnTo>
                      <a:pt x="0" y="22"/>
                    </a:lnTo>
                    <a:lnTo>
                      <a:pt x="0" y="18"/>
                    </a:lnTo>
                    <a:lnTo>
                      <a:pt x="2" y="16"/>
                    </a:lnTo>
                    <a:lnTo>
                      <a:pt x="6" y="8"/>
                    </a:lnTo>
                    <a:lnTo>
                      <a:pt x="22" y="0"/>
                    </a:lnTo>
                    <a:lnTo>
                      <a:pt x="2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3" name="Freeform 211"/>
              <p:cNvSpPr>
                <a:spLocks noEditPoints="1"/>
              </p:cNvSpPr>
              <p:nvPr userDrawn="1"/>
            </p:nvSpPr>
            <p:spPr bwMode="auto">
              <a:xfrm>
                <a:off x="3915" y="484"/>
                <a:ext cx="42" cy="53"/>
              </a:xfrm>
              <a:custGeom>
                <a:avLst/>
                <a:gdLst/>
                <a:ahLst/>
                <a:cxnLst>
                  <a:cxn ang="0">
                    <a:pos x="140" y="16"/>
                  </a:cxn>
                  <a:cxn ang="0">
                    <a:pos x="146" y="36"/>
                  </a:cxn>
                  <a:cxn ang="0">
                    <a:pos x="156" y="46"/>
                  </a:cxn>
                  <a:cxn ang="0">
                    <a:pos x="146" y="58"/>
                  </a:cxn>
                  <a:cxn ang="0">
                    <a:pos x="140" y="70"/>
                  </a:cxn>
                  <a:cxn ang="0">
                    <a:pos x="134" y="66"/>
                  </a:cxn>
                  <a:cxn ang="0">
                    <a:pos x="132" y="92"/>
                  </a:cxn>
                  <a:cxn ang="0">
                    <a:pos x="126" y="150"/>
                  </a:cxn>
                  <a:cxn ang="0">
                    <a:pos x="124" y="164"/>
                  </a:cxn>
                  <a:cxn ang="0">
                    <a:pos x="90" y="172"/>
                  </a:cxn>
                  <a:cxn ang="0">
                    <a:pos x="66" y="184"/>
                  </a:cxn>
                  <a:cxn ang="0">
                    <a:pos x="64" y="180"/>
                  </a:cxn>
                  <a:cxn ang="0">
                    <a:pos x="58" y="188"/>
                  </a:cxn>
                  <a:cxn ang="0">
                    <a:pos x="44" y="196"/>
                  </a:cxn>
                  <a:cxn ang="0">
                    <a:pos x="32" y="202"/>
                  </a:cxn>
                  <a:cxn ang="0">
                    <a:pos x="18" y="200"/>
                  </a:cxn>
                  <a:cxn ang="0">
                    <a:pos x="26" y="188"/>
                  </a:cxn>
                  <a:cxn ang="0">
                    <a:pos x="6" y="194"/>
                  </a:cxn>
                  <a:cxn ang="0">
                    <a:pos x="12" y="186"/>
                  </a:cxn>
                  <a:cxn ang="0">
                    <a:pos x="2" y="184"/>
                  </a:cxn>
                  <a:cxn ang="0">
                    <a:pos x="8" y="168"/>
                  </a:cxn>
                  <a:cxn ang="0">
                    <a:pos x="10" y="164"/>
                  </a:cxn>
                  <a:cxn ang="0">
                    <a:pos x="4" y="158"/>
                  </a:cxn>
                  <a:cxn ang="0">
                    <a:pos x="18" y="158"/>
                  </a:cxn>
                  <a:cxn ang="0">
                    <a:pos x="22" y="154"/>
                  </a:cxn>
                  <a:cxn ang="0">
                    <a:pos x="20" y="146"/>
                  </a:cxn>
                  <a:cxn ang="0">
                    <a:pos x="32" y="142"/>
                  </a:cxn>
                  <a:cxn ang="0">
                    <a:pos x="32" y="138"/>
                  </a:cxn>
                  <a:cxn ang="0">
                    <a:pos x="40" y="120"/>
                  </a:cxn>
                  <a:cxn ang="0">
                    <a:pos x="52" y="112"/>
                  </a:cxn>
                  <a:cxn ang="0">
                    <a:pos x="50" y="104"/>
                  </a:cxn>
                  <a:cxn ang="0">
                    <a:pos x="36" y="106"/>
                  </a:cxn>
                  <a:cxn ang="0">
                    <a:pos x="34" y="100"/>
                  </a:cxn>
                  <a:cxn ang="0">
                    <a:pos x="28" y="104"/>
                  </a:cxn>
                  <a:cxn ang="0">
                    <a:pos x="20" y="98"/>
                  </a:cxn>
                  <a:cxn ang="0">
                    <a:pos x="26" y="86"/>
                  </a:cxn>
                  <a:cxn ang="0">
                    <a:pos x="30" y="82"/>
                  </a:cxn>
                  <a:cxn ang="0">
                    <a:pos x="40" y="68"/>
                  </a:cxn>
                  <a:cxn ang="0">
                    <a:pos x="32" y="74"/>
                  </a:cxn>
                  <a:cxn ang="0">
                    <a:pos x="22" y="62"/>
                  </a:cxn>
                  <a:cxn ang="0">
                    <a:pos x="30" y="64"/>
                  </a:cxn>
                  <a:cxn ang="0">
                    <a:pos x="34" y="50"/>
                  </a:cxn>
                  <a:cxn ang="0">
                    <a:pos x="52" y="58"/>
                  </a:cxn>
                  <a:cxn ang="0">
                    <a:pos x="70" y="54"/>
                  </a:cxn>
                  <a:cxn ang="0">
                    <a:pos x="72" y="46"/>
                  </a:cxn>
                  <a:cxn ang="0">
                    <a:pos x="74" y="36"/>
                  </a:cxn>
                  <a:cxn ang="0">
                    <a:pos x="68" y="30"/>
                  </a:cxn>
                  <a:cxn ang="0">
                    <a:pos x="78" y="22"/>
                  </a:cxn>
                  <a:cxn ang="0">
                    <a:pos x="76" y="14"/>
                  </a:cxn>
                  <a:cxn ang="0">
                    <a:pos x="100" y="8"/>
                  </a:cxn>
                  <a:cxn ang="0">
                    <a:pos x="102" y="2"/>
                  </a:cxn>
                  <a:cxn ang="0">
                    <a:pos x="114" y="4"/>
                  </a:cxn>
                  <a:cxn ang="0">
                    <a:pos x="112" y="16"/>
                  </a:cxn>
                  <a:cxn ang="0">
                    <a:pos x="118" y="8"/>
                  </a:cxn>
                  <a:cxn ang="0">
                    <a:pos x="110" y="14"/>
                  </a:cxn>
                </a:cxnLst>
                <a:rect l="0" t="0" r="r" b="b"/>
                <a:pathLst>
                  <a:path w="156" h="202">
                    <a:moveTo>
                      <a:pt x="142" y="10"/>
                    </a:moveTo>
                    <a:lnTo>
                      <a:pt x="142" y="10"/>
                    </a:lnTo>
                    <a:lnTo>
                      <a:pt x="140" y="12"/>
                    </a:lnTo>
                    <a:lnTo>
                      <a:pt x="140" y="16"/>
                    </a:lnTo>
                    <a:lnTo>
                      <a:pt x="142" y="22"/>
                    </a:lnTo>
                    <a:lnTo>
                      <a:pt x="146" y="28"/>
                    </a:lnTo>
                    <a:lnTo>
                      <a:pt x="148" y="32"/>
                    </a:lnTo>
                    <a:lnTo>
                      <a:pt x="146" y="36"/>
                    </a:lnTo>
                    <a:lnTo>
                      <a:pt x="146" y="36"/>
                    </a:lnTo>
                    <a:lnTo>
                      <a:pt x="150" y="38"/>
                    </a:lnTo>
                    <a:lnTo>
                      <a:pt x="154" y="42"/>
                    </a:lnTo>
                    <a:lnTo>
                      <a:pt x="156" y="46"/>
                    </a:lnTo>
                    <a:lnTo>
                      <a:pt x="156" y="54"/>
                    </a:lnTo>
                    <a:lnTo>
                      <a:pt x="156" y="54"/>
                    </a:lnTo>
                    <a:lnTo>
                      <a:pt x="150" y="58"/>
                    </a:lnTo>
                    <a:lnTo>
                      <a:pt x="146" y="58"/>
                    </a:lnTo>
                    <a:lnTo>
                      <a:pt x="144" y="58"/>
                    </a:lnTo>
                    <a:lnTo>
                      <a:pt x="144" y="58"/>
                    </a:lnTo>
                    <a:lnTo>
                      <a:pt x="142" y="64"/>
                    </a:lnTo>
                    <a:lnTo>
                      <a:pt x="140" y="70"/>
                    </a:lnTo>
                    <a:lnTo>
                      <a:pt x="140" y="70"/>
                    </a:lnTo>
                    <a:lnTo>
                      <a:pt x="136" y="70"/>
                    </a:lnTo>
                    <a:lnTo>
                      <a:pt x="134" y="66"/>
                    </a:lnTo>
                    <a:lnTo>
                      <a:pt x="134" y="66"/>
                    </a:lnTo>
                    <a:lnTo>
                      <a:pt x="132" y="70"/>
                    </a:lnTo>
                    <a:lnTo>
                      <a:pt x="126" y="72"/>
                    </a:lnTo>
                    <a:lnTo>
                      <a:pt x="126" y="72"/>
                    </a:lnTo>
                    <a:lnTo>
                      <a:pt x="132" y="92"/>
                    </a:lnTo>
                    <a:lnTo>
                      <a:pt x="134" y="116"/>
                    </a:lnTo>
                    <a:lnTo>
                      <a:pt x="132" y="128"/>
                    </a:lnTo>
                    <a:lnTo>
                      <a:pt x="130" y="140"/>
                    </a:lnTo>
                    <a:lnTo>
                      <a:pt x="126" y="150"/>
                    </a:lnTo>
                    <a:lnTo>
                      <a:pt x="118" y="156"/>
                    </a:lnTo>
                    <a:lnTo>
                      <a:pt x="118" y="156"/>
                    </a:lnTo>
                    <a:lnTo>
                      <a:pt x="122" y="162"/>
                    </a:lnTo>
                    <a:lnTo>
                      <a:pt x="124" y="164"/>
                    </a:lnTo>
                    <a:lnTo>
                      <a:pt x="122" y="168"/>
                    </a:lnTo>
                    <a:lnTo>
                      <a:pt x="122" y="168"/>
                    </a:lnTo>
                    <a:lnTo>
                      <a:pt x="106" y="168"/>
                    </a:lnTo>
                    <a:lnTo>
                      <a:pt x="90" y="172"/>
                    </a:lnTo>
                    <a:lnTo>
                      <a:pt x="78" y="178"/>
                    </a:lnTo>
                    <a:lnTo>
                      <a:pt x="68" y="186"/>
                    </a:lnTo>
                    <a:lnTo>
                      <a:pt x="68" y="186"/>
                    </a:lnTo>
                    <a:lnTo>
                      <a:pt x="66" y="184"/>
                    </a:lnTo>
                    <a:lnTo>
                      <a:pt x="66" y="182"/>
                    </a:lnTo>
                    <a:lnTo>
                      <a:pt x="66" y="178"/>
                    </a:lnTo>
                    <a:lnTo>
                      <a:pt x="66" y="178"/>
                    </a:lnTo>
                    <a:lnTo>
                      <a:pt x="64" y="180"/>
                    </a:lnTo>
                    <a:lnTo>
                      <a:pt x="62" y="180"/>
                    </a:lnTo>
                    <a:lnTo>
                      <a:pt x="62" y="180"/>
                    </a:lnTo>
                    <a:lnTo>
                      <a:pt x="62" y="184"/>
                    </a:lnTo>
                    <a:lnTo>
                      <a:pt x="58" y="188"/>
                    </a:lnTo>
                    <a:lnTo>
                      <a:pt x="54" y="192"/>
                    </a:lnTo>
                    <a:lnTo>
                      <a:pt x="50" y="198"/>
                    </a:lnTo>
                    <a:lnTo>
                      <a:pt x="50" y="198"/>
                    </a:lnTo>
                    <a:lnTo>
                      <a:pt x="44" y="196"/>
                    </a:lnTo>
                    <a:lnTo>
                      <a:pt x="38" y="196"/>
                    </a:lnTo>
                    <a:lnTo>
                      <a:pt x="34" y="196"/>
                    </a:lnTo>
                    <a:lnTo>
                      <a:pt x="32" y="202"/>
                    </a:lnTo>
                    <a:lnTo>
                      <a:pt x="32" y="202"/>
                    </a:lnTo>
                    <a:lnTo>
                      <a:pt x="26" y="198"/>
                    </a:lnTo>
                    <a:lnTo>
                      <a:pt x="22" y="198"/>
                    </a:lnTo>
                    <a:lnTo>
                      <a:pt x="18" y="200"/>
                    </a:lnTo>
                    <a:lnTo>
                      <a:pt x="18" y="200"/>
                    </a:lnTo>
                    <a:lnTo>
                      <a:pt x="18" y="196"/>
                    </a:lnTo>
                    <a:lnTo>
                      <a:pt x="22" y="192"/>
                    </a:lnTo>
                    <a:lnTo>
                      <a:pt x="26" y="188"/>
                    </a:lnTo>
                    <a:lnTo>
                      <a:pt x="26" y="188"/>
                    </a:lnTo>
                    <a:lnTo>
                      <a:pt x="24" y="188"/>
                    </a:lnTo>
                    <a:lnTo>
                      <a:pt x="18" y="190"/>
                    </a:lnTo>
                    <a:lnTo>
                      <a:pt x="6" y="194"/>
                    </a:lnTo>
                    <a:lnTo>
                      <a:pt x="6" y="194"/>
                    </a:lnTo>
                    <a:lnTo>
                      <a:pt x="6" y="192"/>
                    </a:lnTo>
                    <a:lnTo>
                      <a:pt x="8" y="190"/>
                    </a:lnTo>
                    <a:lnTo>
                      <a:pt x="10" y="188"/>
                    </a:lnTo>
                    <a:lnTo>
                      <a:pt x="12" y="186"/>
                    </a:lnTo>
                    <a:lnTo>
                      <a:pt x="12" y="186"/>
                    </a:lnTo>
                    <a:lnTo>
                      <a:pt x="6" y="182"/>
                    </a:lnTo>
                    <a:lnTo>
                      <a:pt x="4" y="180"/>
                    </a:lnTo>
                    <a:lnTo>
                      <a:pt x="2" y="184"/>
                    </a:lnTo>
                    <a:lnTo>
                      <a:pt x="2" y="184"/>
                    </a:lnTo>
                    <a:lnTo>
                      <a:pt x="0" y="178"/>
                    </a:lnTo>
                    <a:lnTo>
                      <a:pt x="2" y="174"/>
                    </a:lnTo>
                    <a:lnTo>
                      <a:pt x="8" y="168"/>
                    </a:lnTo>
                    <a:lnTo>
                      <a:pt x="16" y="166"/>
                    </a:lnTo>
                    <a:lnTo>
                      <a:pt x="16" y="166"/>
                    </a:lnTo>
                    <a:lnTo>
                      <a:pt x="14" y="164"/>
                    </a:lnTo>
                    <a:lnTo>
                      <a:pt x="10" y="164"/>
                    </a:lnTo>
                    <a:lnTo>
                      <a:pt x="2" y="164"/>
                    </a:lnTo>
                    <a:lnTo>
                      <a:pt x="2" y="164"/>
                    </a:lnTo>
                    <a:lnTo>
                      <a:pt x="2" y="162"/>
                    </a:lnTo>
                    <a:lnTo>
                      <a:pt x="4" y="158"/>
                    </a:lnTo>
                    <a:lnTo>
                      <a:pt x="8" y="156"/>
                    </a:lnTo>
                    <a:lnTo>
                      <a:pt x="14" y="156"/>
                    </a:lnTo>
                    <a:lnTo>
                      <a:pt x="18" y="158"/>
                    </a:lnTo>
                    <a:lnTo>
                      <a:pt x="18" y="158"/>
                    </a:lnTo>
                    <a:lnTo>
                      <a:pt x="20" y="156"/>
                    </a:lnTo>
                    <a:lnTo>
                      <a:pt x="20" y="156"/>
                    </a:lnTo>
                    <a:lnTo>
                      <a:pt x="22" y="154"/>
                    </a:lnTo>
                    <a:lnTo>
                      <a:pt x="22" y="154"/>
                    </a:lnTo>
                    <a:lnTo>
                      <a:pt x="22" y="152"/>
                    </a:lnTo>
                    <a:lnTo>
                      <a:pt x="20" y="150"/>
                    </a:lnTo>
                    <a:lnTo>
                      <a:pt x="18" y="150"/>
                    </a:lnTo>
                    <a:lnTo>
                      <a:pt x="20" y="146"/>
                    </a:lnTo>
                    <a:lnTo>
                      <a:pt x="20" y="146"/>
                    </a:lnTo>
                    <a:lnTo>
                      <a:pt x="24" y="144"/>
                    </a:lnTo>
                    <a:lnTo>
                      <a:pt x="28" y="142"/>
                    </a:lnTo>
                    <a:lnTo>
                      <a:pt x="32" y="142"/>
                    </a:lnTo>
                    <a:lnTo>
                      <a:pt x="38" y="142"/>
                    </a:lnTo>
                    <a:lnTo>
                      <a:pt x="38" y="142"/>
                    </a:lnTo>
                    <a:lnTo>
                      <a:pt x="36" y="136"/>
                    </a:lnTo>
                    <a:lnTo>
                      <a:pt x="32" y="138"/>
                    </a:lnTo>
                    <a:lnTo>
                      <a:pt x="22" y="142"/>
                    </a:lnTo>
                    <a:lnTo>
                      <a:pt x="22" y="142"/>
                    </a:lnTo>
                    <a:lnTo>
                      <a:pt x="34" y="128"/>
                    </a:lnTo>
                    <a:lnTo>
                      <a:pt x="40" y="120"/>
                    </a:lnTo>
                    <a:lnTo>
                      <a:pt x="42" y="110"/>
                    </a:lnTo>
                    <a:lnTo>
                      <a:pt x="42" y="110"/>
                    </a:lnTo>
                    <a:lnTo>
                      <a:pt x="46" y="112"/>
                    </a:lnTo>
                    <a:lnTo>
                      <a:pt x="52" y="112"/>
                    </a:lnTo>
                    <a:lnTo>
                      <a:pt x="52" y="112"/>
                    </a:lnTo>
                    <a:lnTo>
                      <a:pt x="52" y="108"/>
                    </a:lnTo>
                    <a:lnTo>
                      <a:pt x="50" y="104"/>
                    </a:lnTo>
                    <a:lnTo>
                      <a:pt x="50" y="104"/>
                    </a:lnTo>
                    <a:lnTo>
                      <a:pt x="46" y="104"/>
                    </a:lnTo>
                    <a:lnTo>
                      <a:pt x="44" y="106"/>
                    </a:lnTo>
                    <a:lnTo>
                      <a:pt x="40" y="106"/>
                    </a:lnTo>
                    <a:lnTo>
                      <a:pt x="36" y="106"/>
                    </a:lnTo>
                    <a:lnTo>
                      <a:pt x="36" y="106"/>
                    </a:lnTo>
                    <a:lnTo>
                      <a:pt x="36" y="102"/>
                    </a:lnTo>
                    <a:lnTo>
                      <a:pt x="34" y="100"/>
                    </a:lnTo>
                    <a:lnTo>
                      <a:pt x="34" y="100"/>
                    </a:lnTo>
                    <a:lnTo>
                      <a:pt x="32" y="102"/>
                    </a:lnTo>
                    <a:lnTo>
                      <a:pt x="30" y="102"/>
                    </a:lnTo>
                    <a:lnTo>
                      <a:pt x="28" y="104"/>
                    </a:lnTo>
                    <a:lnTo>
                      <a:pt x="28" y="104"/>
                    </a:lnTo>
                    <a:lnTo>
                      <a:pt x="26" y="98"/>
                    </a:lnTo>
                    <a:lnTo>
                      <a:pt x="24" y="98"/>
                    </a:lnTo>
                    <a:lnTo>
                      <a:pt x="20" y="98"/>
                    </a:lnTo>
                    <a:lnTo>
                      <a:pt x="20" y="98"/>
                    </a:lnTo>
                    <a:lnTo>
                      <a:pt x="22" y="94"/>
                    </a:lnTo>
                    <a:lnTo>
                      <a:pt x="22" y="88"/>
                    </a:lnTo>
                    <a:lnTo>
                      <a:pt x="22" y="88"/>
                    </a:lnTo>
                    <a:lnTo>
                      <a:pt x="26" y="86"/>
                    </a:lnTo>
                    <a:lnTo>
                      <a:pt x="32" y="88"/>
                    </a:lnTo>
                    <a:lnTo>
                      <a:pt x="32" y="88"/>
                    </a:lnTo>
                    <a:lnTo>
                      <a:pt x="30" y="84"/>
                    </a:lnTo>
                    <a:lnTo>
                      <a:pt x="30" y="82"/>
                    </a:lnTo>
                    <a:lnTo>
                      <a:pt x="34" y="78"/>
                    </a:lnTo>
                    <a:lnTo>
                      <a:pt x="38" y="74"/>
                    </a:lnTo>
                    <a:lnTo>
                      <a:pt x="40" y="72"/>
                    </a:lnTo>
                    <a:lnTo>
                      <a:pt x="40" y="68"/>
                    </a:lnTo>
                    <a:lnTo>
                      <a:pt x="40" y="68"/>
                    </a:lnTo>
                    <a:lnTo>
                      <a:pt x="36" y="68"/>
                    </a:lnTo>
                    <a:lnTo>
                      <a:pt x="34" y="70"/>
                    </a:lnTo>
                    <a:lnTo>
                      <a:pt x="32" y="74"/>
                    </a:lnTo>
                    <a:lnTo>
                      <a:pt x="32" y="74"/>
                    </a:lnTo>
                    <a:lnTo>
                      <a:pt x="26" y="70"/>
                    </a:lnTo>
                    <a:lnTo>
                      <a:pt x="24" y="66"/>
                    </a:lnTo>
                    <a:lnTo>
                      <a:pt x="22" y="62"/>
                    </a:lnTo>
                    <a:lnTo>
                      <a:pt x="22" y="62"/>
                    </a:lnTo>
                    <a:lnTo>
                      <a:pt x="28" y="64"/>
                    </a:lnTo>
                    <a:lnTo>
                      <a:pt x="30" y="64"/>
                    </a:lnTo>
                    <a:lnTo>
                      <a:pt x="30" y="64"/>
                    </a:lnTo>
                    <a:lnTo>
                      <a:pt x="32" y="58"/>
                    </a:lnTo>
                    <a:lnTo>
                      <a:pt x="28" y="52"/>
                    </a:lnTo>
                    <a:lnTo>
                      <a:pt x="28" y="52"/>
                    </a:lnTo>
                    <a:lnTo>
                      <a:pt x="34" y="50"/>
                    </a:lnTo>
                    <a:lnTo>
                      <a:pt x="42" y="50"/>
                    </a:lnTo>
                    <a:lnTo>
                      <a:pt x="48" y="52"/>
                    </a:lnTo>
                    <a:lnTo>
                      <a:pt x="52" y="58"/>
                    </a:lnTo>
                    <a:lnTo>
                      <a:pt x="52" y="58"/>
                    </a:lnTo>
                    <a:lnTo>
                      <a:pt x="54" y="54"/>
                    </a:lnTo>
                    <a:lnTo>
                      <a:pt x="58" y="52"/>
                    </a:lnTo>
                    <a:lnTo>
                      <a:pt x="64" y="52"/>
                    </a:lnTo>
                    <a:lnTo>
                      <a:pt x="70" y="54"/>
                    </a:lnTo>
                    <a:lnTo>
                      <a:pt x="70" y="54"/>
                    </a:lnTo>
                    <a:lnTo>
                      <a:pt x="68" y="50"/>
                    </a:lnTo>
                    <a:lnTo>
                      <a:pt x="68" y="48"/>
                    </a:lnTo>
                    <a:lnTo>
                      <a:pt x="72" y="46"/>
                    </a:lnTo>
                    <a:lnTo>
                      <a:pt x="76" y="44"/>
                    </a:lnTo>
                    <a:lnTo>
                      <a:pt x="80" y="40"/>
                    </a:lnTo>
                    <a:lnTo>
                      <a:pt x="80" y="40"/>
                    </a:lnTo>
                    <a:lnTo>
                      <a:pt x="74" y="36"/>
                    </a:lnTo>
                    <a:lnTo>
                      <a:pt x="72" y="34"/>
                    </a:lnTo>
                    <a:lnTo>
                      <a:pt x="68" y="34"/>
                    </a:lnTo>
                    <a:lnTo>
                      <a:pt x="68" y="34"/>
                    </a:lnTo>
                    <a:lnTo>
                      <a:pt x="68" y="30"/>
                    </a:lnTo>
                    <a:lnTo>
                      <a:pt x="72" y="28"/>
                    </a:lnTo>
                    <a:lnTo>
                      <a:pt x="78" y="24"/>
                    </a:lnTo>
                    <a:lnTo>
                      <a:pt x="78" y="24"/>
                    </a:lnTo>
                    <a:lnTo>
                      <a:pt x="78" y="22"/>
                    </a:lnTo>
                    <a:lnTo>
                      <a:pt x="78" y="20"/>
                    </a:lnTo>
                    <a:lnTo>
                      <a:pt x="76" y="18"/>
                    </a:lnTo>
                    <a:lnTo>
                      <a:pt x="76" y="14"/>
                    </a:lnTo>
                    <a:lnTo>
                      <a:pt x="76" y="14"/>
                    </a:lnTo>
                    <a:lnTo>
                      <a:pt x="90" y="8"/>
                    </a:lnTo>
                    <a:lnTo>
                      <a:pt x="96" y="6"/>
                    </a:lnTo>
                    <a:lnTo>
                      <a:pt x="98" y="6"/>
                    </a:lnTo>
                    <a:lnTo>
                      <a:pt x="100" y="8"/>
                    </a:lnTo>
                    <a:lnTo>
                      <a:pt x="100" y="8"/>
                    </a:lnTo>
                    <a:lnTo>
                      <a:pt x="102" y="4"/>
                    </a:lnTo>
                    <a:lnTo>
                      <a:pt x="102" y="2"/>
                    </a:lnTo>
                    <a:lnTo>
                      <a:pt x="102" y="2"/>
                    </a:lnTo>
                    <a:lnTo>
                      <a:pt x="106" y="2"/>
                    </a:lnTo>
                    <a:lnTo>
                      <a:pt x="108" y="0"/>
                    </a:lnTo>
                    <a:lnTo>
                      <a:pt x="108" y="0"/>
                    </a:lnTo>
                    <a:lnTo>
                      <a:pt x="114" y="4"/>
                    </a:lnTo>
                    <a:lnTo>
                      <a:pt x="122" y="8"/>
                    </a:lnTo>
                    <a:lnTo>
                      <a:pt x="142" y="10"/>
                    </a:lnTo>
                    <a:lnTo>
                      <a:pt x="142" y="10"/>
                    </a:lnTo>
                    <a:close/>
                    <a:moveTo>
                      <a:pt x="112" y="16"/>
                    </a:moveTo>
                    <a:lnTo>
                      <a:pt x="112" y="16"/>
                    </a:lnTo>
                    <a:lnTo>
                      <a:pt x="114" y="16"/>
                    </a:lnTo>
                    <a:lnTo>
                      <a:pt x="116" y="14"/>
                    </a:lnTo>
                    <a:lnTo>
                      <a:pt x="118" y="8"/>
                    </a:lnTo>
                    <a:lnTo>
                      <a:pt x="118" y="8"/>
                    </a:lnTo>
                    <a:lnTo>
                      <a:pt x="114" y="8"/>
                    </a:lnTo>
                    <a:lnTo>
                      <a:pt x="110" y="10"/>
                    </a:lnTo>
                    <a:lnTo>
                      <a:pt x="110" y="14"/>
                    </a:lnTo>
                    <a:lnTo>
                      <a:pt x="112" y="16"/>
                    </a:lnTo>
                    <a:lnTo>
                      <a:pt x="112" y="1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4" name="Freeform 212"/>
              <p:cNvSpPr>
                <a:spLocks/>
              </p:cNvSpPr>
              <p:nvPr userDrawn="1"/>
            </p:nvSpPr>
            <p:spPr bwMode="auto">
              <a:xfrm>
                <a:off x="3961" y="498"/>
                <a:ext cx="3" cy="3"/>
              </a:xfrm>
              <a:custGeom>
                <a:avLst/>
                <a:gdLst/>
                <a:ahLst/>
                <a:cxnLst>
                  <a:cxn ang="0">
                    <a:pos x="12" y="0"/>
                  </a:cxn>
                  <a:cxn ang="0">
                    <a:pos x="12" y="0"/>
                  </a:cxn>
                  <a:cxn ang="0">
                    <a:pos x="12" y="4"/>
                  </a:cxn>
                  <a:cxn ang="0">
                    <a:pos x="10" y="6"/>
                  </a:cxn>
                  <a:cxn ang="0">
                    <a:pos x="10" y="8"/>
                  </a:cxn>
                  <a:cxn ang="0">
                    <a:pos x="8" y="12"/>
                  </a:cxn>
                  <a:cxn ang="0">
                    <a:pos x="8" y="12"/>
                  </a:cxn>
                  <a:cxn ang="0">
                    <a:pos x="4" y="12"/>
                  </a:cxn>
                  <a:cxn ang="0">
                    <a:pos x="2" y="14"/>
                  </a:cxn>
                  <a:cxn ang="0">
                    <a:pos x="0" y="14"/>
                  </a:cxn>
                  <a:cxn ang="0">
                    <a:pos x="0" y="14"/>
                  </a:cxn>
                  <a:cxn ang="0">
                    <a:pos x="2" y="6"/>
                  </a:cxn>
                  <a:cxn ang="0">
                    <a:pos x="6" y="0"/>
                  </a:cxn>
                  <a:cxn ang="0">
                    <a:pos x="8" y="0"/>
                  </a:cxn>
                  <a:cxn ang="0">
                    <a:pos x="12" y="0"/>
                  </a:cxn>
                  <a:cxn ang="0">
                    <a:pos x="12" y="0"/>
                  </a:cxn>
                </a:cxnLst>
                <a:rect l="0" t="0" r="r" b="b"/>
                <a:pathLst>
                  <a:path w="12" h="14">
                    <a:moveTo>
                      <a:pt x="12" y="0"/>
                    </a:moveTo>
                    <a:lnTo>
                      <a:pt x="12" y="0"/>
                    </a:lnTo>
                    <a:lnTo>
                      <a:pt x="12" y="4"/>
                    </a:lnTo>
                    <a:lnTo>
                      <a:pt x="10" y="6"/>
                    </a:lnTo>
                    <a:lnTo>
                      <a:pt x="10" y="8"/>
                    </a:lnTo>
                    <a:lnTo>
                      <a:pt x="8" y="12"/>
                    </a:lnTo>
                    <a:lnTo>
                      <a:pt x="8" y="12"/>
                    </a:lnTo>
                    <a:lnTo>
                      <a:pt x="4" y="12"/>
                    </a:lnTo>
                    <a:lnTo>
                      <a:pt x="2" y="14"/>
                    </a:lnTo>
                    <a:lnTo>
                      <a:pt x="0" y="14"/>
                    </a:lnTo>
                    <a:lnTo>
                      <a:pt x="0" y="14"/>
                    </a:lnTo>
                    <a:lnTo>
                      <a:pt x="2" y="6"/>
                    </a:lnTo>
                    <a:lnTo>
                      <a:pt x="6" y="0"/>
                    </a:lnTo>
                    <a:lnTo>
                      <a:pt x="8"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5" name="Freeform 213"/>
              <p:cNvSpPr>
                <a:spLocks/>
              </p:cNvSpPr>
              <p:nvPr userDrawn="1"/>
            </p:nvSpPr>
            <p:spPr bwMode="auto">
              <a:xfrm>
                <a:off x="3529" y="508"/>
                <a:ext cx="4" cy="3"/>
              </a:xfrm>
              <a:custGeom>
                <a:avLst/>
                <a:gdLst/>
                <a:ahLst/>
                <a:cxnLst>
                  <a:cxn ang="0">
                    <a:pos x="16" y="0"/>
                  </a:cxn>
                  <a:cxn ang="0">
                    <a:pos x="16" y="0"/>
                  </a:cxn>
                  <a:cxn ang="0">
                    <a:pos x="14" y="4"/>
                  </a:cxn>
                  <a:cxn ang="0">
                    <a:pos x="10" y="6"/>
                  </a:cxn>
                  <a:cxn ang="0">
                    <a:pos x="8" y="8"/>
                  </a:cxn>
                  <a:cxn ang="0">
                    <a:pos x="6" y="14"/>
                  </a:cxn>
                  <a:cxn ang="0">
                    <a:pos x="6" y="14"/>
                  </a:cxn>
                  <a:cxn ang="0">
                    <a:pos x="2" y="14"/>
                  </a:cxn>
                  <a:cxn ang="0">
                    <a:pos x="0" y="14"/>
                  </a:cxn>
                  <a:cxn ang="0">
                    <a:pos x="0" y="14"/>
                  </a:cxn>
                  <a:cxn ang="0">
                    <a:pos x="2" y="12"/>
                  </a:cxn>
                  <a:cxn ang="0">
                    <a:pos x="6" y="6"/>
                  </a:cxn>
                  <a:cxn ang="0">
                    <a:pos x="10" y="2"/>
                  </a:cxn>
                  <a:cxn ang="0">
                    <a:pos x="16" y="0"/>
                  </a:cxn>
                  <a:cxn ang="0">
                    <a:pos x="16" y="0"/>
                  </a:cxn>
                </a:cxnLst>
                <a:rect l="0" t="0" r="r" b="b"/>
                <a:pathLst>
                  <a:path w="16" h="14">
                    <a:moveTo>
                      <a:pt x="16" y="0"/>
                    </a:moveTo>
                    <a:lnTo>
                      <a:pt x="16" y="0"/>
                    </a:lnTo>
                    <a:lnTo>
                      <a:pt x="14" y="4"/>
                    </a:lnTo>
                    <a:lnTo>
                      <a:pt x="10" y="6"/>
                    </a:lnTo>
                    <a:lnTo>
                      <a:pt x="8" y="8"/>
                    </a:lnTo>
                    <a:lnTo>
                      <a:pt x="6" y="14"/>
                    </a:lnTo>
                    <a:lnTo>
                      <a:pt x="6" y="14"/>
                    </a:lnTo>
                    <a:lnTo>
                      <a:pt x="2" y="14"/>
                    </a:lnTo>
                    <a:lnTo>
                      <a:pt x="0" y="14"/>
                    </a:lnTo>
                    <a:lnTo>
                      <a:pt x="0" y="14"/>
                    </a:lnTo>
                    <a:lnTo>
                      <a:pt x="2" y="12"/>
                    </a:lnTo>
                    <a:lnTo>
                      <a:pt x="6" y="6"/>
                    </a:lnTo>
                    <a:lnTo>
                      <a:pt x="10" y="2"/>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6" name="Freeform 214"/>
              <p:cNvSpPr>
                <a:spLocks/>
              </p:cNvSpPr>
              <p:nvPr userDrawn="1"/>
            </p:nvSpPr>
            <p:spPr bwMode="auto">
              <a:xfrm>
                <a:off x="3995" y="633"/>
                <a:ext cx="1" cy="4"/>
              </a:xfrm>
              <a:custGeom>
                <a:avLst/>
                <a:gdLst/>
                <a:ahLst/>
                <a:cxnLst>
                  <a:cxn ang="0">
                    <a:pos x="0" y="0"/>
                  </a:cxn>
                  <a:cxn ang="0">
                    <a:pos x="0" y="0"/>
                  </a:cxn>
                  <a:cxn ang="0">
                    <a:pos x="2" y="6"/>
                  </a:cxn>
                  <a:cxn ang="0">
                    <a:pos x="4" y="10"/>
                  </a:cxn>
                  <a:cxn ang="0">
                    <a:pos x="4" y="16"/>
                  </a:cxn>
                  <a:cxn ang="0">
                    <a:pos x="4" y="16"/>
                  </a:cxn>
                  <a:cxn ang="0">
                    <a:pos x="2" y="14"/>
                  </a:cxn>
                  <a:cxn ang="0">
                    <a:pos x="0" y="0"/>
                  </a:cxn>
                  <a:cxn ang="0">
                    <a:pos x="0" y="0"/>
                  </a:cxn>
                </a:cxnLst>
                <a:rect l="0" t="0" r="r" b="b"/>
                <a:pathLst>
                  <a:path w="4" h="16">
                    <a:moveTo>
                      <a:pt x="0" y="0"/>
                    </a:moveTo>
                    <a:lnTo>
                      <a:pt x="0" y="0"/>
                    </a:lnTo>
                    <a:lnTo>
                      <a:pt x="2" y="6"/>
                    </a:lnTo>
                    <a:lnTo>
                      <a:pt x="4" y="10"/>
                    </a:lnTo>
                    <a:lnTo>
                      <a:pt x="4" y="16"/>
                    </a:lnTo>
                    <a:lnTo>
                      <a:pt x="4" y="16"/>
                    </a:lnTo>
                    <a:lnTo>
                      <a:pt x="2" y="1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7" name="Freeform 215"/>
              <p:cNvSpPr>
                <a:spLocks/>
              </p:cNvSpPr>
              <p:nvPr userDrawn="1"/>
            </p:nvSpPr>
            <p:spPr bwMode="auto">
              <a:xfrm>
                <a:off x="4152" y="643"/>
                <a:ext cx="5" cy="4"/>
              </a:xfrm>
              <a:custGeom>
                <a:avLst/>
                <a:gdLst/>
                <a:ahLst/>
                <a:cxnLst>
                  <a:cxn ang="0">
                    <a:pos x="0" y="0"/>
                  </a:cxn>
                  <a:cxn ang="0">
                    <a:pos x="0" y="0"/>
                  </a:cxn>
                  <a:cxn ang="0">
                    <a:pos x="6" y="2"/>
                  </a:cxn>
                  <a:cxn ang="0">
                    <a:pos x="10" y="6"/>
                  </a:cxn>
                  <a:cxn ang="0">
                    <a:pos x="18" y="14"/>
                  </a:cxn>
                  <a:cxn ang="0">
                    <a:pos x="18" y="14"/>
                  </a:cxn>
                  <a:cxn ang="0">
                    <a:pos x="14" y="14"/>
                  </a:cxn>
                  <a:cxn ang="0">
                    <a:pos x="8" y="10"/>
                  </a:cxn>
                  <a:cxn ang="0">
                    <a:pos x="0" y="0"/>
                  </a:cxn>
                  <a:cxn ang="0">
                    <a:pos x="0" y="0"/>
                  </a:cxn>
                </a:cxnLst>
                <a:rect l="0" t="0" r="r" b="b"/>
                <a:pathLst>
                  <a:path w="18" h="14">
                    <a:moveTo>
                      <a:pt x="0" y="0"/>
                    </a:moveTo>
                    <a:lnTo>
                      <a:pt x="0" y="0"/>
                    </a:lnTo>
                    <a:lnTo>
                      <a:pt x="6" y="2"/>
                    </a:lnTo>
                    <a:lnTo>
                      <a:pt x="10" y="6"/>
                    </a:lnTo>
                    <a:lnTo>
                      <a:pt x="18" y="14"/>
                    </a:lnTo>
                    <a:lnTo>
                      <a:pt x="18" y="14"/>
                    </a:lnTo>
                    <a:lnTo>
                      <a:pt x="14" y="14"/>
                    </a:lnTo>
                    <a:lnTo>
                      <a:pt x="8" y="10"/>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8" name="Freeform 216"/>
              <p:cNvSpPr>
                <a:spLocks/>
              </p:cNvSpPr>
              <p:nvPr userDrawn="1"/>
            </p:nvSpPr>
            <p:spPr bwMode="auto">
              <a:xfrm>
                <a:off x="3168" y="667"/>
                <a:ext cx="6" cy="9"/>
              </a:xfrm>
              <a:custGeom>
                <a:avLst/>
                <a:gdLst/>
                <a:ahLst/>
                <a:cxnLst>
                  <a:cxn ang="0">
                    <a:pos x="22" y="0"/>
                  </a:cxn>
                  <a:cxn ang="0">
                    <a:pos x="22" y="0"/>
                  </a:cxn>
                  <a:cxn ang="0">
                    <a:pos x="24" y="4"/>
                  </a:cxn>
                  <a:cxn ang="0">
                    <a:pos x="22" y="8"/>
                  </a:cxn>
                  <a:cxn ang="0">
                    <a:pos x="18" y="18"/>
                  </a:cxn>
                  <a:cxn ang="0">
                    <a:pos x="18" y="18"/>
                  </a:cxn>
                  <a:cxn ang="0">
                    <a:pos x="16" y="18"/>
                  </a:cxn>
                  <a:cxn ang="0">
                    <a:pos x="14" y="18"/>
                  </a:cxn>
                  <a:cxn ang="0">
                    <a:pos x="10" y="24"/>
                  </a:cxn>
                  <a:cxn ang="0">
                    <a:pos x="6" y="30"/>
                  </a:cxn>
                  <a:cxn ang="0">
                    <a:pos x="4" y="32"/>
                  </a:cxn>
                  <a:cxn ang="0">
                    <a:pos x="0" y="32"/>
                  </a:cxn>
                  <a:cxn ang="0">
                    <a:pos x="0" y="32"/>
                  </a:cxn>
                  <a:cxn ang="0">
                    <a:pos x="2" y="28"/>
                  </a:cxn>
                  <a:cxn ang="0">
                    <a:pos x="4" y="26"/>
                  </a:cxn>
                  <a:cxn ang="0">
                    <a:pos x="2" y="26"/>
                  </a:cxn>
                  <a:cxn ang="0">
                    <a:pos x="2" y="26"/>
                  </a:cxn>
                  <a:cxn ang="0">
                    <a:pos x="8" y="20"/>
                  </a:cxn>
                  <a:cxn ang="0">
                    <a:pos x="14" y="14"/>
                  </a:cxn>
                  <a:cxn ang="0">
                    <a:pos x="22" y="0"/>
                  </a:cxn>
                  <a:cxn ang="0">
                    <a:pos x="22" y="0"/>
                  </a:cxn>
                </a:cxnLst>
                <a:rect l="0" t="0" r="r" b="b"/>
                <a:pathLst>
                  <a:path w="24" h="32">
                    <a:moveTo>
                      <a:pt x="22" y="0"/>
                    </a:moveTo>
                    <a:lnTo>
                      <a:pt x="22" y="0"/>
                    </a:lnTo>
                    <a:lnTo>
                      <a:pt x="24" y="4"/>
                    </a:lnTo>
                    <a:lnTo>
                      <a:pt x="22" y="8"/>
                    </a:lnTo>
                    <a:lnTo>
                      <a:pt x="18" y="18"/>
                    </a:lnTo>
                    <a:lnTo>
                      <a:pt x="18" y="18"/>
                    </a:lnTo>
                    <a:lnTo>
                      <a:pt x="16" y="18"/>
                    </a:lnTo>
                    <a:lnTo>
                      <a:pt x="14" y="18"/>
                    </a:lnTo>
                    <a:lnTo>
                      <a:pt x="10" y="24"/>
                    </a:lnTo>
                    <a:lnTo>
                      <a:pt x="6" y="30"/>
                    </a:lnTo>
                    <a:lnTo>
                      <a:pt x="4" y="32"/>
                    </a:lnTo>
                    <a:lnTo>
                      <a:pt x="0" y="32"/>
                    </a:lnTo>
                    <a:lnTo>
                      <a:pt x="0" y="32"/>
                    </a:lnTo>
                    <a:lnTo>
                      <a:pt x="2" y="28"/>
                    </a:lnTo>
                    <a:lnTo>
                      <a:pt x="4" y="26"/>
                    </a:lnTo>
                    <a:lnTo>
                      <a:pt x="2" y="26"/>
                    </a:lnTo>
                    <a:lnTo>
                      <a:pt x="2" y="26"/>
                    </a:lnTo>
                    <a:lnTo>
                      <a:pt x="8" y="20"/>
                    </a:lnTo>
                    <a:lnTo>
                      <a:pt x="14" y="14"/>
                    </a:lnTo>
                    <a:lnTo>
                      <a:pt x="22" y="0"/>
                    </a:lnTo>
                    <a:lnTo>
                      <a:pt x="2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29" name="Freeform 217"/>
              <p:cNvSpPr>
                <a:spLocks/>
              </p:cNvSpPr>
              <p:nvPr userDrawn="1"/>
            </p:nvSpPr>
            <p:spPr bwMode="auto">
              <a:xfrm>
                <a:off x="4109" y="668"/>
                <a:ext cx="4" cy="2"/>
              </a:xfrm>
              <a:custGeom>
                <a:avLst/>
                <a:gdLst/>
                <a:ahLst/>
                <a:cxnLst>
                  <a:cxn ang="0">
                    <a:pos x="8" y="0"/>
                  </a:cxn>
                  <a:cxn ang="0">
                    <a:pos x="8" y="0"/>
                  </a:cxn>
                  <a:cxn ang="0">
                    <a:pos x="10" y="2"/>
                  </a:cxn>
                  <a:cxn ang="0">
                    <a:pos x="10" y="0"/>
                  </a:cxn>
                  <a:cxn ang="0">
                    <a:pos x="10" y="0"/>
                  </a:cxn>
                  <a:cxn ang="0">
                    <a:pos x="12" y="0"/>
                  </a:cxn>
                  <a:cxn ang="0">
                    <a:pos x="12" y="4"/>
                  </a:cxn>
                  <a:cxn ang="0">
                    <a:pos x="12" y="6"/>
                  </a:cxn>
                  <a:cxn ang="0">
                    <a:pos x="14" y="8"/>
                  </a:cxn>
                  <a:cxn ang="0">
                    <a:pos x="14" y="8"/>
                  </a:cxn>
                  <a:cxn ang="0">
                    <a:pos x="12" y="8"/>
                  </a:cxn>
                  <a:cxn ang="0">
                    <a:pos x="8" y="8"/>
                  </a:cxn>
                  <a:cxn ang="0">
                    <a:pos x="4" y="6"/>
                  </a:cxn>
                  <a:cxn ang="0">
                    <a:pos x="0" y="8"/>
                  </a:cxn>
                  <a:cxn ang="0">
                    <a:pos x="0" y="8"/>
                  </a:cxn>
                  <a:cxn ang="0">
                    <a:pos x="2" y="4"/>
                  </a:cxn>
                  <a:cxn ang="0">
                    <a:pos x="6" y="6"/>
                  </a:cxn>
                  <a:cxn ang="0">
                    <a:pos x="6" y="6"/>
                  </a:cxn>
                  <a:cxn ang="0">
                    <a:pos x="6" y="4"/>
                  </a:cxn>
                  <a:cxn ang="0">
                    <a:pos x="8" y="0"/>
                  </a:cxn>
                  <a:cxn ang="0">
                    <a:pos x="8" y="0"/>
                  </a:cxn>
                </a:cxnLst>
                <a:rect l="0" t="0" r="r" b="b"/>
                <a:pathLst>
                  <a:path w="14" h="8">
                    <a:moveTo>
                      <a:pt x="8" y="0"/>
                    </a:moveTo>
                    <a:lnTo>
                      <a:pt x="8" y="0"/>
                    </a:lnTo>
                    <a:lnTo>
                      <a:pt x="10" y="2"/>
                    </a:lnTo>
                    <a:lnTo>
                      <a:pt x="10" y="0"/>
                    </a:lnTo>
                    <a:lnTo>
                      <a:pt x="10" y="0"/>
                    </a:lnTo>
                    <a:lnTo>
                      <a:pt x="12" y="0"/>
                    </a:lnTo>
                    <a:lnTo>
                      <a:pt x="12" y="4"/>
                    </a:lnTo>
                    <a:lnTo>
                      <a:pt x="12" y="6"/>
                    </a:lnTo>
                    <a:lnTo>
                      <a:pt x="14" y="8"/>
                    </a:lnTo>
                    <a:lnTo>
                      <a:pt x="14" y="8"/>
                    </a:lnTo>
                    <a:lnTo>
                      <a:pt x="12" y="8"/>
                    </a:lnTo>
                    <a:lnTo>
                      <a:pt x="8" y="8"/>
                    </a:lnTo>
                    <a:lnTo>
                      <a:pt x="4" y="6"/>
                    </a:lnTo>
                    <a:lnTo>
                      <a:pt x="0" y="8"/>
                    </a:lnTo>
                    <a:lnTo>
                      <a:pt x="0" y="8"/>
                    </a:lnTo>
                    <a:lnTo>
                      <a:pt x="2" y="4"/>
                    </a:lnTo>
                    <a:lnTo>
                      <a:pt x="6" y="6"/>
                    </a:lnTo>
                    <a:lnTo>
                      <a:pt x="6" y="6"/>
                    </a:lnTo>
                    <a:lnTo>
                      <a:pt x="6" y="4"/>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0" name="Freeform 218"/>
              <p:cNvSpPr>
                <a:spLocks/>
              </p:cNvSpPr>
              <p:nvPr userDrawn="1"/>
            </p:nvSpPr>
            <p:spPr bwMode="auto">
              <a:xfrm>
                <a:off x="3215" y="676"/>
                <a:ext cx="4" cy="7"/>
              </a:xfrm>
              <a:custGeom>
                <a:avLst/>
                <a:gdLst/>
                <a:ahLst/>
                <a:cxnLst>
                  <a:cxn ang="0">
                    <a:pos x="16" y="0"/>
                  </a:cxn>
                  <a:cxn ang="0">
                    <a:pos x="16" y="0"/>
                  </a:cxn>
                  <a:cxn ang="0">
                    <a:pos x="14" y="6"/>
                  </a:cxn>
                  <a:cxn ang="0">
                    <a:pos x="10" y="14"/>
                  </a:cxn>
                  <a:cxn ang="0">
                    <a:pos x="4" y="20"/>
                  </a:cxn>
                  <a:cxn ang="0">
                    <a:pos x="0" y="28"/>
                  </a:cxn>
                  <a:cxn ang="0">
                    <a:pos x="0" y="28"/>
                  </a:cxn>
                  <a:cxn ang="0">
                    <a:pos x="0" y="24"/>
                  </a:cxn>
                  <a:cxn ang="0">
                    <a:pos x="0" y="20"/>
                  </a:cxn>
                  <a:cxn ang="0">
                    <a:pos x="4" y="12"/>
                  </a:cxn>
                  <a:cxn ang="0">
                    <a:pos x="10" y="6"/>
                  </a:cxn>
                  <a:cxn ang="0">
                    <a:pos x="16" y="0"/>
                  </a:cxn>
                  <a:cxn ang="0">
                    <a:pos x="16" y="0"/>
                  </a:cxn>
                </a:cxnLst>
                <a:rect l="0" t="0" r="r" b="b"/>
                <a:pathLst>
                  <a:path w="16" h="28">
                    <a:moveTo>
                      <a:pt x="16" y="0"/>
                    </a:moveTo>
                    <a:lnTo>
                      <a:pt x="16" y="0"/>
                    </a:lnTo>
                    <a:lnTo>
                      <a:pt x="14" y="6"/>
                    </a:lnTo>
                    <a:lnTo>
                      <a:pt x="10" y="14"/>
                    </a:lnTo>
                    <a:lnTo>
                      <a:pt x="4" y="20"/>
                    </a:lnTo>
                    <a:lnTo>
                      <a:pt x="0" y="28"/>
                    </a:lnTo>
                    <a:lnTo>
                      <a:pt x="0" y="28"/>
                    </a:lnTo>
                    <a:lnTo>
                      <a:pt x="0" y="24"/>
                    </a:lnTo>
                    <a:lnTo>
                      <a:pt x="0" y="20"/>
                    </a:lnTo>
                    <a:lnTo>
                      <a:pt x="4" y="12"/>
                    </a:lnTo>
                    <a:lnTo>
                      <a:pt x="10" y="6"/>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1" name="Freeform 219"/>
              <p:cNvSpPr>
                <a:spLocks/>
              </p:cNvSpPr>
              <p:nvPr userDrawn="1"/>
            </p:nvSpPr>
            <p:spPr bwMode="auto">
              <a:xfrm>
                <a:off x="3120" y="681"/>
                <a:ext cx="17" cy="99"/>
              </a:xfrm>
              <a:custGeom>
                <a:avLst/>
                <a:gdLst/>
                <a:ahLst/>
                <a:cxnLst>
                  <a:cxn ang="0">
                    <a:pos x="56" y="178"/>
                  </a:cxn>
                  <a:cxn ang="0">
                    <a:pos x="58" y="168"/>
                  </a:cxn>
                  <a:cxn ang="0">
                    <a:pos x="56" y="188"/>
                  </a:cxn>
                  <a:cxn ang="0">
                    <a:pos x="52" y="186"/>
                  </a:cxn>
                  <a:cxn ang="0">
                    <a:pos x="50" y="196"/>
                  </a:cxn>
                  <a:cxn ang="0">
                    <a:pos x="50" y="218"/>
                  </a:cxn>
                  <a:cxn ang="0">
                    <a:pos x="50" y="230"/>
                  </a:cxn>
                  <a:cxn ang="0">
                    <a:pos x="48" y="274"/>
                  </a:cxn>
                  <a:cxn ang="0">
                    <a:pos x="54" y="276"/>
                  </a:cxn>
                  <a:cxn ang="0">
                    <a:pos x="48" y="298"/>
                  </a:cxn>
                  <a:cxn ang="0">
                    <a:pos x="48" y="312"/>
                  </a:cxn>
                  <a:cxn ang="0">
                    <a:pos x="48" y="362"/>
                  </a:cxn>
                  <a:cxn ang="0">
                    <a:pos x="40" y="370"/>
                  </a:cxn>
                  <a:cxn ang="0">
                    <a:pos x="22" y="360"/>
                  </a:cxn>
                  <a:cxn ang="0">
                    <a:pos x="20" y="346"/>
                  </a:cxn>
                  <a:cxn ang="0">
                    <a:pos x="0" y="312"/>
                  </a:cxn>
                  <a:cxn ang="0">
                    <a:pos x="4" y="296"/>
                  </a:cxn>
                  <a:cxn ang="0">
                    <a:pos x="18" y="284"/>
                  </a:cxn>
                  <a:cxn ang="0">
                    <a:pos x="24" y="264"/>
                  </a:cxn>
                  <a:cxn ang="0">
                    <a:pos x="20" y="244"/>
                  </a:cxn>
                  <a:cxn ang="0">
                    <a:pos x="30" y="200"/>
                  </a:cxn>
                  <a:cxn ang="0">
                    <a:pos x="34" y="168"/>
                  </a:cxn>
                  <a:cxn ang="0">
                    <a:pos x="32" y="124"/>
                  </a:cxn>
                  <a:cxn ang="0">
                    <a:pos x="38" y="58"/>
                  </a:cxn>
                  <a:cxn ang="0">
                    <a:pos x="40" y="62"/>
                  </a:cxn>
                  <a:cxn ang="0">
                    <a:pos x="44" y="60"/>
                  </a:cxn>
                  <a:cxn ang="0">
                    <a:pos x="46" y="40"/>
                  </a:cxn>
                  <a:cxn ang="0">
                    <a:pos x="36" y="34"/>
                  </a:cxn>
                  <a:cxn ang="0">
                    <a:pos x="30" y="42"/>
                  </a:cxn>
                  <a:cxn ang="0">
                    <a:pos x="26" y="30"/>
                  </a:cxn>
                  <a:cxn ang="0">
                    <a:pos x="20" y="40"/>
                  </a:cxn>
                  <a:cxn ang="0">
                    <a:pos x="16" y="32"/>
                  </a:cxn>
                  <a:cxn ang="0">
                    <a:pos x="20" y="26"/>
                  </a:cxn>
                  <a:cxn ang="0">
                    <a:pos x="32" y="8"/>
                  </a:cxn>
                  <a:cxn ang="0">
                    <a:pos x="46" y="0"/>
                  </a:cxn>
                  <a:cxn ang="0">
                    <a:pos x="54" y="12"/>
                  </a:cxn>
                  <a:cxn ang="0">
                    <a:pos x="60" y="14"/>
                  </a:cxn>
                  <a:cxn ang="0">
                    <a:pos x="60" y="34"/>
                  </a:cxn>
                  <a:cxn ang="0">
                    <a:pos x="62" y="36"/>
                  </a:cxn>
                  <a:cxn ang="0">
                    <a:pos x="66" y="38"/>
                  </a:cxn>
                  <a:cxn ang="0">
                    <a:pos x="60" y="46"/>
                  </a:cxn>
                  <a:cxn ang="0">
                    <a:pos x="64" y="54"/>
                  </a:cxn>
                  <a:cxn ang="0">
                    <a:pos x="58" y="102"/>
                  </a:cxn>
                  <a:cxn ang="0">
                    <a:pos x="54" y="124"/>
                  </a:cxn>
                  <a:cxn ang="0">
                    <a:pos x="58" y="140"/>
                  </a:cxn>
                  <a:cxn ang="0">
                    <a:pos x="56" y="162"/>
                  </a:cxn>
                  <a:cxn ang="0">
                    <a:pos x="54" y="182"/>
                  </a:cxn>
                </a:cxnLst>
                <a:rect l="0" t="0" r="r" b="b"/>
                <a:pathLst>
                  <a:path w="66" h="376">
                    <a:moveTo>
                      <a:pt x="54" y="182"/>
                    </a:moveTo>
                    <a:lnTo>
                      <a:pt x="54" y="182"/>
                    </a:lnTo>
                    <a:lnTo>
                      <a:pt x="56" y="178"/>
                    </a:lnTo>
                    <a:lnTo>
                      <a:pt x="56" y="174"/>
                    </a:lnTo>
                    <a:lnTo>
                      <a:pt x="56" y="168"/>
                    </a:lnTo>
                    <a:lnTo>
                      <a:pt x="58" y="168"/>
                    </a:lnTo>
                    <a:lnTo>
                      <a:pt x="60" y="168"/>
                    </a:lnTo>
                    <a:lnTo>
                      <a:pt x="60" y="168"/>
                    </a:lnTo>
                    <a:lnTo>
                      <a:pt x="56" y="188"/>
                    </a:lnTo>
                    <a:lnTo>
                      <a:pt x="56" y="188"/>
                    </a:lnTo>
                    <a:lnTo>
                      <a:pt x="54" y="186"/>
                    </a:lnTo>
                    <a:lnTo>
                      <a:pt x="52" y="186"/>
                    </a:lnTo>
                    <a:lnTo>
                      <a:pt x="52" y="186"/>
                    </a:lnTo>
                    <a:lnTo>
                      <a:pt x="50" y="190"/>
                    </a:lnTo>
                    <a:lnTo>
                      <a:pt x="50" y="196"/>
                    </a:lnTo>
                    <a:lnTo>
                      <a:pt x="52" y="204"/>
                    </a:lnTo>
                    <a:lnTo>
                      <a:pt x="52" y="214"/>
                    </a:lnTo>
                    <a:lnTo>
                      <a:pt x="50" y="218"/>
                    </a:lnTo>
                    <a:lnTo>
                      <a:pt x="48" y="220"/>
                    </a:lnTo>
                    <a:lnTo>
                      <a:pt x="48" y="220"/>
                    </a:lnTo>
                    <a:lnTo>
                      <a:pt x="50" y="230"/>
                    </a:lnTo>
                    <a:lnTo>
                      <a:pt x="50" y="244"/>
                    </a:lnTo>
                    <a:lnTo>
                      <a:pt x="48" y="274"/>
                    </a:lnTo>
                    <a:lnTo>
                      <a:pt x="48" y="274"/>
                    </a:lnTo>
                    <a:lnTo>
                      <a:pt x="50" y="276"/>
                    </a:lnTo>
                    <a:lnTo>
                      <a:pt x="54" y="276"/>
                    </a:lnTo>
                    <a:lnTo>
                      <a:pt x="54" y="276"/>
                    </a:lnTo>
                    <a:lnTo>
                      <a:pt x="52" y="284"/>
                    </a:lnTo>
                    <a:lnTo>
                      <a:pt x="50" y="290"/>
                    </a:lnTo>
                    <a:lnTo>
                      <a:pt x="48" y="298"/>
                    </a:lnTo>
                    <a:lnTo>
                      <a:pt x="44" y="304"/>
                    </a:lnTo>
                    <a:lnTo>
                      <a:pt x="44" y="304"/>
                    </a:lnTo>
                    <a:lnTo>
                      <a:pt x="48" y="312"/>
                    </a:lnTo>
                    <a:lnTo>
                      <a:pt x="50" y="322"/>
                    </a:lnTo>
                    <a:lnTo>
                      <a:pt x="50" y="342"/>
                    </a:lnTo>
                    <a:lnTo>
                      <a:pt x="48" y="362"/>
                    </a:lnTo>
                    <a:lnTo>
                      <a:pt x="44" y="376"/>
                    </a:lnTo>
                    <a:lnTo>
                      <a:pt x="44" y="376"/>
                    </a:lnTo>
                    <a:lnTo>
                      <a:pt x="40" y="370"/>
                    </a:lnTo>
                    <a:lnTo>
                      <a:pt x="36" y="366"/>
                    </a:lnTo>
                    <a:lnTo>
                      <a:pt x="30" y="362"/>
                    </a:lnTo>
                    <a:lnTo>
                      <a:pt x="22" y="360"/>
                    </a:lnTo>
                    <a:lnTo>
                      <a:pt x="22" y="360"/>
                    </a:lnTo>
                    <a:lnTo>
                      <a:pt x="22" y="354"/>
                    </a:lnTo>
                    <a:lnTo>
                      <a:pt x="20" y="346"/>
                    </a:lnTo>
                    <a:lnTo>
                      <a:pt x="14" y="332"/>
                    </a:lnTo>
                    <a:lnTo>
                      <a:pt x="6" y="320"/>
                    </a:lnTo>
                    <a:lnTo>
                      <a:pt x="0" y="312"/>
                    </a:lnTo>
                    <a:lnTo>
                      <a:pt x="0" y="312"/>
                    </a:lnTo>
                    <a:lnTo>
                      <a:pt x="0" y="302"/>
                    </a:lnTo>
                    <a:lnTo>
                      <a:pt x="4" y="296"/>
                    </a:lnTo>
                    <a:lnTo>
                      <a:pt x="8" y="292"/>
                    </a:lnTo>
                    <a:lnTo>
                      <a:pt x="14" y="288"/>
                    </a:lnTo>
                    <a:lnTo>
                      <a:pt x="18" y="284"/>
                    </a:lnTo>
                    <a:lnTo>
                      <a:pt x="22" y="280"/>
                    </a:lnTo>
                    <a:lnTo>
                      <a:pt x="24" y="274"/>
                    </a:lnTo>
                    <a:lnTo>
                      <a:pt x="24" y="264"/>
                    </a:lnTo>
                    <a:lnTo>
                      <a:pt x="24" y="264"/>
                    </a:lnTo>
                    <a:lnTo>
                      <a:pt x="20" y="254"/>
                    </a:lnTo>
                    <a:lnTo>
                      <a:pt x="20" y="244"/>
                    </a:lnTo>
                    <a:lnTo>
                      <a:pt x="20" y="232"/>
                    </a:lnTo>
                    <a:lnTo>
                      <a:pt x="22" y="222"/>
                    </a:lnTo>
                    <a:lnTo>
                      <a:pt x="30" y="200"/>
                    </a:lnTo>
                    <a:lnTo>
                      <a:pt x="38" y="180"/>
                    </a:lnTo>
                    <a:lnTo>
                      <a:pt x="38" y="180"/>
                    </a:lnTo>
                    <a:lnTo>
                      <a:pt x="34" y="168"/>
                    </a:lnTo>
                    <a:lnTo>
                      <a:pt x="32" y="154"/>
                    </a:lnTo>
                    <a:lnTo>
                      <a:pt x="32" y="140"/>
                    </a:lnTo>
                    <a:lnTo>
                      <a:pt x="32" y="124"/>
                    </a:lnTo>
                    <a:lnTo>
                      <a:pt x="36" y="92"/>
                    </a:lnTo>
                    <a:lnTo>
                      <a:pt x="38" y="58"/>
                    </a:lnTo>
                    <a:lnTo>
                      <a:pt x="38" y="58"/>
                    </a:lnTo>
                    <a:lnTo>
                      <a:pt x="40" y="58"/>
                    </a:lnTo>
                    <a:lnTo>
                      <a:pt x="40" y="60"/>
                    </a:lnTo>
                    <a:lnTo>
                      <a:pt x="40" y="62"/>
                    </a:lnTo>
                    <a:lnTo>
                      <a:pt x="42" y="64"/>
                    </a:lnTo>
                    <a:lnTo>
                      <a:pt x="42" y="64"/>
                    </a:lnTo>
                    <a:lnTo>
                      <a:pt x="44" y="60"/>
                    </a:lnTo>
                    <a:lnTo>
                      <a:pt x="46" y="58"/>
                    </a:lnTo>
                    <a:lnTo>
                      <a:pt x="46" y="50"/>
                    </a:lnTo>
                    <a:lnTo>
                      <a:pt x="46" y="40"/>
                    </a:lnTo>
                    <a:lnTo>
                      <a:pt x="46" y="30"/>
                    </a:lnTo>
                    <a:lnTo>
                      <a:pt x="46" y="30"/>
                    </a:lnTo>
                    <a:lnTo>
                      <a:pt x="36" y="34"/>
                    </a:lnTo>
                    <a:lnTo>
                      <a:pt x="32" y="38"/>
                    </a:lnTo>
                    <a:lnTo>
                      <a:pt x="30" y="42"/>
                    </a:lnTo>
                    <a:lnTo>
                      <a:pt x="30" y="42"/>
                    </a:lnTo>
                    <a:lnTo>
                      <a:pt x="28" y="40"/>
                    </a:lnTo>
                    <a:lnTo>
                      <a:pt x="28" y="38"/>
                    </a:lnTo>
                    <a:lnTo>
                      <a:pt x="26" y="30"/>
                    </a:lnTo>
                    <a:lnTo>
                      <a:pt x="26" y="30"/>
                    </a:lnTo>
                    <a:lnTo>
                      <a:pt x="22" y="38"/>
                    </a:lnTo>
                    <a:lnTo>
                      <a:pt x="20" y="40"/>
                    </a:lnTo>
                    <a:lnTo>
                      <a:pt x="16" y="40"/>
                    </a:lnTo>
                    <a:lnTo>
                      <a:pt x="16" y="40"/>
                    </a:lnTo>
                    <a:lnTo>
                      <a:pt x="16" y="32"/>
                    </a:lnTo>
                    <a:lnTo>
                      <a:pt x="16" y="22"/>
                    </a:lnTo>
                    <a:lnTo>
                      <a:pt x="16" y="22"/>
                    </a:lnTo>
                    <a:lnTo>
                      <a:pt x="20" y="26"/>
                    </a:lnTo>
                    <a:lnTo>
                      <a:pt x="20" y="26"/>
                    </a:lnTo>
                    <a:lnTo>
                      <a:pt x="26" y="14"/>
                    </a:lnTo>
                    <a:lnTo>
                      <a:pt x="32" y="8"/>
                    </a:lnTo>
                    <a:lnTo>
                      <a:pt x="36" y="4"/>
                    </a:lnTo>
                    <a:lnTo>
                      <a:pt x="42" y="0"/>
                    </a:lnTo>
                    <a:lnTo>
                      <a:pt x="46" y="0"/>
                    </a:lnTo>
                    <a:lnTo>
                      <a:pt x="52" y="4"/>
                    </a:lnTo>
                    <a:lnTo>
                      <a:pt x="54" y="12"/>
                    </a:lnTo>
                    <a:lnTo>
                      <a:pt x="54" y="12"/>
                    </a:lnTo>
                    <a:lnTo>
                      <a:pt x="58" y="14"/>
                    </a:lnTo>
                    <a:lnTo>
                      <a:pt x="60" y="16"/>
                    </a:lnTo>
                    <a:lnTo>
                      <a:pt x="60" y="14"/>
                    </a:lnTo>
                    <a:lnTo>
                      <a:pt x="60" y="14"/>
                    </a:lnTo>
                    <a:lnTo>
                      <a:pt x="62" y="24"/>
                    </a:lnTo>
                    <a:lnTo>
                      <a:pt x="60" y="34"/>
                    </a:lnTo>
                    <a:lnTo>
                      <a:pt x="60" y="34"/>
                    </a:lnTo>
                    <a:lnTo>
                      <a:pt x="62" y="36"/>
                    </a:lnTo>
                    <a:lnTo>
                      <a:pt x="62" y="36"/>
                    </a:lnTo>
                    <a:lnTo>
                      <a:pt x="66" y="34"/>
                    </a:lnTo>
                    <a:lnTo>
                      <a:pt x="66" y="34"/>
                    </a:lnTo>
                    <a:lnTo>
                      <a:pt x="66" y="38"/>
                    </a:lnTo>
                    <a:lnTo>
                      <a:pt x="64" y="40"/>
                    </a:lnTo>
                    <a:lnTo>
                      <a:pt x="62" y="44"/>
                    </a:lnTo>
                    <a:lnTo>
                      <a:pt x="60" y="46"/>
                    </a:lnTo>
                    <a:lnTo>
                      <a:pt x="60" y="46"/>
                    </a:lnTo>
                    <a:lnTo>
                      <a:pt x="62" y="48"/>
                    </a:lnTo>
                    <a:lnTo>
                      <a:pt x="64" y="54"/>
                    </a:lnTo>
                    <a:lnTo>
                      <a:pt x="64" y="70"/>
                    </a:lnTo>
                    <a:lnTo>
                      <a:pt x="62" y="88"/>
                    </a:lnTo>
                    <a:lnTo>
                      <a:pt x="58" y="102"/>
                    </a:lnTo>
                    <a:lnTo>
                      <a:pt x="58" y="102"/>
                    </a:lnTo>
                    <a:lnTo>
                      <a:pt x="56" y="114"/>
                    </a:lnTo>
                    <a:lnTo>
                      <a:pt x="54" y="124"/>
                    </a:lnTo>
                    <a:lnTo>
                      <a:pt x="54" y="124"/>
                    </a:lnTo>
                    <a:lnTo>
                      <a:pt x="56" y="132"/>
                    </a:lnTo>
                    <a:lnTo>
                      <a:pt x="58" y="140"/>
                    </a:lnTo>
                    <a:lnTo>
                      <a:pt x="58" y="140"/>
                    </a:lnTo>
                    <a:lnTo>
                      <a:pt x="58" y="152"/>
                    </a:lnTo>
                    <a:lnTo>
                      <a:pt x="56" y="162"/>
                    </a:lnTo>
                    <a:lnTo>
                      <a:pt x="54" y="172"/>
                    </a:lnTo>
                    <a:lnTo>
                      <a:pt x="54" y="182"/>
                    </a:lnTo>
                    <a:lnTo>
                      <a:pt x="54" y="18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2" name="Freeform 220"/>
              <p:cNvSpPr>
                <a:spLocks/>
              </p:cNvSpPr>
              <p:nvPr userDrawn="1"/>
            </p:nvSpPr>
            <p:spPr bwMode="auto">
              <a:xfrm>
                <a:off x="4222" y="707"/>
                <a:ext cx="6" cy="6"/>
              </a:xfrm>
              <a:custGeom>
                <a:avLst/>
                <a:gdLst/>
                <a:ahLst/>
                <a:cxnLst>
                  <a:cxn ang="0">
                    <a:pos x="0" y="2"/>
                  </a:cxn>
                  <a:cxn ang="0">
                    <a:pos x="0" y="2"/>
                  </a:cxn>
                  <a:cxn ang="0">
                    <a:pos x="4" y="0"/>
                  </a:cxn>
                  <a:cxn ang="0">
                    <a:pos x="8" y="0"/>
                  </a:cxn>
                  <a:cxn ang="0">
                    <a:pos x="12" y="0"/>
                  </a:cxn>
                  <a:cxn ang="0">
                    <a:pos x="12" y="0"/>
                  </a:cxn>
                  <a:cxn ang="0">
                    <a:pos x="12" y="6"/>
                  </a:cxn>
                  <a:cxn ang="0">
                    <a:pos x="14" y="10"/>
                  </a:cxn>
                  <a:cxn ang="0">
                    <a:pos x="16" y="14"/>
                  </a:cxn>
                  <a:cxn ang="0">
                    <a:pos x="16" y="22"/>
                  </a:cxn>
                  <a:cxn ang="0">
                    <a:pos x="16" y="22"/>
                  </a:cxn>
                  <a:cxn ang="0">
                    <a:pos x="22" y="20"/>
                  </a:cxn>
                  <a:cxn ang="0">
                    <a:pos x="24" y="22"/>
                  </a:cxn>
                  <a:cxn ang="0">
                    <a:pos x="24" y="24"/>
                  </a:cxn>
                  <a:cxn ang="0">
                    <a:pos x="24" y="24"/>
                  </a:cxn>
                  <a:cxn ang="0">
                    <a:pos x="10" y="16"/>
                  </a:cxn>
                  <a:cxn ang="0">
                    <a:pos x="4" y="10"/>
                  </a:cxn>
                  <a:cxn ang="0">
                    <a:pos x="0" y="2"/>
                  </a:cxn>
                  <a:cxn ang="0">
                    <a:pos x="0" y="2"/>
                  </a:cxn>
                </a:cxnLst>
                <a:rect l="0" t="0" r="r" b="b"/>
                <a:pathLst>
                  <a:path w="24" h="24">
                    <a:moveTo>
                      <a:pt x="0" y="2"/>
                    </a:moveTo>
                    <a:lnTo>
                      <a:pt x="0" y="2"/>
                    </a:lnTo>
                    <a:lnTo>
                      <a:pt x="4" y="0"/>
                    </a:lnTo>
                    <a:lnTo>
                      <a:pt x="8" y="0"/>
                    </a:lnTo>
                    <a:lnTo>
                      <a:pt x="12" y="0"/>
                    </a:lnTo>
                    <a:lnTo>
                      <a:pt x="12" y="0"/>
                    </a:lnTo>
                    <a:lnTo>
                      <a:pt x="12" y="6"/>
                    </a:lnTo>
                    <a:lnTo>
                      <a:pt x="14" y="10"/>
                    </a:lnTo>
                    <a:lnTo>
                      <a:pt x="16" y="14"/>
                    </a:lnTo>
                    <a:lnTo>
                      <a:pt x="16" y="22"/>
                    </a:lnTo>
                    <a:lnTo>
                      <a:pt x="16" y="22"/>
                    </a:lnTo>
                    <a:lnTo>
                      <a:pt x="22" y="20"/>
                    </a:lnTo>
                    <a:lnTo>
                      <a:pt x="24" y="22"/>
                    </a:lnTo>
                    <a:lnTo>
                      <a:pt x="24" y="24"/>
                    </a:lnTo>
                    <a:lnTo>
                      <a:pt x="24" y="24"/>
                    </a:lnTo>
                    <a:lnTo>
                      <a:pt x="10" y="16"/>
                    </a:lnTo>
                    <a:lnTo>
                      <a:pt x="4" y="10"/>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3" name="Freeform 221"/>
              <p:cNvSpPr>
                <a:spLocks/>
              </p:cNvSpPr>
              <p:nvPr userDrawn="1"/>
            </p:nvSpPr>
            <p:spPr bwMode="auto">
              <a:xfrm>
                <a:off x="3150" y="738"/>
                <a:ext cx="1" cy="7"/>
              </a:xfrm>
              <a:custGeom>
                <a:avLst/>
                <a:gdLst/>
                <a:ahLst/>
                <a:cxnLst>
                  <a:cxn ang="0">
                    <a:pos x="2" y="0"/>
                  </a:cxn>
                  <a:cxn ang="0">
                    <a:pos x="2" y="0"/>
                  </a:cxn>
                  <a:cxn ang="0">
                    <a:pos x="4" y="12"/>
                  </a:cxn>
                  <a:cxn ang="0">
                    <a:pos x="4" y="20"/>
                  </a:cxn>
                  <a:cxn ang="0">
                    <a:pos x="2" y="28"/>
                  </a:cxn>
                  <a:cxn ang="0">
                    <a:pos x="2" y="28"/>
                  </a:cxn>
                  <a:cxn ang="0">
                    <a:pos x="0" y="22"/>
                  </a:cxn>
                  <a:cxn ang="0">
                    <a:pos x="0" y="14"/>
                  </a:cxn>
                  <a:cxn ang="0">
                    <a:pos x="2" y="0"/>
                  </a:cxn>
                  <a:cxn ang="0">
                    <a:pos x="2" y="0"/>
                  </a:cxn>
                </a:cxnLst>
                <a:rect l="0" t="0" r="r" b="b"/>
                <a:pathLst>
                  <a:path w="4" h="28">
                    <a:moveTo>
                      <a:pt x="2" y="0"/>
                    </a:moveTo>
                    <a:lnTo>
                      <a:pt x="2" y="0"/>
                    </a:lnTo>
                    <a:lnTo>
                      <a:pt x="4" y="12"/>
                    </a:lnTo>
                    <a:lnTo>
                      <a:pt x="4" y="20"/>
                    </a:lnTo>
                    <a:lnTo>
                      <a:pt x="2" y="28"/>
                    </a:lnTo>
                    <a:lnTo>
                      <a:pt x="2" y="28"/>
                    </a:lnTo>
                    <a:lnTo>
                      <a:pt x="0" y="22"/>
                    </a:lnTo>
                    <a:lnTo>
                      <a:pt x="0" y="1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4" name="Freeform 222"/>
              <p:cNvSpPr>
                <a:spLocks/>
              </p:cNvSpPr>
              <p:nvPr userDrawn="1"/>
            </p:nvSpPr>
            <p:spPr bwMode="auto">
              <a:xfrm>
                <a:off x="4313" y="740"/>
                <a:ext cx="3" cy="4"/>
              </a:xfrm>
              <a:custGeom>
                <a:avLst/>
                <a:gdLst/>
                <a:ahLst/>
                <a:cxnLst>
                  <a:cxn ang="0">
                    <a:pos x="8" y="0"/>
                  </a:cxn>
                  <a:cxn ang="0">
                    <a:pos x="8" y="0"/>
                  </a:cxn>
                  <a:cxn ang="0">
                    <a:pos x="10" y="4"/>
                  </a:cxn>
                  <a:cxn ang="0">
                    <a:pos x="10" y="4"/>
                  </a:cxn>
                  <a:cxn ang="0">
                    <a:pos x="10" y="4"/>
                  </a:cxn>
                  <a:cxn ang="0">
                    <a:pos x="6" y="12"/>
                  </a:cxn>
                  <a:cxn ang="0">
                    <a:pos x="2" y="16"/>
                  </a:cxn>
                  <a:cxn ang="0">
                    <a:pos x="4" y="18"/>
                  </a:cxn>
                  <a:cxn ang="0">
                    <a:pos x="4" y="18"/>
                  </a:cxn>
                  <a:cxn ang="0">
                    <a:pos x="2" y="18"/>
                  </a:cxn>
                  <a:cxn ang="0">
                    <a:pos x="0" y="18"/>
                  </a:cxn>
                  <a:cxn ang="0">
                    <a:pos x="0" y="10"/>
                  </a:cxn>
                  <a:cxn ang="0">
                    <a:pos x="4" y="4"/>
                  </a:cxn>
                  <a:cxn ang="0">
                    <a:pos x="6" y="2"/>
                  </a:cxn>
                  <a:cxn ang="0">
                    <a:pos x="8" y="0"/>
                  </a:cxn>
                  <a:cxn ang="0">
                    <a:pos x="8" y="0"/>
                  </a:cxn>
                </a:cxnLst>
                <a:rect l="0" t="0" r="r" b="b"/>
                <a:pathLst>
                  <a:path w="10" h="18">
                    <a:moveTo>
                      <a:pt x="8" y="0"/>
                    </a:moveTo>
                    <a:lnTo>
                      <a:pt x="8" y="0"/>
                    </a:lnTo>
                    <a:lnTo>
                      <a:pt x="10" y="4"/>
                    </a:lnTo>
                    <a:lnTo>
                      <a:pt x="10" y="4"/>
                    </a:lnTo>
                    <a:lnTo>
                      <a:pt x="10" y="4"/>
                    </a:lnTo>
                    <a:lnTo>
                      <a:pt x="6" y="12"/>
                    </a:lnTo>
                    <a:lnTo>
                      <a:pt x="2" y="16"/>
                    </a:lnTo>
                    <a:lnTo>
                      <a:pt x="4" y="18"/>
                    </a:lnTo>
                    <a:lnTo>
                      <a:pt x="4" y="18"/>
                    </a:lnTo>
                    <a:lnTo>
                      <a:pt x="2" y="18"/>
                    </a:lnTo>
                    <a:lnTo>
                      <a:pt x="0" y="18"/>
                    </a:lnTo>
                    <a:lnTo>
                      <a:pt x="0" y="10"/>
                    </a:lnTo>
                    <a:lnTo>
                      <a:pt x="4" y="4"/>
                    </a:lnTo>
                    <a:lnTo>
                      <a:pt x="6"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5" name="Freeform 223"/>
              <p:cNvSpPr>
                <a:spLocks/>
              </p:cNvSpPr>
              <p:nvPr userDrawn="1"/>
            </p:nvSpPr>
            <p:spPr bwMode="auto">
              <a:xfrm>
                <a:off x="4374" y="743"/>
                <a:ext cx="17" cy="20"/>
              </a:xfrm>
              <a:custGeom>
                <a:avLst/>
                <a:gdLst/>
                <a:ahLst/>
                <a:cxnLst>
                  <a:cxn ang="0">
                    <a:pos x="56" y="0"/>
                  </a:cxn>
                  <a:cxn ang="0">
                    <a:pos x="56" y="0"/>
                  </a:cxn>
                  <a:cxn ang="0">
                    <a:pos x="56" y="0"/>
                  </a:cxn>
                  <a:cxn ang="0">
                    <a:pos x="56" y="2"/>
                  </a:cxn>
                  <a:cxn ang="0">
                    <a:pos x="54" y="10"/>
                  </a:cxn>
                  <a:cxn ang="0">
                    <a:pos x="52" y="20"/>
                  </a:cxn>
                  <a:cxn ang="0">
                    <a:pos x="50" y="26"/>
                  </a:cxn>
                  <a:cxn ang="0">
                    <a:pos x="50" y="26"/>
                  </a:cxn>
                  <a:cxn ang="0">
                    <a:pos x="52" y="30"/>
                  </a:cxn>
                  <a:cxn ang="0">
                    <a:pos x="56" y="34"/>
                  </a:cxn>
                  <a:cxn ang="0">
                    <a:pos x="60" y="38"/>
                  </a:cxn>
                  <a:cxn ang="0">
                    <a:pos x="64" y="40"/>
                  </a:cxn>
                  <a:cxn ang="0">
                    <a:pos x="64" y="40"/>
                  </a:cxn>
                  <a:cxn ang="0">
                    <a:pos x="60" y="42"/>
                  </a:cxn>
                  <a:cxn ang="0">
                    <a:pos x="58" y="44"/>
                  </a:cxn>
                  <a:cxn ang="0">
                    <a:pos x="56" y="46"/>
                  </a:cxn>
                  <a:cxn ang="0">
                    <a:pos x="50" y="48"/>
                  </a:cxn>
                  <a:cxn ang="0">
                    <a:pos x="50" y="48"/>
                  </a:cxn>
                  <a:cxn ang="0">
                    <a:pos x="50" y="54"/>
                  </a:cxn>
                  <a:cxn ang="0">
                    <a:pos x="50" y="58"/>
                  </a:cxn>
                  <a:cxn ang="0">
                    <a:pos x="46" y="64"/>
                  </a:cxn>
                  <a:cxn ang="0">
                    <a:pos x="40" y="70"/>
                  </a:cxn>
                  <a:cxn ang="0">
                    <a:pos x="36" y="76"/>
                  </a:cxn>
                  <a:cxn ang="0">
                    <a:pos x="36" y="76"/>
                  </a:cxn>
                  <a:cxn ang="0">
                    <a:pos x="30" y="76"/>
                  </a:cxn>
                  <a:cxn ang="0">
                    <a:pos x="26" y="76"/>
                  </a:cxn>
                  <a:cxn ang="0">
                    <a:pos x="14" y="76"/>
                  </a:cxn>
                  <a:cxn ang="0">
                    <a:pos x="14" y="76"/>
                  </a:cxn>
                  <a:cxn ang="0">
                    <a:pos x="12" y="70"/>
                  </a:cxn>
                  <a:cxn ang="0">
                    <a:pos x="8" y="66"/>
                  </a:cxn>
                  <a:cxn ang="0">
                    <a:pos x="2" y="60"/>
                  </a:cxn>
                  <a:cxn ang="0">
                    <a:pos x="0" y="54"/>
                  </a:cxn>
                  <a:cxn ang="0">
                    <a:pos x="0" y="54"/>
                  </a:cxn>
                  <a:cxn ang="0">
                    <a:pos x="4" y="56"/>
                  </a:cxn>
                  <a:cxn ang="0">
                    <a:pos x="8" y="54"/>
                  </a:cxn>
                  <a:cxn ang="0">
                    <a:pos x="8" y="54"/>
                  </a:cxn>
                  <a:cxn ang="0">
                    <a:pos x="6" y="50"/>
                  </a:cxn>
                  <a:cxn ang="0">
                    <a:pos x="6" y="44"/>
                  </a:cxn>
                  <a:cxn ang="0">
                    <a:pos x="6" y="44"/>
                  </a:cxn>
                  <a:cxn ang="0">
                    <a:pos x="12" y="42"/>
                  </a:cxn>
                  <a:cxn ang="0">
                    <a:pos x="18" y="40"/>
                  </a:cxn>
                  <a:cxn ang="0">
                    <a:pos x="18" y="40"/>
                  </a:cxn>
                  <a:cxn ang="0">
                    <a:pos x="16" y="36"/>
                  </a:cxn>
                  <a:cxn ang="0">
                    <a:pos x="14" y="28"/>
                  </a:cxn>
                  <a:cxn ang="0">
                    <a:pos x="14" y="28"/>
                  </a:cxn>
                  <a:cxn ang="0">
                    <a:pos x="28" y="26"/>
                  </a:cxn>
                  <a:cxn ang="0">
                    <a:pos x="40" y="20"/>
                  </a:cxn>
                  <a:cxn ang="0">
                    <a:pos x="48" y="10"/>
                  </a:cxn>
                  <a:cxn ang="0">
                    <a:pos x="56" y="0"/>
                  </a:cxn>
                  <a:cxn ang="0">
                    <a:pos x="56" y="0"/>
                  </a:cxn>
                </a:cxnLst>
                <a:rect l="0" t="0" r="r" b="b"/>
                <a:pathLst>
                  <a:path w="64" h="76">
                    <a:moveTo>
                      <a:pt x="56" y="0"/>
                    </a:moveTo>
                    <a:lnTo>
                      <a:pt x="56" y="0"/>
                    </a:lnTo>
                    <a:lnTo>
                      <a:pt x="56" y="0"/>
                    </a:lnTo>
                    <a:lnTo>
                      <a:pt x="56" y="2"/>
                    </a:lnTo>
                    <a:lnTo>
                      <a:pt x="54" y="10"/>
                    </a:lnTo>
                    <a:lnTo>
                      <a:pt x="52" y="20"/>
                    </a:lnTo>
                    <a:lnTo>
                      <a:pt x="50" y="26"/>
                    </a:lnTo>
                    <a:lnTo>
                      <a:pt x="50" y="26"/>
                    </a:lnTo>
                    <a:lnTo>
                      <a:pt x="52" y="30"/>
                    </a:lnTo>
                    <a:lnTo>
                      <a:pt x="56" y="34"/>
                    </a:lnTo>
                    <a:lnTo>
                      <a:pt x="60" y="38"/>
                    </a:lnTo>
                    <a:lnTo>
                      <a:pt x="64" y="40"/>
                    </a:lnTo>
                    <a:lnTo>
                      <a:pt x="64" y="40"/>
                    </a:lnTo>
                    <a:lnTo>
                      <a:pt x="60" y="42"/>
                    </a:lnTo>
                    <a:lnTo>
                      <a:pt x="58" y="44"/>
                    </a:lnTo>
                    <a:lnTo>
                      <a:pt x="56" y="46"/>
                    </a:lnTo>
                    <a:lnTo>
                      <a:pt x="50" y="48"/>
                    </a:lnTo>
                    <a:lnTo>
                      <a:pt x="50" y="48"/>
                    </a:lnTo>
                    <a:lnTo>
                      <a:pt x="50" y="54"/>
                    </a:lnTo>
                    <a:lnTo>
                      <a:pt x="50" y="58"/>
                    </a:lnTo>
                    <a:lnTo>
                      <a:pt x="46" y="64"/>
                    </a:lnTo>
                    <a:lnTo>
                      <a:pt x="40" y="70"/>
                    </a:lnTo>
                    <a:lnTo>
                      <a:pt x="36" y="76"/>
                    </a:lnTo>
                    <a:lnTo>
                      <a:pt x="36" y="76"/>
                    </a:lnTo>
                    <a:lnTo>
                      <a:pt x="30" y="76"/>
                    </a:lnTo>
                    <a:lnTo>
                      <a:pt x="26" y="76"/>
                    </a:lnTo>
                    <a:lnTo>
                      <a:pt x="14" y="76"/>
                    </a:lnTo>
                    <a:lnTo>
                      <a:pt x="14" y="76"/>
                    </a:lnTo>
                    <a:lnTo>
                      <a:pt x="12" y="70"/>
                    </a:lnTo>
                    <a:lnTo>
                      <a:pt x="8" y="66"/>
                    </a:lnTo>
                    <a:lnTo>
                      <a:pt x="2" y="60"/>
                    </a:lnTo>
                    <a:lnTo>
                      <a:pt x="0" y="54"/>
                    </a:lnTo>
                    <a:lnTo>
                      <a:pt x="0" y="54"/>
                    </a:lnTo>
                    <a:lnTo>
                      <a:pt x="4" y="56"/>
                    </a:lnTo>
                    <a:lnTo>
                      <a:pt x="8" y="54"/>
                    </a:lnTo>
                    <a:lnTo>
                      <a:pt x="8" y="54"/>
                    </a:lnTo>
                    <a:lnTo>
                      <a:pt x="6" y="50"/>
                    </a:lnTo>
                    <a:lnTo>
                      <a:pt x="6" y="44"/>
                    </a:lnTo>
                    <a:lnTo>
                      <a:pt x="6" y="44"/>
                    </a:lnTo>
                    <a:lnTo>
                      <a:pt x="12" y="42"/>
                    </a:lnTo>
                    <a:lnTo>
                      <a:pt x="18" y="40"/>
                    </a:lnTo>
                    <a:lnTo>
                      <a:pt x="18" y="40"/>
                    </a:lnTo>
                    <a:lnTo>
                      <a:pt x="16" y="36"/>
                    </a:lnTo>
                    <a:lnTo>
                      <a:pt x="14" y="28"/>
                    </a:lnTo>
                    <a:lnTo>
                      <a:pt x="14" y="28"/>
                    </a:lnTo>
                    <a:lnTo>
                      <a:pt x="28" y="26"/>
                    </a:lnTo>
                    <a:lnTo>
                      <a:pt x="40" y="20"/>
                    </a:lnTo>
                    <a:lnTo>
                      <a:pt x="48" y="10"/>
                    </a:lnTo>
                    <a:lnTo>
                      <a:pt x="56" y="0"/>
                    </a:lnTo>
                    <a:lnTo>
                      <a:pt x="5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6" name="Freeform 224"/>
              <p:cNvSpPr>
                <a:spLocks/>
              </p:cNvSpPr>
              <p:nvPr userDrawn="1"/>
            </p:nvSpPr>
            <p:spPr bwMode="auto">
              <a:xfrm>
                <a:off x="3147" y="745"/>
                <a:ext cx="3" cy="3"/>
              </a:xfrm>
              <a:custGeom>
                <a:avLst/>
                <a:gdLst/>
                <a:ahLst/>
                <a:cxnLst>
                  <a:cxn ang="0">
                    <a:pos x="12" y="0"/>
                  </a:cxn>
                  <a:cxn ang="0">
                    <a:pos x="12" y="0"/>
                  </a:cxn>
                  <a:cxn ang="0">
                    <a:pos x="10" y="4"/>
                  </a:cxn>
                  <a:cxn ang="0">
                    <a:pos x="6" y="6"/>
                  </a:cxn>
                  <a:cxn ang="0">
                    <a:pos x="0" y="10"/>
                  </a:cxn>
                  <a:cxn ang="0">
                    <a:pos x="0" y="10"/>
                  </a:cxn>
                  <a:cxn ang="0">
                    <a:pos x="4" y="4"/>
                  </a:cxn>
                  <a:cxn ang="0">
                    <a:pos x="8" y="2"/>
                  </a:cxn>
                  <a:cxn ang="0">
                    <a:pos x="12" y="0"/>
                  </a:cxn>
                  <a:cxn ang="0">
                    <a:pos x="12" y="0"/>
                  </a:cxn>
                </a:cxnLst>
                <a:rect l="0" t="0" r="r" b="b"/>
                <a:pathLst>
                  <a:path w="12" h="10">
                    <a:moveTo>
                      <a:pt x="12" y="0"/>
                    </a:moveTo>
                    <a:lnTo>
                      <a:pt x="12" y="0"/>
                    </a:lnTo>
                    <a:lnTo>
                      <a:pt x="10" y="4"/>
                    </a:lnTo>
                    <a:lnTo>
                      <a:pt x="6" y="6"/>
                    </a:lnTo>
                    <a:lnTo>
                      <a:pt x="0" y="10"/>
                    </a:lnTo>
                    <a:lnTo>
                      <a:pt x="0" y="10"/>
                    </a:lnTo>
                    <a:lnTo>
                      <a:pt x="4" y="4"/>
                    </a:lnTo>
                    <a:lnTo>
                      <a:pt x="8" y="2"/>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7" name="Freeform 225"/>
              <p:cNvSpPr>
                <a:spLocks noEditPoints="1"/>
              </p:cNvSpPr>
              <p:nvPr userDrawn="1"/>
            </p:nvSpPr>
            <p:spPr bwMode="auto">
              <a:xfrm>
                <a:off x="3062" y="755"/>
                <a:ext cx="389" cy="919"/>
              </a:xfrm>
              <a:custGeom>
                <a:avLst/>
                <a:gdLst/>
                <a:ahLst/>
                <a:cxnLst>
                  <a:cxn ang="0">
                    <a:pos x="722" y="2864"/>
                  </a:cxn>
                  <a:cxn ang="0">
                    <a:pos x="146" y="1842"/>
                  </a:cxn>
                  <a:cxn ang="0">
                    <a:pos x="6" y="1098"/>
                  </a:cxn>
                  <a:cxn ang="0">
                    <a:pos x="10" y="664"/>
                  </a:cxn>
                  <a:cxn ang="0">
                    <a:pos x="106" y="2"/>
                  </a:cxn>
                  <a:cxn ang="0">
                    <a:pos x="86" y="158"/>
                  </a:cxn>
                  <a:cxn ang="0">
                    <a:pos x="20" y="608"/>
                  </a:cxn>
                  <a:cxn ang="0">
                    <a:pos x="46" y="704"/>
                  </a:cxn>
                  <a:cxn ang="0">
                    <a:pos x="90" y="626"/>
                  </a:cxn>
                  <a:cxn ang="0">
                    <a:pos x="134" y="628"/>
                  </a:cxn>
                  <a:cxn ang="0">
                    <a:pos x="128" y="664"/>
                  </a:cxn>
                  <a:cxn ang="0">
                    <a:pos x="158" y="716"/>
                  </a:cxn>
                  <a:cxn ang="0">
                    <a:pos x="182" y="828"/>
                  </a:cxn>
                  <a:cxn ang="0">
                    <a:pos x="254" y="944"/>
                  </a:cxn>
                  <a:cxn ang="0">
                    <a:pos x="290" y="930"/>
                  </a:cxn>
                  <a:cxn ang="0">
                    <a:pos x="312" y="962"/>
                  </a:cxn>
                  <a:cxn ang="0">
                    <a:pos x="320" y="1024"/>
                  </a:cxn>
                  <a:cxn ang="0">
                    <a:pos x="332" y="1032"/>
                  </a:cxn>
                  <a:cxn ang="0">
                    <a:pos x="342" y="1118"/>
                  </a:cxn>
                  <a:cxn ang="0">
                    <a:pos x="408" y="1312"/>
                  </a:cxn>
                  <a:cxn ang="0">
                    <a:pos x="444" y="1370"/>
                  </a:cxn>
                  <a:cxn ang="0">
                    <a:pos x="490" y="1428"/>
                  </a:cxn>
                  <a:cxn ang="0">
                    <a:pos x="554" y="1498"/>
                  </a:cxn>
                  <a:cxn ang="0">
                    <a:pos x="630" y="1606"/>
                  </a:cxn>
                  <a:cxn ang="0">
                    <a:pos x="648" y="1632"/>
                  </a:cxn>
                  <a:cxn ang="0">
                    <a:pos x="682" y="1794"/>
                  </a:cxn>
                  <a:cxn ang="0">
                    <a:pos x="686" y="1808"/>
                  </a:cxn>
                  <a:cxn ang="0">
                    <a:pos x="700" y="1884"/>
                  </a:cxn>
                  <a:cxn ang="0">
                    <a:pos x="704" y="1902"/>
                  </a:cxn>
                  <a:cxn ang="0">
                    <a:pos x="724" y="1924"/>
                  </a:cxn>
                  <a:cxn ang="0">
                    <a:pos x="684" y="1922"/>
                  </a:cxn>
                  <a:cxn ang="0">
                    <a:pos x="666" y="1932"/>
                  </a:cxn>
                  <a:cxn ang="0">
                    <a:pos x="640" y="1974"/>
                  </a:cxn>
                  <a:cxn ang="0">
                    <a:pos x="654" y="1984"/>
                  </a:cxn>
                  <a:cxn ang="0">
                    <a:pos x="680" y="1980"/>
                  </a:cxn>
                  <a:cxn ang="0">
                    <a:pos x="748" y="1968"/>
                  </a:cxn>
                  <a:cxn ang="0">
                    <a:pos x="736" y="2046"/>
                  </a:cxn>
                  <a:cxn ang="0">
                    <a:pos x="724" y="2058"/>
                  </a:cxn>
                  <a:cxn ang="0">
                    <a:pos x="762" y="2066"/>
                  </a:cxn>
                  <a:cxn ang="0">
                    <a:pos x="784" y="2028"/>
                  </a:cxn>
                  <a:cxn ang="0">
                    <a:pos x="826" y="2042"/>
                  </a:cxn>
                  <a:cxn ang="0">
                    <a:pos x="882" y="2088"/>
                  </a:cxn>
                  <a:cxn ang="0">
                    <a:pos x="916" y="2124"/>
                  </a:cxn>
                  <a:cxn ang="0">
                    <a:pos x="944" y="2182"/>
                  </a:cxn>
                  <a:cxn ang="0">
                    <a:pos x="956" y="2228"/>
                  </a:cxn>
                  <a:cxn ang="0">
                    <a:pos x="992" y="2218"/>
                  </a:cxn>
                  <a:cxn ang="0">
                    <a:pos x="1100" y="2282"/>
                  </a:cxn>
                  <a:cxn ang="0">
                    <a:pos x="1324" y="2480"/>
                  </a:cxn>
                  <a:cxn ang="0">
                    <a:pos x="1416" y="2574"/>
                  </a:cxn>
                  <a:cxn ang="0">
                    <a:pos x="1438" y="2718"/>
                  </a:cxn>
                  <a:cxn ang="0">
                    <a:pos x="1362" y="2822"/>
                  </a:cxn>
                  <a:cxn ang="0">
                    <a:pos x="1320" y="2886"/>
                  </a:cxn>
                  <a:cxn ang="0">
                    <a:pos x="1394" y="3088"/>
                  </a:cxn>
                  <a:cxn ang="0">
                    <a:pos x="1408" y="3182"/>
                  </a:cxn>
                  <a:cxn ang="0">
                    <a:pos x="1400" y="3246"/>
                  </a:cxn>
                  <a:cxn ang="0">
                    <a:pos x="1336" y="3240"/>
                  </a:cxn>
                  <a:cxn ang="0">
                    <a:pos x="1310" y="3242"/>
                  </a:cxn>
                  <a:cxn ang="0">
                    <a:pos x="1268" y="3252"/>
                  </a:cxn>
                  <a:cxn ang="0">
                    <a:pos x="1364" y="3374"/>
                  </a:cxn>
                  <a:cxn ang="0">
                    <a:pos x="1472" y="3502"/>
                  </a:cxn>
                  <a:cxn ang="0">
                    <a:pos x="688" y="1994"/>
                  </a:cxn>
                </a:cxnLst>
                <a:rect l="0" t="0" r="r" b="b"/>
                <a:pathLst>
                  <a:path w="1472" h="3504">
                    <a:moveTo>
                      <a:pt x="1466" y="3504"/>
                    </a:moveTo>
                    <a:lnTo>
                      <a:pt x="1466" y="3504"/>
                    </a:lnTo>
                    <a:lnTo>
                      <a:pt x="1398" y="3464"/>
                    </a:lnTo>
                    <a:lnTo>
                      <a:pt x="1330" y="3418"/>
                    </a:lnTo>
                    <a:lnTo>
                      <a:pt x="1262" y="3370"/>
                    </a:lnTo>
                    <a:lnTo>
                      <a:pt x="1196" y="3318"/>
                    </a:lnTo>
                    <a:lnTo>
                      <a:pt x="1130" y="3264"/>
                    </a:lnTo>
                    <a:lnTo>
                      <a:pt x="1066" y="3210"/>
                    </a:lnTo>
                    <a:lnTo>
                      <a:pt x="1004" y="3154"/>
                    </a:lnTo>
                    <a:lnTo>
                      <a:pt x="944" y="3102"/>
                    </a:lnTo>
                    <a:lnTo>
                      <a:pt x="944" y="3102"/>
                    </a:lnTo>
                    <a:lnTo>
                      <a:pt x="886" y="3046"/>
                    </a:lnTo>
                    <a:lnTo>
                      <a:pt x="830" y="2988"/>
                    </a:lnTo>
                    <a:lnTo>
                      <a:pt x="776" y="2926"/>
                    </a:lnTo>
                    <a:lnTo>
                      <a:pt x="722" y="2864"/>
                    </a:lnTo>
                    <a:lnTo>
                      <a:pt x="722" y="2864"/>
                    </a:lnTo>
                    <a:lnTo>
                      <a:pt x="684" y="2818"/>
                    </a:lnTo>
                    <a:lnTo>
                      <a:pt x="646" y="2770"/>
                    </a:lnTo>
                    <a:lnTo>
                      <a:pt x="608" y="2722"/>
                    </a:lnTo>
                    <a:lnTo>
                      <a:pt x="572" y="2672"/>
                    </a:lnTo>
                    <a:lnTo>
                      <a:pt x="536" y="2622"/>
                    </a:lnTo>
                    <a:lnTo>
                      <a:pt x="502" y="2570"/>
                    </a:lnTo>
                    <a:lnTo>
                      <a:pt x="468" y="2516"/>
                    </a:lnTo>
                    <a:lnTo>
                      <a:pt x="434" y="2464"/>
                    </a:lnTo>
                    <a:lnTo>
                      <a:pt x="402" y="2410"/>
                    </a:lnTo>
                    <a:lnTo>
                      <a:pt x="372" y="2354"/>
                    </a:lnTo>
                    <a:lnTo>
                      <a:pt x="312" y="2242"/>
                    </a:lnTo>
                    <a:lnTo>
                      <a:pt x="258" y="2126"/>
                    </a:lnTo>
                    <a:lnTo>
                      <a:pt x="206" y="2008"/>
                    </a:lnTo>
                    <a:lnTo>
                      <a:pt x="206" y="2008"/>
                    </a:lnTo>
                    <a:lnTo>
                      <a:pt x="174" y="1926"/>
                    </a:lnTo>
                    <a:lnTo>
                      <a:pt x="146" y="1842"/>
                    </a:lnTo>
                    <a:lnTo>
                      <a:pt x="118" y="1754"/>
                    </a:lnTo>
                    <a:lnTo>
                      <a:pt x="92" y="1664"/>
                    </a:lnTo>
                    <a:lnTo>
                      <a:pt x="92" y="1664"/>
                    </a:lnTo>
                    <a:lnTo>
                      <a:pt x="66" y="1564"/>
                    </a:lnTo>
                    <a:lnTo>
                      <a:pt x="42" y="1460"/>
                    </a:lnTo>
                    <a:lnTo>
                      <a:pt x="32" y="1406"/>
                    </a:lnTo>
                    <a:lnTo>
                      <a:pt x="24" y="1352"/>
                    </a:lnTo>
                    <a:lnTo>
                      <a:pt x="16" y="1298"/>
                    </a:lnTo>
                    <a:lnTo>
                      <a:pt x="10" y="1244"/>
                    </a:lnTo>
                    <a:lnTo>
                      <a:pt x="10" y="1244"/>
                    </a:lnTo>
                    <a:lnTo>
                      <a:pt x="6" y="1208"/>
                    </a:lnTo>
                    <a:lnTo>
                      <a:pt x="4" y="1170"/>
                    </a:lnTo>
                    <a:lnTo>
                      <a:pt x="4" y="1094"/>
                    </a:lnTo>
                    <a:lnTo>
                      <a:pt x="4" y="1094"/>
                    </a:lnTo>
                    <a:lnTo>
                      <a:pt x="6" y="1096"/>
                    </a:lnTo>
                    <a:lnTo>
                      <a:pt x="6" y="1098"/>
                    </a:lnTo>
                    <a:lnTo>
                      <a:pt x="6" y="1098"/>
                    </a:lnTo>
                    <a:lnTo>
                      <a:pt x="10" y="1080"/>
                    </a:lnTo>
                    <a:lnTo>
                      <a:pt x="12" y="1062"/>
                    </a:lnTo>
                    <a:lnTo>
                      <a:pt x="10" y="1022"/>
                    </a:lnTo>
                    <a:lnTo>
                      <a:pt x="10" y="1022"/>
                    </a:lnTo>
                    <a:lnTo>
                      <a:pt x="10" y="982"/>
                    </a:lnTo>
                    <a:lnTo>
                      <a:pt x="12" y="940"/>
                    </a:lnTo>
                    <a:lnTo>
                      <a:pt x="18" y="858"/>
                    </a:lnTo>
                    <a:lnTo>
                      <a:pt x="18" y="858"/>
                    </a:lnTo>
                    <a:lnTo>
                      <a:pt x="18" y="804"/>
                    </a:lnTo>
                    <a:lnTo>
                      <a:pt x="18" y="750"/>
                    </a:lnTo>
                    <a:lnTo>
                      <a:pt x="18" y="698"/>
                    </a:lnTo>
                    <a:lnTo>
                      <a:pt x="20" y="648"/>
                    </a:lnTo>
                    <a:lnTo>
                      <a:pt x="20" y="648"/>
                    </a:lnTo>
                    <a:lnTo>
                      <a:pt x="14" y="654"/>
                    </a:lnTo>
                    <a:lnTo>
                      <a:pt x="10" y="664"/>
                    </a:lnTo>
                    <a:lnTo>
                      <a:pt x="6" y="684"/>
                    </a:lnTo>
                    <a:lnTo>
                      <a:pt x="2" y="732"/>
                    </a:lnTo>
                    <a:lnTo>
                      <a:pt x="2" y="732"/>
                    </a:lnTo>
                    <a:lnTo>
                      <a:pt x="0" y="684"/>
                    </a:lnTo>
                    <a:lnTo>
                      <a:pt x="0" y="638"/>
                    </a:lnTo>
                    <a:lnTo>
                      <a:pt x="2" y="590"/>
                    </a:lnTo>
                    <a:lnTo>
                      <a:pt x="4" y="542"/>
                    </a:lnTo>
                    <a:lnTo>
                      <a:pt x="14" y="448"/>
                    </a:lnTo>
                    <a:lnTo>
                      <a:pt x="26" y="354"/>
                    </a:lnTo>
                    <a:lnTo>
                      <a:pt x="42" y="262"/>
                    </a:lnTo>
                    <a:lnTo>
                      <a:pt x="62" y="172"/>
                    </a:lnTo>
                    <a:lnTo>
                      <a:pt x="82" y="84"/>
                    </a:lnTo>
                    <a:lnTo>
                      <a:pt x="104" y="0"/>
                    </a:lnTo>
                    <a:lnTo>
                      <a:pt x="104" y="0"/>
                    </a:lnTo>
                    <a:lnTo>
                      <a:pt x="106" y="0"/>
                    </a:lnTo>
                    <a:lnTo>
                      <a:pt x="106" y="2"/>
                    </a:lnTo>
                    <a:lnTo>
                      <a:pt x="104" y="10"/>
                    </a:lnTo>
                    <a:lnTo>
                      <a:pt x="102" y="20"/>
                    </a:lnTo>
                    <a:lnTo>
                      <a:pt x="102" y="24"/>
                    </a:lnTo>
                    <a:lnTo>
                      <a:pt x="104" y="28"/>
                    </a:lnTo>
                    <a:lnTo>
                      <a:pt x="104" y="28"/>
                    </a:lnTo>
                    <a:lnTo>
                      <a:pt x="102" y="28"/>
                    </a:lnTo>
                    <a:lnTo>
                      <a:pt x="100" y="32"/>
                    </a:lnTo>
                    <a:lnTo>
                      <a:pt x="98" y="42"/>
                    </a:lnTo>
                    <a:lnTo>
                      <a:pt x="98" y="54"/>
                    </a:lnTo>
                    <a:lnTo>
                      <a:pt x="98" y="58"/>
                    </a:lnTo>
                    <a:lnTo>
                      <a:pt x="100" y="62"/>
                    </a:lnTo>
                    <a:lnTo>
                      <a:pt x="100" y="62"/>
                    </a:lnTo>
                    <a:lnTo>
                      <a:pt x="98" y="86"/>
                    </a:lnTo>
                    <a:lnTo>
                      <a:pt x="94" y="110"/>
                    </a:lnTo>
                    <a:lnTo>
                      <a:pt x="90" y="134"/>
                    </a:lnTo>
                    <a:lnTo>
                      <a:pt x="86" y="158"/>
                    </a:lnTo>
                    <a:lnTo>
                      <a:pt x="86" y="158"/>
                    </a:lnTo>
                    <a:lnTo>
                      <a:pt x="86" y="170"/>
                    </a:lnTo>
                    <a:lnTo>
                      <a:pt x="82" y="180"/>
                    </a:lnTo>
                    <a:lnTo>
                      <a:pt x="82" y="180"/>
                    </a:lnTo>
                    <a:lnTo>
                      <a:pt x="48" y="308"/>
                    </a:lnTo>
                    <a:lnTo>
                      <a:pt x="30" y="380"/>
                    </a:lnTo>
                    <a:lnTo>
                      <a:pt x="24" y="416"/>
                    </a:lnTo>
                    <a:lnTo>
                      <a:pt x="18" y="454"/>
                    </a:lnTo>
                    <a:lnTo>
                      <a:pt x="18" y="454"/>
                    </a:lnTo>
                    <a:lnTo>
                      <a:pt x="12" y="494"/>
                    </a:lnTo>
                    <a:lnTo>
                      <a:pt x="10" y="538"/>
                    </a:lnTo>
                    <a:lnTo>
                      <a:pt x="8" y="580"/>
                    </a:lnTo>
                    <a:lnTo>
                      <a:pt x="10" y="616"/>
                    </a:lnTo>
                    <a:lnTo>
                      <a:pt x="10" y="616"/>
                    </a:lnTo>
                    <a:lnTo>
                      <a:pt x="16" y="612"/>
                    </a:lnTo>
                    <a:lnTo>
                      <a:pt x="20" y="608"/>
                    </a:lnTo>
                    <a:lnTo>
                      <a:pt x="22" y="606"/>
                    </a:lnTo>
                    <a:lnTo>
                      <a:pt x="22" y="606"/>
                    </a:lnTo>
                    <a:lnTo>
                      <a:pt x="24" y="622"/>
                    </a:lnTo>
                    <a:lnTo>
                      <a:pt x="28" y="642"/>
                    </a:lnTo>
                    <a:lnTo>
                      <a:pt x="30" y="682"/>
                    </a:lnTo>
                    <a:lnTo>
                      <a:pt x="30" y="762"/>
                    </a:lnTo>
                    <a:lnTo>
                      <a:pt x="30" y="762"/>
                    </a:lnTo>
                    <a:lnTo>
                      <a:pt x="32" y="760"/>
                    </a:lnTo>
                    <a:lnTo>
                      <a:pt x="34" y="758"/>
                    </a:lnTo>
                    <a:lnTo>
                      <a:pt x="34" y="750"/>
                    </a:lnTo>
                    <a:lnTo>
                      <a:pt x="32" y="740"/>
                    </a:lnTo>
                    <a:lnTo>
                      <a:pt x="32" y="732"/>
                    </a:lnTo>
                    <a:lnTo>
                      <a:pt x="32" y="732"/>
                    </a:lnTo>
                    <a:lnTo>
                      <a:pt x="38" y="728"/>
                    </a:lnTo>
                    <a:lnTo>
                      <a:pt x="42" y="722"/>
                    </a:lnTo>
                    <a:lnTo>
                      <a:pt x="46" y="704"/>
                    </a:lnTo>
                    <a:lnTo>
                      <a:pt x="46" y="704"/>
                    </a:lnTo>
                    <a:lnTo>
                      <a:pt x="50" y="706"/>
                    </a:lnTo>
                    <a:lnTo>
                      <a:pt x="54" y="706"/>
                    </a:lnTo>
                    <a:lnTo>
                      <a:pt x="54" y="706"/>
                    </a:lnTo>
                    <a:lnTo>
                      <a:pt x="58" y="682"/>
                    </a:lnTo>
                    <a:lnTo>
                      <a:pt x="62" y="660"/>
                    </a:lnTo>
                    <a:lnTo>
                      <a:pt x="68" y="642"/>
                    </a:lnTo>
                    <a:lnTo>
                      <a:pt x="78" y="622"/>
                    </a:lnTo>
                    <a:lnTo>
                      <a:pt x="78" y="622"/>
                    </a:lnTo>
                    <a:lnTo>
                      <a:pt x="80" y="626"/>
                    </a:lnTo>
                    <a:lnTo>
                      <a:pt x="82" y="630"/>
                    </a:lnTo>
                    <a:lnTo>
                      <a:pt x="82" y="640"/>
                    </a:lnTo>
                    <a:lnTo>
                      <a:pt x="82" y="640"/>
                    </a:lnTo>
                    <a:lnTo>
                      <a:pt x="86" y="638"/>
                    </a:lnTo>
                    <a:lnTo>
                      <a:pt x="90" y="636"/>
                    </a:lnTo>
                    <a:lnTo>
                      <a:pt x="90" y="626"/>
                    </a:lnTo>
                    <a:lnTo>
                      <a:pt x="90" y="626"/>
                    </a:lnTo>
                    <a:lnTo>
                      <a:pt x="94" y="630"/>
                    </a:lnTo>
                    <a:lnTo>
                      <a:pt x="96" y="638"/>
                    </a:lnTo>
                    <a:lnTo>
                      <a:pt x="100" y="644"/>
                    </a:lnTo>
                    <a:lnTo>
                      <a:pt x="102" y="646"/>
                    </a:lnTo>
                    <a:lnTo>
                      <a:pt x="104" y="648"/>
                    </a:lnTo>
                    <a:lnTo>
                      <a:pt x="104" y="648"/>
                    </a:lnTo>
                    <a:lnTo>
                      <a:pt x="114" y="642"/>
                    </a:lnTo>
                    <a:lnTo>
                      <a:pt x="122" y="638"/>
                    </a:lnTo>
                    <a:lnTo>
                      <a:pt x="126" y="636"/>
                    </a:lnTo>
                    <a:lnTo>
                      <a:pt x="128" y="632"/>
                    </a:lnTo>
                    <a:lnTo>
                      <a:pt x="130" y="628"/>
                    </a:lnTo>
                    <a:lnTo>
                      <a:pt x="130" y="620"/>
                    </a:lnTo>
                    <a:lnTo>
                      <a:pt x="130" y="620"/>
                    </a:lnTo>
                    <a:lnTo>
                      <a:pt x="134" y="622"/>
                    </a:lnTo>
                    <a:lnTo>
                      <a:pt x="134" y="628"/>
                    </a:lnTo>
                    <a:lnTo>
                      <a:pt x="134" y="628"/>
                    </a:lnTo>
                    <a:lnTo>
                      <a:pt x="138" y="626"/>
                    </a:lnTo>
                    <a:lnTo>
                      <a:pt x="140" y="624"/>
                    </a:lnTo>
                    <a:lnTo>
                      <a:pt x="142" y="618"/>
                    </a:lnTo>
                    <a:lnTo>
                      <a:pt x="142" y="618"/>
                    </a:lnTo>
                    <a:lnTo>
                      <a:pt x="146" y="624"/>
                    </a:lnTo>
                    <a:lnTo>
                      <a:pt x="148" y="632"/>
                    </a:lnTo>
                    <a:lnTo>
                      <a:pt x="148" y="638"/>
                    </a:lnTo>
                    <a:lnTo>
                      <a:pt x="148" y="646"/>
                    </a:lnTo>
                    <a:lnTo>
                      <a:pt x="144" y="660"/>
                    </a:lnTo>
                    <a:lnTo>
                      <a:pt x="138" y="668"/>
                    </a:lnTo>
                    <a:lnTo>
                      <a:pt x="138" y="668"/>
                    </a:lnTo>
                    <a:lnTo>
                      <a:pt x="136" y="670"/>
                    </a:lnTo>
                    <a:lnTo>
                      <a:pt x="134" y="668"/>
                    </a:lnTo>
                    <a:lnTo>
                      <a:pt x="132" y="666"/>
                    </a:lnTo>
                    <a:lnTo>
                      <a:pt x="128" y="664"/>
                    </a:lnTo>
                    <a:lnTo>
                      <a:pt x="128" y="664"/>
                    </a:lnTo>
                    <a:lnTo>
                      <a:pt x="126" y="672"/>
                    </a:lnTo>
                    <a:lnTo>
                      <a:pt x="124" y="678"/>
                    </a:lnTo>
                    <a:lnTo>
                      <a:pt x="122" y="696"/>
                    </a:lnTo>
                    <a:lnTo>
                      <a:pt x="122" y="714"/>
                    </a:lnTo>
                    <a:lnTo>
                      <a:pt x="122" y="732"/>
                    </a:lnTo>
                    <a:lnTo>
                      <a:pt x="122" y="732"/>
                    </a:lnTo>
                    <a:lnTo>
                      <a:pt x="124" y="730"/>
                    </a:lnTo>
                    <a:lnTo>
                      <a:pt x="126" y="726"/>
                    </a:lnTo>
                    <a:lnTo>
                      <a:pt x="128" y="716"/>
                    </a:lnTo>
                    <a:lnTo>
                      <a:pt x="128" y="716"/>
                    </a:lnTo>
                    <a:lnTo>
                      <a:pt x="144" y="720"/>
                    </a:lnTo>
                    <a:lnTo>
                      <a:pt x="152" y="720"/>
                    </a:lnTo>
                    <a:lnTo>
                      <a:pt x="156" y="720"/>
                    </a:lnTo>
                    <a:lnTo>
                      <a:pt x="158" y="716"/>
                    </a:lnTo>
                    <a:lnTo>
                      <a:pt x="158" y="716"/>
                    </a:lnTo>
                    <a:lnTo>
                      <a:pt x="160" y="718"/>
                    </a:lnTo>
                    <a:lnTo>
                      <a:pt x="160" y="722"/>
                    </a:lnTo>
                    <a:lnTo>
                      <a:pt x="160" y="726"/>
                    </a:lnTo>
                    <a:lnTo>
                      <a:pt x="162" y="728"/>
                    </a:lnTo>
                    <a:lnTo>
                      <a:pt x="162" y="728"/>
                    </a:lnTo>
                    <a:lnTo>
                      <a:pt x="164" y="726"/>
                    </a:lnTo>
                    <a:lnTo>
                      <a:pt x="164" y="722"/>
                    </a:lnTo>
                    <a:lnTo>
                      <a:pt x="164" y="722"/>
                    </a:lnTo>
                    <a:lnTo>
                      <a:pt x="172" y="736"/>
                    </a:lnTo>
                    <a:lnTo>
                      <a:pt x="180" y="752"/>
                    </a:lnTo>
                    <a:lnTo>
                      <a:pt x="184" y="768"/>
                    </a:lnTo>
                    <a:lnTo>
                      <a:pt x="186" y="786"/>
                    </a:lnTo>
                    <a:lnTo>
                      <a:pt x="186" y="786"/>
                    </a:lnTo>
                    <a:lnTo>
                      <a:pt x="184" y="802"/>
                    </a:lnTo>
                    <a:lnTo>
                      <a:pt x="182" y="820"/>
                    </a:lnTo>
                    <a:lnTo>
                      <a:pt x="182" y="828"/>
                    </a:lnTo>
                    <a:lnTo>
                      <a:pt x="184" y="834"/>
                    </a:lnTo>
                    <a:lnTo>
                      <a:pt x="188" y="840"/>
                    </a:lnTo>
                    <a:lnTo>
                      <a:pt x="194" y="846"/>
                    </a:lnTo>
                    <a:lnTo>
                      <a:pt x="194" y="846"/>
                    </a:lnTo>
                    <a:lnTo>
                      <a:pt x="204" y="850"/>
                    </a:lnTo>
                    <a:lnTo>
                      <a:pt x="214" y="858"/>
                    </a:lnTo>
                    <a:lnTo>
                      <a:pt x="224" y="866"/>
                    </a:lnTo>
                    <a:lnTo>
                      <a:pt x="230" y="876"/>
                    </a:lnTo>
                    <a:lnTo>
                      <a:pt x="230" y="876"/>
                    </a:lnTo>
                    <a:lnTo>
                      <a:pt x="230" y="886"/>
                    </a:lnTo>
                    <a:lnTo>
                      <a:pt x="230" y="896"/>
                    </a:lnTo>
                    <a:lnTo>
                      <a:pt x="232" y="904"/>
                    </a:lnTo>
                    <a:lnTo>
                      <a:pt x="236" y="912"/>
                    </a:lnTo>
                    <a:lnTo>
                      <a:pt x="246" y="928"/>
                    </a:lnTo>
                    <a:lnTo>
                      <a:pt x="254" y="944"/>
                    </a:lnTo>
                    <a:lnTo>
                      <a:pt x="254" y="944"/>
                    </a:lnTo>
                    <a:lnTo>
                      <a:pt x="260" y="940"/>
                    </a:lnTo>
                    <a:lnTo>
                      <a:pt x="266" y="938"/>
                    </a:lnTo>
                    <a:lnTo>
                      <a:pt x="274" y="936"/>
                    </a:lnTo>
                    <a:lnTo>
                      <a:pt x="274" y="936"/>
                    </a:lnTo>
                    <a:lnTo>
                      <a:pt x="278" y="936"/>
                    </a:lnTo>
                    <a:lnTo>
                      <a:pt x="280" y="940"/>
                    </a:lnTo>
                    <a:lnTo>
                      <a:pt x="280" y="942"/>
                    </a:lnTo>
                    <a:lnTo>
                      <a:pt x="284" y="944"/>
                    </a:lnTo>
                    <a:lnTo>
                      <a:pt x="284" y="944"/>
                    </a:lnTo>
                    <a:lnTo>
                      <a:pt x="286" y="938"/>
                    </a:lnTo>
                    <a:lnTo>
                      <a:pt x="284" y="934"/>
                    </a:lnTo>
                    <a:lnTo>
                      <a:pt x="278" y="928"/>
                    </a:lnTo>
                    <a:lnTo>
                      <a:pt x="278" y="928"/>
                    </a:lnTo>
                    <a:lnTo>
                      <a:pt x="282" y="926"/>
                    </a:lnTo>
                    <a:lnTo>
                      <a:pt x="284" y="926"/>
                    </a:lnTo>
                    <a:lnTo>
                      <a:pt x="290" y="930"/>
                    </a:lnTo>
                    <a:lnTo>
                      <a:pt x="296" y="938"/>
                    </a:lnTo>
                    <a:lnTo>
                      <a:pt x="302" y="944"/>
                    </a:lnTo>
                    <a:lnTo>
                      <a:pt x="302" y="944"/>
                    </a:lnTo>
                    <a:lnTo>
                      <a:pt x="320" y="954"/>
                    </a:lnTo>
                    <a:lnTo>
                      <a:pt x="328" y="960"/>
                    </a:lnTo>
                    <a:lnTo>
                      <a:pt x="330" y="964"/>
                    </a:lnTo>
                    <a:lnTo>
                      <a:pt x="332" y="970"/>
                    </a:lnTo>
                    <a:lnTo>
                      <a:pt x="332" y="970"/>
                    </a:lnTo>
                    <a:lnTo>
                      <a:pt x="338" y="970"/>
                    </a:lnTo>
                    <a:lnTo>
                      <a:pt x="344" y="972"/>
                    </a:lnTo>
                    <a:lnTo>
                      <a:pt x="344" y="972"/>
                    </a:lnTo>
                    <a:lnTo>
                      <a:pt x="340" y="974"/>
                    </a:lnTo>
                    <a:lnTo>
                      <a:pt x="336" y="974"/>
                    </a:lnTo>
                    <a:lnTo>
                      <a:pt x="328" y="972"/>
                    </a:lnTo>
                    <a:lnTo>
                      <a:pt x="320" y="966"/>
                    </a:lnTo>
                    <a:lnTo>
                      <a:pt x="312" y="962"/>
                    </a:lnTo>
                    <a:lnTo>
                      <a:pt x="312" y="962"/>
                    </a:lnTo>
                    <a:lnTo>
                      <a:pt x="310" y="964"/>
                    </a:lnTo>
                    <a:lnTo>
                      <a:pt x="310" y="968"/>
                    </a:lnTo>
                    <a:lnTo>
                      <a:pt x="312" y="976"/>
                    </a:lnTo>
                    <a:lnTo>
                      <a:pt x="314" y="986"/>
                    </a:lnTo>
                    <a:lnTo>
                      <a:pt x="314" y="990"/>
                    </a:lnTo>
                    <a:lnTo>
                      <a:pt x="312" y="994"/>
                    </a:lnTo>
                    <a:lnTo>
                      <a:pt x="312" y="994"/>
                    </a:lnTo>
                    <a:lnTo>
                      <a:pt x="312" y="996"/>
                    </a:lnTo>
                    <a:lnTo>
                      <a:pt x="314" y="996"/>
                    </a:lnTo>
                    <a:lnTo>
                      <a:pt x="316" y="994"/>
                    </a:lnTo>
                    <a:lnTo>
                      <a:pt x="316" y="992"/>
                    </a:lnTo>
                    <a:lnTo>
                      <a:pt x="316" y="992"/>
                    </a:lnTo>
                    <a:lnTo>
                      <a:pt x="316" y="998"/>
                    </a:lnTo>
                    <a:lnTo>
                      <a:pt x="318" y="1006"/>
                    </a:lnTo>
                    <a:lnTo>
                      <a:pt x="320" y="1024"/>
                    </a:lnTo>
                    <a:lnTo>
                      <a:pt x="320" y="1024"/>
                    </a:lnTo>
                    <a:lnTo>
                      <a:pt x="320" y="1024"/>
                    </a:lnTo>
                    <a:lnTo>
                      <a:pt x="322" y="1022"/>
                    </a:lnTo>
                    <a:lnTo>
                      <a:pt x="320" y="1018"/>
                    </a:lnTo>
                    <a:lnTo>
                      <a:pt x="320" y="1016"/>
                    </a:lnTo>
                    <a:lnTo>
                      <a:pt x="322" y="1014"/>
                    </a:lnTo>
                    <a:lnTo>
                      <a:pt x="322" y="1014"/>
                    </a:lnTo>
                    <a:lnTo>
                      <a:pt x="322" y="1014"/>
                    </a:lnTo>
                    <a:lnTo>
                      <a:pt x="324" y="1012"/>
                    </a:lnTo>
                    <a:lnTo>
                      <a:pt x="324" y="1016"/>
                    </a:lnTo>
                    <a:lnTo>
                      <a:pt x="322" y="1020"/>
                    </a:lnTo>
                    <a:lnTo>
                      <a:pt x="322" y="1024"/>
                    </a:lnTo>
                    <a:lnTo>
                      <a:pt x="322" y="1024"/>
                    </a:lnTo>
                    <a:lnTo>
                      <a:pt x="326" y="1018"/>
                    </a:lnTo>
                    <a:lnTo>
                      <a:pt x="326" y="1018"/>
                    </a:lnTo>
                    <a:lnTo>
                      <a:pt x="332" y="1032"/>
                    </a:lnTo>
                    <a:lnTo>
                      <a:pt x="336" y="1038"/>
                    </a:lnTo>
                    <a:lnTo>
                      <a:pt x="338" y="1040"/>
                    </a:lnTo>
                    <a:lnTo>
                      <a:pt x="340" y="1040"/>
                    </a:lnTo>
                    <a:lnTo>
                      <a:pt x="340" y="1040"/>
                    </a:lnTo>
                    <a:lnTo>
                      <a:pt x="342" y="1046"/>
                    </a:lnTo>
                    <a:lnTo>
                      <a:pt x="344" y="1052"/>
                    </a:lnTo>
                    <a:lnTo>
                      <a:pt x="350" y="1064"/>
                    </a:lnTo>
                    <a:lnTo>
                      <a:pt x="356" y="1076"/>
                    </a:lnTo>
                    <a:lnTo>
                      <a:pt x="358" y="1082"/>
                    </a:lnTo>
                    <a:lnTo>
                      <a:pt x="358" y="1088"/>
                    </a:lnTo>
                    <a:lnTo>
                      <a:pt x="358" y="1088"/>
                    </a:lnTo>
                    <a:lnTo>
                      <a:pt x="354" y="1096"/>
                    </a:lnTo>
                    <a:lnTo>
                      <a:pt x="350" y="1102"/>
                    </a:lnTo>
                    <a:lnTo>
                      <a:pt x="344" y="1110"/>
                    </a:lnTo>
                    <a:lnTo>
                      <a:pt x="342" y="1118"/>
                    </a:lnTo>
                    <a:lnTo>
                      <a:pt x="342" y="1118"/>
                    </a:lnTo>
                    <a:lnTo>
                      <a:pt x="348" y="1120"/>
                    </a:lnTo>
                    <a:lnTo>
                      <a:pt x="352" y="1124"/>
                    </a:lnTo>
                    <a:lnTo>
                      <a:pt x="354" y="1130"/>
                    </a:lnTo>
                    <a:lnTo>
                      <a:pt x="352" y="1138"/>
                    </a:lnTo>
                    <a:lnTo>
                      <a:pt x="352" y="1138"/>
                    </a:lnTo>
                    <a:lnTo>
                      <a:pt x="360" y="1146"/>
                    </a:lnTo>
                    <a:lnTo>
                      <a:pt x="364" y="1148"/>
                    </a:lnTo>
                    <a:lnTo>
                      <a:pt x="368" y="1146"/>
                    </a:lnTo>
                    <a:lnTo>
                      <a:pt x="368" y="1146"/>
                    </a:lnTo>
                    <a:lnTo>
                      <a:pt x="384" y="1184"/>
                    </a:lnTo>
                    <a:lnTo>
                      <a:pt x="400" y="1224"/>
                    </a:lnTo>
                    <a:lnTo>
                      <a:pt x="406" y="1244"/>
                    </a:lnTo>
                    <a:lnTo>
                      <a:pt x="410" y="1266"/>
                    </a:lnTo>
                    <a:lnTo>
                      <a:pt x="412" y="1288"/>
                    </a:lnTo>
                    <a:lnTo>
                      <a:pt x="408" y="1312"/>
                    </a:lnTo>
                    <a:lnTo>
                      <a:pt x="408" y="1312"/>
                    </a:lnTo>
                    <a:lnTo>
                      <a:pt x="408" y="1314"/>
                    </a:lnTo>
                    <a:lnTo>
                      <a:pt x="410" y="1312"/>
                    </a:lnTo>
                    <a:lnTo>
                      <a:pt x="414" y="1312"/>
                    </a:lnTo>
                    <a:lnTo>
                      <a:pt x="416" y="1312"/>
                    </a:lnTo>
                    <a:lnTo>
                      <a:pt x="416" y="1312"/>
                    </a:lnTo>
                    <a:lnTo>
                      <a:pt x="424" y="1324"/>
                    </a:lnTo>
                    <a:lnTo>
                      <a:pt x="430" y="1338"/>
                    </a:lnTo>
                    <a:lnTo>
                      <a:pt x="436" y="1352"/>
                    </a:lnTo>
                    <a:lnTo>
                      <a:pt x="436" y="1360"/>
                    </a:lnTo>
                    <a:lnTo>
                      <a:pt x="436" y="1368"/>
                    </a:lnTo>
                    <a:lnTo>
                      <a:pt x="436" y="1368"/>
                    </a:lnTo>
                    <a:lnTo>
                      <a:pt x="438" y="1368"/>
                    </a:lnTo>
                    <a:lnTo>
                      <a:pt x="440" y="1368"/>
                    </a:lnTo>
                    <a:lnTo>
                      <a:pt x="442" y="1368"/>
                    </a:lnTo>
                    <a:lnTo>
                      <a:pt x="444" y="1370"/>
                    </a:lnTo>
                    <a:lnTo>
                      <a:pt x="444" y="1370"/>
                    </a:lnTo>
                    <a:lnTo>
                      <a:pt x="448" y="1390"/>
                    </a:lnTo>
                    <a:lnTo>
                      <a:pt x="448" y="1400"/>
                    </a:lnTo>
                    <a:lnTo>
                      <a:pt x="448" y="1410"/>
                    </a:lnTo>
                    <a:lnTo>
                      <a:pt x="448" y="1410"/>
                    </a:lnTo>
                    <a:lnTo>
                      <a:pt x="450" y="1408"/>
                    </a:lnTo>
                    <a:lnTo>
                      <a:pt x="452" y="1406"/>
                    </a:lnTo>
                    <a:lnTo>
                      <a:pt x="452" y="1400"/>
                    </a:lnTo>
                    <a:lnTo>
                      <a:pt x="452" y="1400"/>
                    </a:lnTo>
                    <a:lnTo>
                      <a:pt x="464" y="1408"/>
                    </a:lnTo>
                    <a:lnTo>
                      <a:pt x="474" y="1418"/>
                    </a:lnTo>
                    <a:lnTo>
                      <a:pt x="484" y="1430"/>
                    </a:lnTo>
                    <a:lnTo>
                      <a:pt x="490" y="1442"/>
                    </a:lnTo>
                    <a:lnTo>
                      <a:pt x="490" y="1442"/>
                    </a:lnTo>
                    <a:lnTo>
                      <a:pt x="492" y="1440"/>
                    </a:lnTo>
                    <a:lnTo>
                      <a:pt x="492" y="1436"/>
                    </a:lnTo>
                    <a:lnTo>
                      <a:pt x="490" y="1428"/>
                    </a:lnTo>
                    <a:lnTo>
                      <a:pt x="490" y="1428"/>
                    </a:lnTo>
                    <a:lnTo>
                      <a:pt x="500" y="1432"/>
                    </a:lnTo>
                    <a:lnTo>
                      <a:pt x="508" y="1436"/>
                    </a:lnTo>
                    <a:lnTo>
                      <a:pt x="512" y="1444"/>
                    </a:lnTo>
                    <a:lnTo>
                      <a:pt x="516" y="1452"/>
                    </a:lnTo>
                    <a:lnTo>
                      <a:pt x="516" y="1452"/>
                    </a:lnTo>
                    <a:lnTo>
                      <a:pt x="518" y="1450"/>
                    </a:lnTo>
                    <a:lnTo>
                      <a:pt x="518" y="1448"/>
                    </a:lnTo>
                    <a:lnTo>
                      <a:pt x="518" y="1444"/>
                    </a:lnTo>
                    <a:lnTo>
                      <a:pt x="518" y="1444"/>
                    </a:lnTo>
                    <a:lnTo>
                      <a:pt x="532" y="1452"/>
                    </a:lnTo>
                    <a:lnTo>
                      <a:pt x="544" y="1466"/>
                    </a:lnTo>
                    <a:lnTo>
                      <a:pt x="548" y="1472"/>
                    </a:lnTo>
                    <a:lnTo>
                      <a:pt x="552" y="1480"/>
                    </a:lnTo>
                    <a:lnTo>
                      <a:pt x="554" y="1490"/>
                    </a:lnTo>
                    <a:lnTo>
                      <a:pt x="554" y="1498"/>
                    </a:lnTo>
                    <a:lnTo>
                      <a:pt x="554" y="1498"/>
                    </a:lnTo>
                    <a:lnTo>
                      <a:pt x="556" y="1496"/>
                    </a:lnTo>
                    <a:lnTo>
                      <a:pt x="558" y="1492"/>
                    </a:lnTo>
                    <a:lnTo>
                      <a:pt x="560" y="1484"/>
                    </a:lnTo>
                    <a:lnTo>
                      <a:pt x="560" y="1484"/>
                    </a:lnTo>
                    <a:lnTo>
                      <a:pt x="578" y="1504"/>
                    </a:lnTo>
                    <a:lnTo>
                      <a:pt x="596" y="1526"/>
                    </a:lnTo>
                    <a:lnTo>
                      <a:pt x="604" y="1538"/>
                    </a:lnTo>
                    <a:lnTo>
                      <a:pt x="610" y="1552"/>
                    </a:lnTo>
                    <a:lnTo>
                      <a:pt x="614" y="1566"/>
                    </a:lnTo>
                    <a:lnTo>
                      <a:pt x="618" y="1582"/>
                    </a:lnTo>
                    <a:lnTo>
                      <a:pt x="618" y="1582"/>
                    </a:lnTo>
                    <a:lnTo>
                      <a:pt x="622" y="1584"/>
                    </a:lnTo>
                    <a:lnTo>
                      <a:pt x="624" y="1586"/>
                    </a:lnTo>
                    <a:lnTo>
                      <a:pt x="628" y="1596"/>
                    </a:lnTo>
                    <a:lnTo>
                      <a:pt x="630" y="1606"/>
                    </a:lnTo>
                    <a:lnTo>
                      <a:pt x="628" y="1618"/>
                    </a:lnTo>
                    <a:lnTo>
                      <a:pt x="628" y="1618"/>
                    </a:lnTo>
                    <a:lnTo>
                      <a:pt x="630" y="1616"/>
                    </a:lnTo>
                    <a:lnTo>
                      <a:pt x="632" y="1612"/>
                    </a:lnTo>
                    <a:lnTo>
                      <a:pt x="632" y="1608"/>
                    </a:lnTo>
                    <a:lnTo>
                      <a:pt x="634" y="1604"/>
                    </a:lnTo>
                    <a:lnTo>
                      <a:pt x="634" y="1604"/>
                    </a:lnTo>
                    <a:lnTo>
                      <a:pt x="638" y="1612"/>
                    </a:lnTo>
                    <a:lnTo>
                      <a:pt x="640" y="1622"/>
                    </a:lnTo>
                    <a:lnTo>
                      <a:pt x="640" y="1644"/>
                    </a:lnTo>
                    <a:lnTo>
                      <a:pt x="640" y="1644"/>
                    </a:lnTo>
                    <a:lnTo>
                      <a:pt x="644" y="1640"/>
                    </a:lnTo>
                    <a:lnTo>
                      <a:pt x="644" y="1636"/>
                    </a:lnTo>
                    <a:lnTo>
                      <a:pt x="644" y="1624"/>
                    </a:lnTo>
                    <a:lnTo>
                      <a:pt x="644" y="1624"/>
                    </a:lnTo>
                    <a:lnTo>
                      <a:pt x="648" y="1632"/>
                    </a:lnTo>
                    <a:lnTo>
                      <a:pt x="652" y="1640"/>
                    </a:lnTo>
                    <a:lnTo>
                      <a:pt x="658" y="1658"/>
                    </a:lnTo>
                    <a:lnTo>
                      <a:pt x="662" y="1678"/>
                    </a:lnTo>
                    <a:lnTo>
                      <a:pt x="664" y="1700"/>
                    </a:lnTo>
                    <a:lnTo>
                      <a:pt x="668" y="1744"/>
                    </a:lnTo>
                    <a:lnTo>
                      <a:pt x="672" y="1762"/>
                    </a:lnTo>
                    <a:lnTo>
                      <a:pt x="678" y="1780"/>
                    </a:lnTo>
                    <a:lnTo>
                      <a:pt x="678" y="1780"/>
                    </a:lnTo>
                    <a:lnTo>
                      <a:pt x="678" y="1782"/>
                    </a:lnTo>
                    <a:lnTo>
                      <a:pt x="676" y="1784"/>
                    </a:lnTo>
                    <a:lnTo>
                      <a:pt x="676" y="1784"/>
                    </a:lnTo>
                    <a:lnTo>
                      <a:pt x="674" y="1786"/>
                    </a:lnTo>
                    <a:lnTo>
                      <a:pt x="674" y="1786"/>
                    </a:lnTo>
                    <a:lnTo>
                      <a:pt x="676" y="1790"/>
                    </a:lnTo>
                    <a:lnTo>
                      <a:pt x="680" y="1792"/>
                    </a:lnTo>
                    <a:lnTo>
                      <a:pt x="682" y="1794"/>
                    </a:lnTo>
                    <a:lnTo>
                      <a:pt x="682" y="1802"/>
                    </a:lnTo>
                    <a:lnTo>
                      <a:pt x="682" y="1802"/>
                    </a:lnTo>
                    <a:lnTo>
                      <a:pt x="686" y="1800"/>
                    </a:lnTo>
                    <a:lnTo>
                      <a:pt x="684" y="1796"/>
                    </a:lnTo>
                    <a:lnTo>
                      <a:pt x="684" y="1792"/>
                    </a:lnTo>
                    <a:lnTo>
                      <a:pt x="684" y="1786"/>
                    </a:lnTo>
                    <a:lnTo>
                      <a:pt x="684" y="1786"/>
                    </a:lnTo>
                    <a:lnTo>
                      <a:pt x="690" y="1796"/>
                    </a:lnTo>
                    <a:lnTo>
                      <a:pt x="692" y="1802"/>
                    </a:lnTo>
                    <a:lnTo>
                      <a:pt x="694" y="1810"/>
                    </a:lnTo>
                    <a:lnTo>
                      <a:pt x="694" y="1810"/>
                    </a:lnTo>
                    <a:lnTo>
                      <a:pt x="690" y="1810"/>
                    </a:lnTo>
                    <a:lnTo>
                      <a:pt x="690" y="1810"/>
                    </a:lnTo>
                    <a:lnTo>
                      <a:pt x="688" y="1808"/>
                    </a:lnTo>
                    <a:lnTo>
                      <a:pt x="686" y="1808"/>
                    </a:lnTo>
                    <a:lnTo>
                      <a:pt x="686" y="1808"/>
                    </a:lnTo>
                    <a:lnTo>
                      <a:pt x="696" y="1818"/>
                    </a:lnTo>
                    <a:lnTo>
                      <a:pt x="704" y="1828"/>
                    </a:lnTo>
                    <a:lnTo>
                      <a:pt x="708" y="1834"/>
                    </a:lnTo>
                    <a:lnTo>
                      <a:pt x="710" y="1842"/>
                    </a:lnTo>
                    <a:lnTo>
                      <a:pt x="712" y="1852"/>
                    </a:lnTo>
                    <a:lnTo>
                      <a:pt x="710" y="1862"/>
                    </a:lnTo>
                    <a:lnTo>
                      <a:pt x="710" y="1862"/>
                    </a:lnTo>
                    <a:lnTo>
                      <a:pt x="710" y="1868"/>
                    </a:lnTo>
                    <a:lnTo>
                      <a:pt x="706" y="1870"/>
                    </a:lnTo>
                    <a:lnTo>
                      <a:pt x="700" y="1876"/>
                    </a:lnTo>
                    <a:lnTo>
                      <a:pt x="700" y="1876"/>
                    </a:lnTo>
                    <a:lnTo>
                      <a:pt x="702" y="1878"/>
                    </a:lnTo>
                    <a:lnTo>
                      <a:pt x="702" y="1880"/>
                    </a:lnTo>
                    <a:lnTo>
                      <a:pt x="704" y="1884"/>
                    </a:lnTo>
                    <a:lnTo>
                      <a:pt x="704" y="1884"/>
                    </a:lnTo>
                    <a:lnTo>
                      <a:pt x="700" y="1884"/>
                    </a:lnTo>
                    <a:lnTo>
                      <a:pt x="696" y="1886"/>
                    </a:lnTo>
                    <a:lnTo>
                      <a:pt x="694" y="1886"/>
                    </a:lnTo>
                    <a:lnTo>
                      <a:pt x="690" y="1890"/>
                    </a:lnTo>
                    <a:lnTo>
                      <a:pt x="690" y="1890"/>
                    </a:lnTo>
                    <a:lnTo>
                      <a:pt x="694" y="1894"/>
                    </a:lnTo>
                    <a:lnTo>
                      <a:pt x="694" y="1902"/>
                    </a:lnTo>
                    <a:lnTo>
                      <a:pt x="694" y="1902"/>
                    </a:lnTo>
                    <a:lnTo>
                      <a:pt x="696" y="1900"/>
                    </a:lnTo>
                    <a:lnTo>
                      <a:pt x="696" y="1900"/>
                    </a:lnTo>
                    <a:lnTo>
                      <a:pt x="698" y="1896"/>
                    </a:lnTo>
                    <a:lnTo>
                      <a:pt x="698" y="1894"/>
                    </a:lnTo>
                    <a:lnTo>
                      <a:pt x="702" y="1896"/>
                    </a:lnTo>
                    <a:lnTo>
                      <a:pt x="702" y="1896"/>
                    </a:lnTo>
                    <a:lnTo>
                      <a:pt x="704" y="1896"/>
                    </a:lnTo>
                    <a:lnTo>
                      <a:pt x="706" y="1898"/>
                    </a:lnTo>
                    <a:lnTo>
                      <a:pt x="704" y="1902"/>
                    </a:lnTo>
                    <a:lnTo>
                      <a:pt x="702" y="1910"/>
                    </a:lnTo>
                    <a:lnTo>
                      <a:pt x="702" y="1910"/>
                    </a:lnTo>
                    <a:lnTo>
                      <a:pt x="698" y="1910"/>
                    </a:lnTo>
                    <a:lnTo>
                      <a:pt x="696" y="1908"/>
                    </a:lnTo>
                    <a:lnTo>
                      <a:pt x="696" y="1906"/>
                    </a:lnTo>
                    <a:lnTo>
                      <a:pt x="694" y="1904"/>
                    </a:lnTo>
                    <a:lnTo>
                      <a:pt x="694" y="1904"/>
                    </a:lnTo>
                    <a:lnTo>
                      <a:pt x="694" y="1908"/>
                    </a:lnTo>
                    <a:lnTo>
                      <a:pt x="694" y="1912"/>
                    </a:lnTo>
                    <a:lnTo>
                      <a:pt x="692" y="1916"/>
                    </a:lnTo>
                    <a:lnTo>
                      <a:pt x="692" y="1916"/>
                    </a:lnTo>
                    <a:lnTo>
                      <a:pt x="700" y="1918"/>
                    </a:lnTo>
                    <a:lnTo>
                      <a:pt x="708" y="1918"/>
                    </a:lnTo>
                    <a:lnTo>
                      <a:pt x="716" y="1920"/>
                    </a:lnTo>
                    <a:lnTo>
                      <a:pt x="720" y="1922"/>
                    </a:lnTo>
                    <a:lnTo>
                      <a:pt x="724" y="1924"/>
                    </a:lnTo>
                    <a:lnTo>
                      <a:pt x="724" y="1924"/>
                    </a:lnTo>
                    <a:lnTo>
                      <a:pt x="722" y="1930"/>
                    </a:lnTo>
                    <a:lnTo>
                      <a:pt x="718" y="1936"/>
                    </a:lnTo>
                    <a:lnTo>
                      <a:pt x="714" y="1938"/>
                    </a:lnTo>
                    <a:lnTo>
                      <a:pt x="708" y="1942"/>
                    </a:lnTo>
                    <a:lnTo>
                      <a:pt x="708" y="1942"/>
                    </a:lnTo>
                    <a:lnTo>
                      <a:pt x="708" y="1938"/>
                    </a:lnTo>
                    <a:lnTo>
                      <a:pt x="706" y="1936"/>
                    </a:lnTo>
                    <a:lnTo>
                      <a:pt x="702" y="1932"/>
                    </a:lnTo>
                    <a:lnTo>
                      <a:pt x="696" y="1928"/>
                    </a:lnTo>
                    <a:lnTo>
                      <a:pt x="696" y="1926"/>
                    </a:lnTo>
                    <a:lnTo>
                      <a:pt x="696" y="1922"/>
                    </a:lnTo>
                    <a:lnTo>
                      <a:pt x="696" y="1922"/>
                    </a:lnTo>
                    <a:lnTo>
                      <a:pt x="692" y="1928"/>
                    </a:lnTo>
                    <a:lnTo>
                      <a:pt x="692" y="1928"/>
                    </a:lnTo>
                    <a:lnTo>
                      <a:pt x="684" y="1922"/>
                    </a:lnTo>
                    <a:lnTo>
                      <a:pt x="682" y="1918"/>
                    </a:lnTo>
                    <a:lnTo>
                      <a:pt x="682" y="1912"/>
                    </a:lnTo>
                    <a:lnTo>
                      <a:pt x="682" y="1912"/>
                    </a:lnTo>
                    <a:lnTo>
                      <a:pt x="686" y="1914"/>
                    </a:lnTo>
                    <a:lnTo>
                      <a:pt x="688" y="1914"/>
                    </a:lnTo>
                    <a:lnTo>
                      <a:pt x="690" y="1912"/>
                    </a:lnTo>
                    <a:lnTo>
                      <a:pt x="690" y="1912"/>
                    </a:lnTo>
                    <a:lnTo>
                      <a:pt x="690" y="1896"/>
                    </a:lnTo>
                    <a:lnTo>
                      <a:pt x="690" y="1896"/>
                    </a:lnTo>
                    <a:lnTo>
                      <a:pt x="676" y="1906"/>
                    </a:lnTo>
                    <a:lnTo>
                      <a:pt x="670" y="1912"/>
                    </a:lnTo>
                    <a:lnTo>
                      <a:pt x="662" y="1920"/>
                    </a:lnTo>
                    <a:lnTo>
                      <a:pt x="662" y="1920"/>
                    </a:lnTo>
                    <a:lnTo>
                      <a:pt x="668" y="1926"/>
                    </a:lnTo>
                    <a:lnTo>
                      <a:pt x="668" y="1926"/>
                    </a:lnTo>
                    <a:lnTo>
                      <a:pt x="666" y="1932"/>
                    </a:lnTo>
                    <a:lnTo>
                      <a:pt x="660" y="1936"/>
                    </a:lnTo>
                    <a:lnTo>
                      <a:pt x="654" y="1938"/>
                    </a:lnTo>
                    <a:lnTo>
                      <a:pt x="648" y="1940"/>
                    </a:lnTo>
                    <a:lnTo>
                      <a:pt x="648" y="1940"/>
                    </a:lnTo>
                    <a:lnTo>
                      <a:pt x="580" y="1898"/>
                    </a:lnTo>
                    <a:lnTo>
                      <a:pt x="512" y="1856"/>
                    </a:lnTo>
                    <a:lnTo>
                      <a:pt x="512" y="1856"/>
                    </a:lnTo>
                    <a:lnTo>
                      <a:pt x="546" y="1880"/>
                    </a:lnTo>
                    <a:lnTo>
                      <a:pt x="578" y="1902"/>
                    </a:lnTo>
                    <a:lnTo>
                      <a:pt x="648" y="1944"/>
                    </a:lnTo>
                    <a:lnTo>
                      <a:pt x="648" y="1944"/>
                    </a:lnTo>
                    <a:lnTo>
                      <a:pt x="648" y="1954"/>
                    </a:lnTo>
                    <a:lnTo>
                      <a:pt x="646" y="1962"/>
                    </a:lnTo>
                    <a:lnTo>
                      <a:pt x="644" y="1968"/>
                    </a:lnTo>
                    <a:lnTo>
                      <a:pt x="640" y="1974"/>
                    </a:lnTo>
                    <a:lnTo>
                      <a:pt x="640" y="1974"/>
                    </a:lnTo>
                    <a:lnTo>
                      <a:pt x="644" y="1974"/>
                    </a:lnTo>
                    <a:lnTo>
                      <a:pt x="646" y="1970"/>
                    </a:lnTo>
                    <a:lnTo>
                      <a:pt x="650" y="1962"/>
                    </a:lnTo>
                    <a:lnTo>
                      <a:pt x="650" y="1950"/>
                    </a:lnTo>
                    <a:lnTo>
                      <a:pt x="652" y="1944"/>
                    </a:lnTo>
                    <a:lnTo>
                      <a:pt x="654" y="1940"/>
                    </a:lnTo>
                    <a:lnTo>
                      <a:pt x="654" y="1940"/>
                    </a:lnTo>
                    <a:lnTo>
                      <a:pt x="658" y="1940"/>
                    </a:lnTo>
                    <a:lnTo>
                      <a:pt x="660" y="1940"/>
                    </a:lnTo>
                    <a:lnTo>
                      <a:pt x="666" y="1944"/>
                    </a:lnTo>
                    <a:lnTo>
                      <a:pt x="666" y="1944"/>
                    </a:lnTo>
                    <a:lnTo>
                      <a:pt x="666" y="1956"/>
                    </a:lnTo>
                    <a:lnTo>
                      <a:pt x="664" y="1970"/>
                    </a:lnTo>
                    <a:lnTo>
                      <a:pt x="662" y="1976"/>
                    </a:lnTo>
                    <a:lnTo>
                      <a:pt x="658" y="1980"/>
                    </a:lnTo>
                    <a:lnTo>
                      <a:pt x="654" y="1984"/>
                    </a:lnTo>
                    <a:lnTo>
                      <a:pt x="648" y="1986"/>
                    </a:lnTo>
                    <a:lnTo>
                      <a:pt x="648" y="1986"/>
                    </a:lnTo>
                    <a:lnTo>
                      <a:pt x="634" y="1976"/>
                    </a:lnTo>
                    <a:lnTo>
                      <a:pt x="626" y="1972"/>
                    </a:lnTo>
                    <a:lnTo>
                      <a:pt x="622" y="1972"/>
                    </a:lnTo>
                    <a:lnTo>
                      <a:pt x="616" y="1974"/>
                    </a:lnTo>
                    <a:lnTo>
                      <a:pt x="616" y="1974"/>
                    </a:lnTo>
                    <a:lnTo>
                      <a:pt x="628" y="1982"/>
                    </a:lnTo>
                    <a:lnTo>
                      <a:pt x="638" y="1992"/>
                    </a:lnTo>
                    <a:lnTo>
                      <a:pt x="638" y="1992"/>
                    </a:lnTo>
                    <a:lnTo>
                      <a:pt x="660" y="1984"/>
                    </a:lnTo>
                    <a:lnTo>
                      <a:pt x="670" y="1980"/>
                    </a:lnTo>
                    <a:lnTo>
                      <a:pt x="678" y="1974"/>
                    </a:lnTo>
                    <a:lnTo>
                      <a:pt x="678" y="1974"/>
                    </a:lnTo>
                    <a:lnTo>
                      <a:pt x="680" y="1976"/>
                    </a:lnTo>
                    <a:lnTo>
                      <a:pt x="680" y="1980"/>
                    </a:lnTo>
                    <a:lnTo>
                      <a:pt x="680" y="1980"/>
                    </a:lnTo>
                    <a:lnTo>
                      <a:pt x="684" y="1968"/>
                    </a:lnTo>
                    <a:lnTo>
                      <a:pt x="684" y="1956"/>
                    </a:lnTo>
                    <a:lnTo>
                      <a:pt x="684" y="1944"/>
                    </a:lnTo>
                    <a:lnTo>
                      <a:pt x="688" y="1932"/>
                    </a:lnTo>
                    <a:lnTo>
                      <a:pt x="688" y="1932"/>
                    </a:lnTo>
                    <a:lnTo>
                      <a:pt x="700" y="1938"/>
                    </a:lnTo>
                    <a:lnTo>
                      <a:pt x="712" y="1946"/>
                    </a:lnTo>
                    <a:lnTo>
                      <a:pt x="732" y="1964"/>
                    </a:lnTo>
                    <a:lnTo>
                      <a:pt x="732" y="1964"/>
                    </a:lnTo>
                    <a:lnTo>
                      <a:pt x="734" y="1962"/>
                    </a:lnTo>
                    <a:lnTo>
                      <a:pt x="736" y="1962"/>
                    </a:lnTo>
                    <a:lnTo>
                      <a:pt x="740" y="1960"/>
                    </a:lnTo>
                    <a:lnTo>
                      <a:pt x="742" y="1958"/>
                    </a:lnTo>
                    <a:lnTo>
                      <a:pt x="742" y="1958"/>
                    </a:lnTo>
                    <a:lnTo>
                      <a:pt x="748" y="1968"/>
                    </a:lnTo>
                    <a:lnTo>
                      <a:pt x="758" y="1976"/>
                    </a:lnTo>
                    <a:lnTo>
                      <a:pt x="768" y="1982"/>
                    </a:lnTo>
                    <a:lnTo>
                      <a:pt x="778" y="1990"/>
                    </a:lnTo>
                    <a:lnTo>
                      <a:pt x="778" y="1990"/>
                    </a:lnTo>
                    <a:lnTo>
                      <a:pt x="774" y="2006"/>
                    </a:lnTo>
                    <a:lnTo>
                      <a:pt x="770" y="2022"/>
                    </a:lnTo>
                    <a:lnTo>
                      <a:pt x="766" y="2038"/>
                    </a:lnTo>
                    <a:lnTo>
                      <a:pt x="764" y="2046"/>
                    </a:lnTo>
                    <a:lnTo>
                      <a:pt x="758" y="2052"/>
                    </a:lnTo>
                    <a:lnTo>
                      <a:pt x="758" y="2052"/>
                    </a:lnTo>
                    <a:lnTo>
                      <a:pt x="752" y="2054"/>
                    </a:lnTo>
                    <a:lnTo>
                      <a:pt x="746" y="2052"/>
                    </a:lnTo>
                    <a:lnTo>
                      <a:pt x="742" y="2050"/>
                    </a:lnTo>
                    <a:lnTo>
                      <a:pt x="740" y="2046"/>
                    </a:lnTo>
                    <a:lnTo>
                      <a:pt x="740" y="2046"/>
                    </a:lnTo>
                    <a:lnTo>
                      <a:pt x="736" y="2046"/>
                    </a:lnTo>
                    <a:lnTo>
                      <a:pt x="736" y="2050"/>
                    </a:lnTo>
                    <a:lnTo>
                      <a:pt x="734" y="2052"/>
                    </a:lnTo>
                    <a:lnTo>
                      <a:pt x="730" y="2052"/>
                    </a:lnTo>
                    <a:lnTo>
                      <a:pt x="730" y="2052"/>
                    </a:lnTo>
                    <a:lnTo>
                      <a:pt x="724" y="2050"/>
                    </a:lnTo>
                    <a:lnTo>
                      <a:pt x="718" y="2044"/>
                    </a:lnTo>
                    <a:lnTo>
                      <a:pt x="712" y="2040"/>
                    </a:lnTo>
                    <a:lnTo>
                      <a:pt x="708" y="2040"/>
                    </a:lnTo>
                    <a:lnTo>
                      <a:pt x="704" y="2040"/>
                    </a:lnTo>
                    <a:lnTo>
                      <a:pt x="704" y="2040"/>
                    </a:lnTo>
                    <a:lnTo>
                      <a:pt x="704" y="2044"/>
                    </a:lnTo>
                    <a:lnTo>
                      <a:pt x="706" y="2046"/>
                    </a:lnTo>
                    <a:lnTo>
                      <a:pt x="714" y="2048"/>
                    </a:lnTo>
                    <a:lnTo>
                      <a:pt x="722" y="2050"/>
                    </a:lnTo>
                    <a:lnTo>
                      <a:pt x="724" y="2054"/>
                    </a:lnTo>
                    <a:lnTo>
                      <a:pt x="724" y="2058"/>
                    </a:lnTo>
                    <a:lnTo>
                      <a:pt x="724" y="2058"/>
                    </a:lnTo>
                    <a:lnTo>
                      <a:pt x="728" y="2056"/>
                    </a:lnTo>
                    <a:lnTo>
                      <a:pt x="734" y="2056"/>
                    </a:lnTo>
                    <a:lnTo>
                      <a:pt x="746" y="2056"/>
                    </a:lnTo>
                    <a:lnTo>
                      <a:pt x="746" y="2056"/>
                    </a:lnTo>
                    <a:lnTo>
                      <a:pt x="746" y="2066"/>
                    </a:lnTo>
                    <a:lnTo>
                      <a:pt x="744" y="2076"/>
                    </a:lnTo>
                    <a:lnTo>
                      <a:pt x="742" y="2086"/>
                    </a:lnTo>
                    <a:lnTo>
                      <a:pt x="744" y="2092"/>
                    </a:lnTo>
                    <a:lnTo>
                      <a:pt x="746" y="2096"/>
                    </a:lnTo>
                    <a:lnTo>
                      <a:pt x="746" y="2096"/>
                    </a:lnTo>
                    <a:lnTo>
                      <a:pt x="750" y="2070"/>
                    </a:lnTo>
                    <a:lnTo>
                      <a:pt x="750" y="2070"/>
                    </a:lnTo>
                    <a:lnTo>
                      <a:pt x="754" y="2070"/>
                    </a:lnTo>
                    <a:lnTo>
                      <a:pt x="758" y="2070"/>
                    </a:lnTo>
                    <a:lnTo>
                      <a:pt x="762" y="2066"/>
                    </a:lnTo>
                    <a:lnTo>
                      <a:pt x="764" y="2060"/>
                    </a:lnTo>
                    <a:lnTo>
                      <a:pt x="768" y="2054"/>
                    </a:lnTo>
                    <a:lnTo>
                      <a:pt x="768" y="2054"/>
                    </a:lnTo>
                    <a:lnTo>
                      <a:pt x="772" y="2056"/>
                    </a:lnTo>
                    <a:lnTo>
                      <a:pt x="776" y="2060"/>
                    </a:lnTo>
                    <a:lnTo>
                      <a:pt x="778" y="2064"/>
                    </a:lnTo>
                    <a:lnTo>
                      <a:pt x="782" y="2066"/>
                    </a:lnTo>
                    <a:lnTo>
                      <a:pt x="782" y="2066"/>
                    </a:lnTo>
                    <a:lnTo>
                      <a:pt x="782" y="2062"/>
                    </a:lnTo>
                    <a:lnTo>
                      <a:pt x="780" y="2060"/>
                    </a:lnTo>
                    <a:lnTo>
                      <a:pt x="776" y="2054"/>
                    </a:lnTo>
                    <a:lnTo>
                      <a:pt x="776" y="2054"/>
                    </a:lnTo>
                    <a:lnTo>
                      <a:pt x="780" y="2052"/>
                    </a:lnTo>
                    <a:lnTo>
                      <a:pt x="782" y="2048"/>
                    </a:lnTo>
                    <a:lnTo>
                      <a:pt x="784" y="2038"/>
                    </a:lnTo>
                    <a:lnTo>
                      <a:pt x="784" y="2028"/>
                    </a:lnTo>
                    <a:lnTo>
                      <a:pt x="788" y="2024"/>
                    </a:lnTo>
                    <a:lnTo>
                      <a:pt x="792" y="2022"/>
                    </a:lnTo>
                    <a:lnTo>
                      <a:pt x="792" y="2022"/>
                    </a:lnTo>
                    <a:lnTo>
                      <a:pt x="796" y="2022"/>
                    </a:lnTo>
                    <a:lnTo>
                      <a:pt x="802" y="2024"/>
                    </a:lnTo>
                    <a:lnTo>
                      <a:pt x="812" y="2030"/>
                    </a:lnTo>
                    <a:lnTo>
                      <a:pt x="812" y="2030"/>
                    </a:lnTo>
                    <a:lnTo>
                      <a:pt x="814" y="2028"/>
                    </a:lnTo>
                    <a:lnTo>
                      <a:pt x="814" y="2028"/>
                    </a:lnTo>
                    <a:lnTo>
                      <a:pt x="812" y="2026"/>
                    </a:lnTo>
                    <a:lnTo>
                      <a:pt x="814" y="2024"/>
                    </a:lnTo>
                    <a:lnTo>
                      <a:pt x="814" y="2024"/>
                    </a:lnTo>
                    <a:lnTo>
                      <a:pt x="818" y="2028"/>
                    </a:lnTo>
                    <a:lnTo>
                      <a:pt x="822" y="2030"/>
                    </a:lnTo>
                    <a:lnTo>
                      <a:pt x="826" y="2034"/>
                    </a:lnTo>
                    <a:lnTo>
                      <a:pt x="826" y="2042"/>
                    </a:lnTo>
                    <a:lnTo>
                      <a:pt x="826" y="2042"/>
                    </a:lnTo>
                    <a:lnTo>
                      <a:pt x="832" y="2042"/>
                    </a:lnTo>
                    <a:lnTo>
                      <a:pt x="838" y="2046"/>
                    </a:lnTo>
                    <a:lnTo>
                      <a:pt x="848" y="2058"/>
                    </a:lnTo>
                    <a:lnTo>
                      <a:pt x="858" y="2070"/>
                    </a:lnTo>
                    <a:lnTo>
                      <a:pt x="864" y="2074"/>
                    </a:lnTo>
                    <a:lnTo>
                      <a:pt x="868" y="2072"/>
                    </a:lnTo>
                    <a:lnTo>
                      <a:pt x="868" y="2072"/>
                    </a:lnTo>
                    <a:lnTo>
                      <a:pt x="870" y="2078"/>
                    </a:lnTo>
                    <a:lnTo>
                      <a:pt x="870" y="2082"/>
                    </a:lnTo>
                    <a:lnTo>
                      <a:pt x="872" y="2088"/>
                    </a:lnTo>
                    <a:lnTo>
                      <a:pt x="876" y="2092"/>
                    </a:lnTo>
                    <a:lnTo>
                      <a:pt x="876" y="2092"/>
                    </a:lnTo>
                    <a:lnTo>
                      <a:pt x="878" y="2088"/>
                    </a:lnTo>
                    <a:lnTo>
                      <a:pt x="880" y="2088"/>
                    </a:lnTo>
                    <a:lnTo>
                      <a:pt x="882" y="2088"/>
                    </a:lnTo>
                    <a:lnTo>
                      <a:pt x="882" y="2088"/>
                    </a:lnTo>
                    <a:lnTo>
                      <a:pt x="886" y="2096"/>
                    </a:lnTo>
                    <a:lnTo>
                      <a:pt x="890" y="2104"/>
                    </a:lnTo>
                    <a:lnTo>
                      <a:pt x="896" y="2108"/>
                    </a:lnTo>
                    <a:lnTo>
                      <a:pt x="902" y="2108"/>
                    </a:lnTo>
                    <a:lnTo>
                      <a:pt x="902" y="2108"/>
                    </a:lnTo>
                    <a:lnTo>
                      <a:pt x="906" y="2114"/>
                    </a:lnTo>
                    <a:lnTo>
                      <a:pt x="908" y="2122"/>
                    </a:lnTo>
                    <a:lnTo>
                      <a:pt x="910" y="2128"/>
                    </a:lnTo>
                    <a:lnTo>
                      <a:pt x="912" y="2136"/>
                    </a:lnTo>
                    <a:lnTo>
                      <a:pt x="912" y="2136"/>
                    </a:lnTo>
                    <a:lnTo>
                      <a:pt x="914" y="2134"/>
                    </a:lnTo>
                    <a:lnTo>
                      <a:pt x="914" y="2130"/>
                    </a:lnTo>
                    <a:lnTo>
                      <a:pt x="914" y="2126"/>
                    </a:lnTo>
                    <a:lnTo>
                      <a:pt x="916" y="2124"/>
                    </a:lnTo>
                    <a:lnTo>
                      <a:pt x="916" y="2124"/>
                    </a:lnTo>
                    <a:lnTo>
                      <a:pt x="918" y="2126"/>
                    </a:lnTo>
                    <a:lnTo>
                      <a:pt x="920" y="2128"/>
                    </a:lnTo>
                    <a:lnTo>
                      <a:pt x="924" y="2134"/>
                    </a:lnTo>
                    <a:lnTo>
                      <a:pt x="924" y="2134"/>
                    </a:lnTo>
                    <a:lnTo>
                      <a:pt x="928" y="2128"/>
                    </a:lnTo>
                    <a:lnTo>
                      <a:pt x="928" y="2128"/>
                    </a:lnTo>
                    <a:lnTo>
                      <a:pt x="930" y="2130"/>
                    </a:lnTo>
                    <a:lnTo>
                      <a:pt x="930" y="2132"/>
                    </a:lnTo>
                    <a:lnTo>
                      <a:pt x="926" y="2136"/>
                    </a:lnTo>
                    <a:lnTo>
                      <a:pt x="926" y="2136"/>
                    </a:lnTo>
                    <a:lnTo>
                      <a:pt x="932" y="2142"/>
                    </a:lnTo>
                    <a:lnTo>
                      <a:pt x="936" y="2148"/>
                    </a:lnTo>
                    <a:lnTo>
                      <a:pt x="942" y="2156"/>
                    </a:lnTo>
                    <a:lnTo>
                      <a:pt x="946" y="2162"/>
                    </a:lnTo>
                    <a:lnTo>
                      <a:pt x="946" y="2162"/>
                    </a:lnTo>
                    <a:lnTo>
                      <a:pt x="944" y="2182"/>
                    </a:lnTo>
                    <a:lnTo>
                      <a:pt x="944" y="2182"/>
                    </a:lnTo>
                    <a:lnTo>
                      <a:pt x="944" y="2182"/>
                    </a:lnTo>
                    <a:lnTo>
                      <a:pt x="946" y="2180"/>
                    </a:lnTo>
                    <a:lnTo>
                      <a:pt x="948" y="2178"/>
                    </a:lnTo>
                    <a:lnTo>
                      <a:pt x="950" y="2176"/>
                    </a:lnTo>
                    <a:lnTo>
                      <a:pt x="952" y="2178"/>
                    </a:lnTo>
                    <a:lnTo>
                      <a:pt x="952" y="2178"/>
                    </a:lnTo>
                    <a:lnTo>
                      <a:pt x="954" y="2184"/>
                    </a:lnTo>
                    <a:lnTo>
                      <a:pt x="954" y="2192"/>
                    </a:lnTo>
                    <a:lnTo>
                      <a:pt x="950" y="2204"/>
                    </a:lnTo>
                    <a:lnTo>
                      <a:pt x="946" y="2220"/>
                    </a:lnTo>
                    <a:lnTo>
                      <a:pt x="946" y="2228"/>
                    </a:lnTo>
                    <a:lnTo>
                      <a:pt x="948" y="2236"/>
                    </a:lnTo>
                    <a:lnTo>
                      <a:pt x="948" y="2236"/>
                    </a:lnTo>
                    <a:lnTo>
                      <a:pt x="954" y="2234"/>
                    </a:lnTo>
                    <a:lnTo>
                      <a:pt x="956" y="2228"/>
                    </a:lnTo>
                    <a:lnTo>
                      <a:pt x="958" y="2216"/>
                    </a:lnTo>
                    <a:lnTo>
                      <a:pt x="958" y="2210"/>
                    </a:lnTo>
                    <a:lnTo>
                      <a:pt x="960" y="2204"/>
                    </a:lnTo>
                    <a:lnTo>
                      <a:pt x="964" y="2202"/>
                    </a:lnTo>
                    <a:lnTo>
                      <a:pt x="970" y="2200"/>
                    </a:lnTo>
                    <a:lnTo>
                      <a:pt x="970" y="2200"/>
                    </a:lnTo>
                    <a:lnTo>
                      <a:pt x="970" y="2212"/>
                    </a:lnTo>
                    <a:lnTo>
                      <a:pt x="968" y="2222"/>
                    </a:lnTo>
                    <a:lnTo>
                      <a:pt x="968" y="2222"/>
                    </a:lnTo>
                    <a:lnTo>
                      <a:pt x="970" y="2222"/>
                    </a:lnTo>
                    <a:lnTo>
                      <a:pt x="974" y="2220"/>
                    </a:lnTo>
                    <a:lnTo>
                      <a:pt x="978" y="2212"/>
                    </a:lnTo>
                    <a:lnTo>
                      <a:pt x="978" y="2212"/>
                    </a:lnTo>
                    <a:lnTo>
                      <a:pt x="986" y="2214"/>
                    </a:lnTo>
                    <a:lnTo>
                      <a:pt x="990" y="2214"/>
                    </a:lnTo>
                    <a:lnTo>
                      <a:pt x="992" y="2218"/>
                    </a:lnTo>
                    <a:lnTo>
                      <a:pt x="992" y="2218"/>
                    </a:lnTo>
                    <a:lnTo>
                      <a:pt x="996" y="2214"/>
                    </a:lnTo>
                    <a:lnTo>
                      <a:pt x="996" y="2212"/>
                    </a:lnTo>
                    <a:lnTo>
                      <a:pt x="994" y="2210"/>
                    </a:lnTo>
                    <a:lnTo>
                      <a:pt x="994" y="2210"/>
                    </a:lnTo>
                    <a:lnTo>
                      <a:pt x="1004" y="2212"/>
                    </a:lnTo>
                    <a:lnTo>
                      <a:pt x="1012" y="2218"/>
                    </a:lnTo>
                    <a:lnTo>
                      <a:pt x="1028" y="2236"/>
                    </a:lnTo>
                    <a:lnTo>
                      <a:pt x="1038" y="2244"/>
                    </a:lnTo>
                    <a:lnTo>
                      <a:pt x="1046" y="2252"/>
                    </a:lnTo>
                    <a:lnTo>
                      <a:pt x="1058" y="2258"/>
                    </a:lnTo>
                    <a:lnTo>
                      <a:pt x="1070" y="2262"/>
                    </a:lnTo>
                    <a:lnTo>
                      <a:pt x="1070" y="2262"/>
                    </a:lnTo>
                    <a:lnTo>
                      <a:pt x="1076" y="2268"/>
                    </a:lnTo>
                    <a:lnTo>
                      <a:pt x="1084" y="2274"/>
                    </a:lnTo>
                    <a:lnTo>
                      <a:pt x="1100" y="2282"/>
                    </a:lnTo>
                    <a:lnTo>
                      <a:pt x="1118" y="2288"/>
                    </a:lnTo>
                    <a:lnTo>
                      <a:pt x="1138" y="2288"/>
                    </a:lnTo>
                    <a:lnTo>
                      <a:pt x="1138" y="2288"/>
                    </a:lnTo>
                    <a:lnTo>
                      <a:pt x="1160" y="2304"/>
                    </a:lnTo>
                    <a:lnTo>
                      <a:pt x="1170" y="2312"/>
                    </a:lnTo>
                    <a:lnTo>
                      <a:pt x="1182" y="2320"/>
                    </a:lnTo>
                    <a:lnTo>
                      <a:pt x="1182" y="2320"/>
                    </a:lnTo>
                    <a:lnTo>
                      <a:pt x="1212" y="2354"/>
                    </a:lnTo>
                    <a:lnTo>
                      <a:pt x="1240" y="2388"/>
                    </a:lnTo>
                    <a:lnTo>
                      <a:pt x="1270" y="2424"/>
                    </a:lnTo>
                    <a:lnTo>
                      <a:pt x="1300" y="2456"/>
                    </a:lnTo>
                    <a:lnTo>
                      <a:pt x="1300" y="2456"/>
                    </a:lnTo>
                    <a:lnTo>
                      <a:pt x="1304" y="2464"/>
                    </a:lnTo>
                    <a:lnTo>
                      <a:pt x="1310" y="2470"/>
                    </a:lnTo>
                    <a:lnTo>
                      <a:pt x="1316" y="2476"/>
                    </a:lnTo>
                    <a:lnTo>
                      <a:pt x="1324" y="2480"/>
                    </a:lnTo>
                    <a:lnTo>
                      <a:pt x="1340" y="2486"/>
                    </a:lnTo>
                    <a:lnTo>
                      <a:pt x="1348" y="2492"/>
                    </a:lnTo>
                    <a:lnTo>
                      <a:pt x="1354" y="2496"/>
                    </a:lnTo>
                    <a:lnTo>
                      <a:pt x="1354" y="2496"/>
                    </a:lnTo>
                    <a:lnTo>
                      <a:pt x="1358" y="2498"/>
                    </a:lnTo>
                    <a:lnTo>
                      <a:pt x="1360" y="2496"/>
                    </a:lnTo>
                    <a:lnTo>
                      <a:pt x="1362" y="2496"/>
                    </a:lnTo>
                    <a:lnTo>
                      <a:pt x="1366" y="2494"/>
                    </a:lnTo>
                    <a:lnTo>
                      <a:pt x="1366" y="2494"/>
                    </a:lnTo>
                    <a:lnTo>
                      <a:pt x="1384" y="2508"/>
                    </a:lnTo>
                    <a:lnTo>
                      <a:pt x="1392" y="2516"/>
                    </a:lnTo>
                    <a:lnTo>
                      <a:pt x="1398" y="2526"/>
                    </a:lnTo>
                    <a:lnTo>
                      <a:pt x="1404" y="2536"/>
                    </a:lnTo>
                    <a:lnTo>
                      <a:pt x="1408" y="2548"/>
                    </a:lnTo>
                    <a:lnTo>
                      <a:pt x="1412" y="2560"/>
                    </a:lnTo>
                    <a:lnTo>
                      <a:pt x="1416" y="2574"/>
                    </a:lnTo>
                    <a:lnTo>
                      <a:pt x="1416" y="2574"/>
                    </a:lnTo>
                    <a:lnTo>
                      <a:pt x="1420" y="2578"/>
                    </a:lnTo>
                    <a:lnTo>
                      <a:pt x="1424" y="2586"/>
                    </a:lnTo>
                    <a:lnTo>
                      <a:pt x="1428" y="2604"/>
                    </a:lnTo>
                    <a:lnTo>
                      <a:pt x="1434" y="2620"/>
                    </a:lnTo>
                    <a:lnTo>
                      <a:pt x="1436" y="2628"/>
                    </a:lnTo>
                    <a:lnTo>
                      <a:pt x="1442" y="2632"/>
                    </a:lnTo>
                    <a:lnTo>
                      <a:pt x="1442" y="2632"/>
                    </a:lnTo>
                    <a:lnTo>
                      <a:pt x="1442" y="2648"/>
                    </a:lnTo>
                    <a:lnTo>
                      <a:pt x="1440" y="2660"/>
                    </a:lnTo>
                    <a:lnTo>
                      <a:pt x="1440" y="2660"/>
                    </a:lnTo>
                    <a:lnTo>
                      <a:pt x="1442" y="2666"/>
                    </a:lnTo>
                    <a:lnTo>
                      <a:pt x="1446" y="2672"/>
                    </a:lnTo>
                    <a:lnTo>
                      <a:pt x="1446" y="2672"/>
                    </a:lnTo>
                    <a:lnTo>
                      <a:pt x="1444" y="2694"/>
                    </a:lnTo>
                    <a:lnTo>
                      <a:pt x="1438" y="2718"/>
                    </a:lnTo>
                    <a:lnTo>
                      <a:pt x="1436" y="2728"/>
                    </a:lnTo>
                    <a:lnTo>
                      <a:pt x="1430" y="2736"/>
                    </a:lnTo>
                    <a:lnTo>
                      <a:pt x="1424" y="2742"/>
                    </a:lnTo>
                    <a:lnTo>
                      <a:pt x="1416" y="2746"/>
                    </a:lnTo>
                    <a:lnTo>
                      <a:pt x="1416" y="2746"/>
                    </a:lnTo>
                    <a:lnTo>
                      <a:pt x="1414" y="2758"/>
                    </a:lnTo>
                    <a:lnTo>
                      <a:pt x="1410" y="2766"/>
                    </a:lnTo>
                    <a:lnTo>
                      <a:pt x="1404" y="2774"/>
                    </a:lnTo>
                    <a:lnTo>
                      <a:pt x="1400" y="2782"/>
                    </a:lnTo>
                    <a:lnTo>
                      <a:pt x="1400" y="2782"/>
                    </a:lnTo>
                    <a:lnTo>
                      <a:pt x="1392" y="2784"/>
                    </a:lnTo>
                    <a:lnTo>
                      <a:pt x="1384" y="2786"/>
                    </a:lnTo>
                    <a:lnTo>
                      <a:pt x="1380" y="2790"/>
                    </a:lnTo>
                    <a:lnTo>
                      <a:pt x="1374" y="2796"/>
                    </a:lnTo>
                    <a:lnTo>
                      <a:pt x="1368" y="2808"/>
                    </a:lnTo>
                    <a:lnTo>
                      <a:pt x="1362" y="2822"/>
                    </a:lnTo>
                    <a:lnTo>
                      <a:pt x="1358" y="2838"/>
                    </a:lnTo>
                    <a:lnTo>
                      <a:pt x="1354" y="2854"/>
                    </a:lnTo>
                    <a:lnTo>
                      <a:pt x="1348" y="2866"/>
                    </a:lnTo>
                    <a:lnTo>
                      <a:pt x="1344" y="2872"/>
                    </a:lnTo>
                    <a:lnTo>
                      <a:pt x="1338" y="2876"/>
                    </a:lnTo>
                    <a:lnTo>
                      <a:pt x="1338" y="2876"/>
                    </a:lnTo>
                    <a:lnTo>
                      <a:pt x="1336" y="2870"/>
                    </a:lnTo>
                    <a:lnTo>
                      <a:pt x="1334" y="2864"/>
                    </a:lnTo>
                    <a:lnTo>
                      <a:pt x="1328" y="2858"/>
                    </a:lnTo>
                    <a:lnTo>
                      <a:pt x="1322" y="2854"/>
                    </a:lnTo>
                    <a:lnTo>
                      <a:pt x="1322" y="2854"/>
                    </a:lnTo>
                    <a:lnTo>
                      <a:pt x="1324" y="2864"/>
                    </a:lnTo>
                    <a:lnTo>
                      <a:pt x="1326" y="2872"/>
                    </a:lnTo>
                    <a:lnTo>
                      <a:pt x="1324" y="2878"/>
                    </a:lnTo>
                    <a:lnTo>
                      <a:pt x="1320" y="2886"/>
                    </a:lnTo>
                    <a:lnTo>
                      <a:pt x="1320" y="2886"/>
                    </a:lnTo>
                    <a:lnTo>
                      <a:pt x="1324" y="2890"/>
                    </a:lnTo>
                    <a:lnTo>
                      <a:pt x="1326" y="2894"/>
                    </a:lnTo>
                    <a:lnTo>
                      <a:pt x="1328" y="2902"/>
                    </a:lnTo>
                    <a:lnTo>
                      <a:pt x="1330" y="2910"/>
                    </a:lnTo>
                    <a:lnTo>
                      <a:pt x="1332" y="2912"/>
                    </a:lnTo>
                    <a:lnTo>
                      <a:pt x="1336" y="2912"/>
                    </a:lnTo>
                    <a:lnTo>
                      <a:pt x="1336" y="2912"/>
                    </a:lnTo>
                    <a:lnTo>
                      <a:pt x="1340" y="2932"/>
                    </a:lnTo>
                    <a:lnTo>
                      <a:pt x="1344" y="2948"/>
                    </a:lnTo>
                    <a:lnTo>
                      <a:pt x="1358" y="2982"/>
                    </a:lnTo>
                    <a:lnTo>
                      <a:pt x="1372" y="3014"/>
                    </a:lnTo>
                    <a:lnTo>
                      <a:pt x="1378" y="3032"/>
                    </a:lnTo>
                    <a:lnTo>
                      <a:pt x="1382" y="3050"/>
                    </a:lnTo>
                    <a:lnTo>
                      <a:pt x="1382" y="3050"/>
                    </a:lnTo>
                    <a:lnTo>
                      <a:pt x="1388" y="3070"/>
                    </a:lnTo>
                    <a:lnTo>
                      <a:pt x="1394" y="3088"/>
                    </a:lnTo>
                    <a:lnTo>
                      <a:pt x="1394" y="3088"/>
                    </a:lnTo>
                    <a:lnTo>
                      <a:pt x="1390" y="3094"/>
                    </a:lnTo>
                    <a:lnTo>
                      <a:pt x="1388" y="3102"/>
                    </a:lnTo>
                    <a:lnTo>
                      <a:pt x="1390" y="3110"/>
                    </a:lnTo>
                    <a:lnTo>
                      <a:pt x="1394" y="3118"/>
                    </a:lnTo>
                    <a:lnTo>
                      <a:pt x="1404" y="3136"/>
                    </a:lnTo>
                    <a:lnTo>
                      <a:pt x="1408" y="3144"/>
                    </a:lnTo>
                    <a:lnTo>
                      <a:pt x="1412" y="3152"/>
                    </a:lnTo>
                    <a:lnTo>
                      <a:pt x="1412" y="3152"/>
                    </a:lnTo>
                    <a:lnTo>
                      <a:pt x="1408" y="3162"/>
                    </a:lnTo>
                    <a:lnTo>
                      <a:pt x="1408" y="3170"/>
                    </a:lnTo>
                    <a:lnTo>
                      <a:pt x="1406" y="3178"/>
                    </a:lnTo>
                    <a:lnTo>
                      <a:pt x="1406" y="3178"/>
                    </a:lnTo>
                    <a:lnTo>
                      <a:pt x="1406" y="3176"/>
                    </a:lnTo>
                    <a:lnTo>
                      <a:pt x="1406" y="3176"/>
                    </a:lnTo>
                    <a:lnTo>
                      <a:pt x="1408" y="3182"/>
                    </a:lnTo>
                    <a:lnTo>
                      <a:pt x="1412" y="3188"/>
                    </a:lnTo>
                    <a:lnTo>
                      <a:pt x="1412" y="3188"/>
                    </a:lnTo>
                    <a:lnTo>
                      <a:pt x="1410" y="3190"/>
                    </a:lnTo>
                    <a:lnTo>
                      <a:pt x="1408" y="3192"/>
                    </a:lnTo>
                    <a:lnTo>
                      <a:pt x="1406" y="3196"/>
                    </a:lnTo>
                    <a:lnTo>
                      <a:pt x="1402" y="3196"/>
                    </a:lnTo>
                    <a:lnTo>
                      <a:pt x="1402" y="3196"/>
                    </a:lnTo>
                    <a:lnTo>
                      <a:pt x="1404" y="3206"/>
                    </a:lnTo>
                    <a:lnTo>
                      <a:pt x="1410" y="3218"/>
                    </a:lnTo>
                    <a:lnTo>
                      <a:pt x="1422" y="3240"/>
                    </a:lnTo>
                    <a:lnTo>
                      <a:pt x="1422" y="3240"/>
                    </a:lnTo>
                    <a:lnTo>
                      <a:pt x="1410" y="3240"/>
                    </a:lnTo>
                    <a:lnTo>
                      <a:pt x="1406" y="3240"/>
                    </a:lnTo>
                    <a:lnTo>
                      <a:pt x="1402" y="3244"/>
                    </a:lnTo>
                    <a:lnTo>
                      <a:pt x="1402" y="3244"/>
                    </a:lnTo>
                    <a:lnTo>
                      <a:pt x="1400" y="3246"/>
                    </a:lnTo>
                    <a:lnTo>
                      <a:pt x="1400" y="3248"/>
                    </a:lnTo>
                    <a:lnTo>
                      <a:pt x="1404" y="3252"/>
                    </a:lnTo>
                    <a:lnTo>
                      <a:pt x="1408" y="3256"/>
                    </a:lnTo>
                    <a:lnTo>
                      <a:pt x="1408" y="3258"/>
                    </a:lnTo>
                    <a:lnTo>
                      <a:pt x="1408" y="3262"/>
                    </a:lnTo>
                    <a:lnTo>
                      <a:pt x="1408" y="3262"/>
                    </a:lnTo>
                    <a:lnTo>
                      <a:pt x="1392" y="3256"/>
                    </a:lnTo>
                    <a:lnTo>
                      <a:pt x="1374" y="3250"/>
                    </a:lnTo>
                    <a:lnTo>
                      <a:pt x="1356" y="3242"/>
                    </a:lnTo>
                    <a:lnTo>
                      <a:pt x="1348" y="3238"/>
                    </a:lnTo>
                    <a:lnTo>
                      <a:pt x="1340" y="3234"/>
                    </a:lnTo>
                    <a:lnTo>
                      <a:pt x="1340" y="3234"/>
                    </a:lnTo>
                    <a:lnTo>
                      <a:pt x="1338" y="3234"/>
                    </a:lnTo>
                    <a:lnTo>
                      <a:pt x="1338" y="3236"/>
                    </a:lnTo>
                    <a:lnTo>
                      <a:pt x="1336" y="3240"/>
                    </a:lnTo>
                    <a:lnTo>
                      <a:pt x="1336" y="3240"/>
                    </a:lnTo>
                    <a:lnTo>
                      <a:pt x="1334" y="3238"/>
                    </a:lnTo>
                    <a:lnTo>
                      <a:pt x="1332" y="3236"/>
                    </a:lnTo>
                    <a:lnTo>
                      <a:pt x="1330" y="3232"/>
                    </a:lnTo>
                    <a:lnTo>
                      <a:pt x="1326" y="3228"/>
                    </a:lnTo>
                    <a:lnTo>
                      <a:pt x="1324" y="3228"/>
                    </a:lnTo>
                    <a:lnTo>
                      <a:pt x="1320" y="3230"/>
                    </a:lnTo>
                    <a:lnTo>
                      <a:pt x="1320" y="3230"/>
                    </a:lnTo>
                    <a:lnTo>
                      <a:pt x="1320" y="3234"/>
                    </a:lnTo>
                    <a:lnTo>
                      <a:pt x="1322" y="3236"/>
                    </a:lnTo>
                    <a:lnTo>
                      <a:pt x="1328" y="3238"/>
                    </a:lnTo>
                    <a:lnTo>
                      <a:pt x="1328" y="3238"/>
                    </a:lnTo>
                    <a:lnTo>
                      <a:pt x="1326" y="3238"/>
                    </a:lnTo>
                    <a:lnTo>
                      <a:pt x="1324" y="3240"/>
                    </a:lnTo>
                    <a:lnTo>
                      <a:pt x="1318" y="3238"/>
                    </a:lnTo>
                    <a:lnTo>
                      <a:pt x="1312" y="3240"/>
                    </a:lnTo>
                    <a:lnTo>
                      <a:pt x="1310" y="3242"/>
                    </a:lnTo>
                    <a:lnTo>
                      <a:pt x="1310" y="3246"/>
                    </a:lnTo>
                    <a:lnTo>
                      <a:pt x="1310" y="3246"/>
                    </a:lnTo>
                    <a:lnTo>
                      <a:pt x="1292" y="3238"/>
                    </a:lnTo>
                    <a:lnTo>
                      <a:pt x="1292" y="3238"/>
                    </a:lnTo>
                    <a:lnTo>
                      <a:pt x="1292" y="3238"/>
                    </a:lnTo>
                    <a:lnTo>
                      <a:pt x="1292" y="3240"/>
                    </a:lnTo>
                    <a:lnTo>
                      <a:pt x="1292" y="3244"/>
                    </a:lnTo>
                    <a:lnTo>
                      <a:pt x="1292" y="3244"/>
                    </a:lnTo>
                    <a:lnTo>
                      <a:pt x="1288" y="3240"/>
                    </a:lnTo>
                    <a:lnTo>
                      <a:pt x="1286" y="3238"/>
                    </a:lnTo>
                    <a:lnTo>
                      <a:pt x="1286" y="3238"/>
                    </a:lnTo>
                    <a:lnTo>
                      <a:pt x="1282" y="3240"/>
                    </a:lnTo>
                    <a:lnTo>
                      <a:pt x="1278" y="3246"/>
                    </a:lnTo>
                    <a:lnTo>
                      <a:pt x="1274" y="3250"/>
                    </a:lnTo>
                    <a:lnTo>
                      <a:pt x="1268" y="3252"/>
                    </a:lnTo>
                    <a:lnTo>
                      <a:pt x="1268" y="3252"/>
                    </a:lnTo>
                    <a:lnTo>
                      <a:pt x="1268" y="3258"/>
                    </a:lnTo>
                    <a:lnTo>
                      <a:pt x="1272" y="3260"/>
                    </a:lnTo>
                    <a:lnTo>
                      <a:pt x="1274" y="3264"/>
                    </a:lnTo>
                    <a:lnTo>
                      <a:pt x="1274" y="3270"/>
                    </a:lnTo>
                    <a:lnTo>
                      <a:pt x="1274" y="3270"/>
                    </a:lnTo>
                    <a:lnTo>
                      <a:pt x="1270" y="3268"/>
                    </a:lnTo>
                    <a:lnTo>
                      <a:pt x="1270" y="3266"/>
                    </a:lnTo>
                    <a:lnTo>
                      <a:pt x="1268" y="3262"/>
                    </a:lnTo>
                    <a:lnTo>
                      <a:pt x="1264" y="3262"/>
                    </a:lnTo>
                    <a:lnTo>
                      <a:pt x="1264" y="3262"/>
                    </a:lnTo>
                    <a:lnTo>
                      <a:pt x="1274" y="3276"/>
                    </a:lnTo>
                    <a:lnTo>
                      <a:pt x="1286" y="3292"/>
                    </a:lnTo>
                    <a:lnTo>
                      <a:pt x="1310" y="3318"/>
                    </a:lnTo>
                    <a:lnTo>
                      <a:pt x="1338" y="3346"/>
                    </a:lnTo>
                    <a:lnTo>
                      <a:pt x="1364" y="3374"/>
                    </a:lnTo>
                    <a:lnTo>
                      <a:pt x="1364" y="3374"/>
                    </a:lnTo>
                    <a:lnTo>
                      <a:pt x="1362" y="3380"/>
                    </a:lnTo>
                    <a:lnTo>
                      <a:pt x="1364" y="3388"/>
                    </a:lnTo>
                    <a:lnTo>
                      <a:pt x="1368" y="3394"/>
                    </a:lnTo>
                    <a:lnTo>
                      <a:pt x="1372" y="3400"/>
                    </a:lnTo>
                    <a:lnTo>
                      <a:pt x="1384" y="3412"/>
                    </a:lnTo>
                    <a:lnTo>
                      <a:pt x="1396" y="3424"/>
                    </a:lnTo>
                    <a:lnTo>
                      <a:pt x="1396" y="3424"/>
                    </a:lnTo>
                    <a:lnTo>
                      <a:pt x="1402" y="3432"/>
                    </a:lnTo>
                    <a:lnTo>
                      <a:pt x="1406" y="3440"/>
                    </a:lnTo>
                    <a:lnTo>
                      <a:pt x="1416" y="3456"/>
                    </a:lnTo>
                    <a:lnTo>
                      <a:pt x="1416" y="3456"/>
                    </a:lnTo>
                    <a:lnTo>
                      <a:pt x="1422" y="3464"/>
                    </a:lnTo>
                    <a:lnTo>
                      <a:pt x="1428" y="3470"/>
                    </a:lnTo>
                    <a:lnTo>
                      <a:pt x="1444" y="3482"/>
                    </a:lnTo>
                    <a:lnTo>
                      <a:pt x="1458" y="3492"/>
                    </a:lnTo>
                    <a:lnTo>
                      <a:pt x="1472" y="3502"/>
                    </a:lnTo>
                    <a:lnTo>
                      <a:pt x="1472" y="3502"/>
                    </a:lnTo>
                    <a:lnTo>
                      <a:pt x="1466" y="3504"/>
                    </a:lnTo>
                    <a:lnTo>
                      <a:pt x="1462" y="3504"/>
                    </a:lnTo>
                    <a:lnTo>
                      <a:pt x="1458" y="3502"/>
                    </a:lnTo>
                    <a:lnTo>
                      <a:pt x="1458" y="3502"/>
                    </a:lnTo>
                    <a:lnTo>
                      <a:pt x="1458" y="3500"/>
                    </a:lnTo>
                    <a:lnTo>
                      <a:pt x="1460" y="3502"/>
                    </a:lnTo>
                    <a:lnTo>
                      <a:pt x="1466" y="3504"/>
                    </a:lnTo>
                    <a:lnTo>
                      <a:pt x="1466" y="3504"/>
                    </a:lnTo>
                    <a:close/>
                    <a:moveTo>
                      <a:pt x="696" y="2034"/>
                    </a:moveTo>
                    <a:lnTo>
                      <a:pt x="696" y="2034"/>
                    </a:lnTo>
                    <a:lnTo>
                      <a:pt x="692" y="2024"/>
                    </a:lnTo>
                    <a:lnTo>
                      <a:pt x="688" y="2010"/>
                    </a:lnTo>
                    <a:lnTo>
                      <a:pt x="686" y="2004"/>
                    </a:lnTo>
                    <a:lnTo>
                      <a:pt x="686" y="1998"/>
                    </a:lnTo>
                    <a:lnTo>
                      <a:pt x="688" y="1994"/>
                    </a:lnTo>
                    <a:lnTo>
                      <a:pt x="694" y="1994"/>
                    </a:lnTo>
                    <a:lnTo>
                      <a:pt x="694" y="1994"/>
                    </a:lnTo>
                    <a:lnTo>
                      <a:pt x="692" y="1988"/>
                    </a:lnTo>
                    <a:lnTo>
                      <a:pt x="688" y="1986"/>
                    </a:lnTo>
                    <a:lnTo>
                      <a:pt x="684" y="1984"/>
                    </a:lnTo>
                    <a:lnTo>
                      <a:pt x="682" y="1982"/>
                    </a:lnTo>
                    <a:lnTo>
                      <a:pt x="682" y="1982"/>
                    </a:lnTo>
                    <a:lnTo>
                      <a:pt x="682" y="1998"/>
                    </a:lnTo>
                    <a:lnTo>
                      <a:pt x="684" y="2012"/>
                    </a:lnTo>
                    <a:lnTo>
                      <a:pt x="688" y="2024"/>
                    </a:lnTo>
                    <a:lnTo>
                      <a:pt x="696" y="2034"/>
                    </a:lnTo>
                    <a:lnTo>
                      <a:pt x="696" y="203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8" name="Freeform 226"/>
              <p:cNvSpPr>
                <a:spLocks/>
              </p:cNvSpPr>
              <p:nvPr userDrawn="1"/>
            </p:nvSpPr>
            <p:spPr bwMode="auto">
              <a:xfrm>
                <a:off x="3239" y="1258"/>
                <a:ext cx="5" cy="4"/>
              </a:xfrm>
              <a:custGeom>
                <a:avLst/>
                <a:gdLst/>
                <a:ahLst/>
                <a:cxnLst>
                  <a:cxn ang="0">
                    <a:pos x="20" y="8"/>
                  </a:cxn>
                  <a:cxn ang="0">
                    <a:pos x="20" y="8"/>
                  </a:cxn>
                  <a:cxn ang="0">
                    <a:pos x="16" y="10"/>
                  </a:cxn>
                  <a:cxn ang="0">
                    <a:pos x="10" y="14"/>
                  </a:cxn>
                  <a:cxn ang="0">
                    <a:pos x="10" y="14"/>
                  </a:cxn>
                  <a:cxn ang="0">
                    <a:pos x="6" y="12"/>
                  </a:cxn>
                  <a:cxn ang="0">
                    <a:pos x="2" y="10"/>
                  </a:cxn>
                  <a:cxn ang="0">
                    <a:pos x="2" y="6"/>
                  </a:cxn>
                  <a:cxn ang="0">
                    <a:pos x="0" y="0"/>
                  </a:cxn>
                  <a:cxn ang="0">
                    <a:pos x="0" y="0"/>
                  </a:cxn>
                  <a:cxn ang="0">
                    <a:pos x="6" y="2"/>
                  </a:cxn>
                  <a:cxn ang="0">
                    <a:pos x="12" y="2"/>
                  </a:cxn>
                  <a:cxn ang="0">
                    <a:pos x="16" y="4"/>
                  </a:cxn>
                  <a:cxn ang="0">
                    <a:pos x="20" y="8"/>
                  </a:cxn>
                  <a:cxn ang="0">
                    <a:pos x="20" y="8"/>
                  </a:cxn>
                </a:cxnLst>
                <a:rect l="0" t="0" r="r" b="b"/>
                <a:pathLst>
                  <a:path w="20" h="14">
                    <a:moveTo>
                      <a:pt x="20" y="8"/>
                    </a:moveTo>
                    <a:lnTo>
                      <a:pt x="20" y="8"/>
                    </a:lnTo>
                    <a:lnTo>
                      <a:pt x="16" y="10"/>
                    </a:lnTo>
                    <a:lnTo>
                      <a:pt x="10" y="14"/>
                    </a:lnTo>
                    <a:lnTo>
                      <a:pt x="10" y="14"/>
                    </a:lnTo>
                    <a:lnTo>
                      <a:pt x="6" y="12"/>
                    </a:lnTo>
                    <a:lnTo>
                      <a:pt x="2" y="10"/>
                    </a:lnTo>
                    <a:lnTo>
                      <a:pt x="2" y="6"/>
                    </a:lnTo>
                    <a:lnTo>
                      <a:pt x="0" y="0"/>
                    </a:lnTo>
                    <a:lnTo>
                      <a:pt x="0" y="0"/>
                    </a:lnTo>
                    <a:lnTo>
                      <a:pt x="6" y="2"/>
                    </a:lnTo>
                    <a:lnTo>
                      <a:pt x="12" y="2"/>
                    </a:lnTo>
                    <a:lnTo>
                      <a:pt x="16" y="4"/>
                    </a:lnTo>
                    <a:lnTo>
                      <a:pt x="20" y="8"/>
                    </a:lnTo>
                    <a:lnTo>
                      <a:pt x="20" y="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39" name="Freeform 227"/>
              <p:cNvSpPr>
                <a:spLocks/>
              </p:cNvSpPr>
              <p:nvPr userDrawn="1"/>
            </p:nvSpPr>
            <p:spPr bwMode="auto">
              <a:xfrm>
                <a:off x="4287" y="768"/>
                <a:ext cx="29" cy="10"/>
              </a:xfrm>
              <a:custGeom>
                <a:avLst/>
                <a:gdLst/>
                <a:ahLst/>
                <a:cxnLst>
                  <a:cxn ang="0">
                    <a:pos x="2" y="2"/>
                  </a:cxn>
                  <a:cxn ang="0">
                    <a:pos x="4" y="4"/>
                  </a:cxn>
                  <a:cxn ang="0">
                    <a:pos x="6" y="10"/>
                  </a:cxn>
                  <a:cxn ang="0">
                    <a:pos x="14" y="8"/>
                  </a:cxn>
                  <a:cxn ang="0">
                    <a:pos x="20" y="4"/>
                  </a:cxn>
                  <a:cxn ang="0">
                    <a:pos x="24" y="8"/>
                  </a:cxn>
                  <a:cxn ang="0">
                    <a:pos x="20" y="12"/>
                  </a:cxn>
                  <a:cxn ang="0">
                    <a:pos x="28" y="14"/>
                  </a:cxn>
                  <a:cxn ang="0">
                    <a:pos x="40" y="16"/>
                  </a:cxn>
                  <a:cxn ang="0">
                    <a:pos x="44" y="10"/>
                  </a:cxn>
                  <a:cxn ang="0">
                    <a:pos x="54" y="6"/>
                  </a:cxn>
                  <a:cxn ang="0">
                    <a:pos x="56" y="8"/>
                  </a:cxn>
                  <a:cxn ang="0">
                    <a:pos x="66" y="10"/>
                  </a:cxn>
                  <a:cxn ang="0">
                    <a:pos x="74" y="12"/>
                  </a:cxn>
                  <a:cxn ang="0">
                    <a:pos x="76" y="14"/>
                  </a:cxn>
                  <a:cxn ang="0">
                    <a:pos x="82" y="10"/>
                  </a:cxn>
                  <a:cxn ang="0">
                    <a:pos x="88" y="6"/>
                  </a:cxn>
                  <a:cxn ang="0">
                    <a:pos x="88" y="14"/>
                  </a:cxn>
                  <a:cxn ang="0">
                    <a:pos x="92" y="22"/>
                  </a:cxn>
                  <a:cxn ang="0">
                    <a:pos x="100" y="14"/>
                  </a:cxn>
                  <a:cxn ang="0">
                    <a:pos x="108" y="10"/>
                  </a:cxn>
                  <a:cxn ang="0">
                    <a:pos x="112" y="24"/>
                  </a:cxn>
                  <a:cxn ang="0">
                    <a:pos x="110" y="28"/>
                  </a:cxn>
                  <a:cxn ang="0">
                    <a:pos x="96" y="26"/>
                  </a:cxn>
                  <a:cxn ang="0">
                    <a:pos x="74" y="36"/>
                  </a:cxn>
                  <a:cxn ang="0">
                    <a:pos x="60" y="40"/>
                  </a:cxn>
                  <a:cxn ang="0">
                    <a:pos x="56" y="36"/>
                  </a:cxn>
                  <a:cxn ang="0">
                    <a:pos x="44" y="30"/>
                  </a:cxn>
                  <a:cxn ang="0">
                    <a:pos x="20" y="30"/>
                  </a:cxn>
                  <a:cxn ang="0">
                    <a:pos x="4" y="32"/>
                  </a:cxn>
                  <a:cxn ang="0">
                    <a:pos x="0" y="16"/>
                  </a:cxn>
                  <a:cxn ang="0">
                    <a:pos x="2" y="2"/>
                  </a:cxn>
                </a:cxnLst>
                <a:rect l="0" t="0" r="r" b="b"/>
                <a:pathLst>
                  <a:path w="112" h="40">
                    <a:moveTo>
                      <a:pt x="2" y="2"/>
                    </a:moveTo>
                    <a:lnTo>
                      <a:pt x="2" y="2"/>
                    </a:lnTo>
                    <a:lnTo>
                      <a:pt x="2" y="0"/>
                    </a:lnTo>
                    <a:lnTo>
                      <a:pt x="4" y="4"/>
                    </a:lnTo>
                    <a:lnTo>
                      <a:pt x="6" y="10"/>
                    </a:lnTo>
                    <a:lnTo>
                      <a:pt x="6" y="10"/>
                    </a:lnTo>
                    <a:lnTo>
                      <a:pt x="10" y="10"/>
                    </a:lnTo>
                    <a:lnTo>
                      <a:pt x="14" y="8"/>
                    </a:lnTo>
                    <a:lnTo>
                      <a:pt x="16" y="6"/>
                    </a:lnTo>
                    <a:lnTo>
                      <a:pt x="20" y="4"/>
                    </a:lnTo>
                    <a:lnTo>
                      <a:pt x="20" y="4"/>
                    </a:lnTo>
                    <a:lnTo>
                      <a:pt x="24" y="8"/>
                    </a:lnTo>
                    <a:lnTo>
                      <a:pt x="20" y="12"/>
                    </a:lnTo>
                    <a:lnTo>
                      <a:pt x="20" y="12"/>
                    </a:lnTo>
                    <a:lnTo>
                      <a:pt x="24" y="12"/>
                    </a:lnTo>
                    <a:lnTo>
                      <a:pt x="28" y="14"/>
                    </a:lnTo>
                    <a:lnTo>
                      <a:pt x="34" y="16"/>
                    </a:lnTo>
                    <a:lnTo>
                      <a:pt x="40" y="16"/>
                    </a:lnTo>
                    <a:lnTo>
                      <a:pt x="40" y="16"/>
                    </a:lnTo>
                    <a:lnTo>
                      <a:pt x="44" y="10"/>
                    </a:lnTo>
                    <a:lnTo>
                      <a:pt x="48" y="6"/>
                    </a:lnTo>
                    <a:lnTo>
                      <a:pt x="54" y="6"/>
                    </a:lnTo>
                    <a:lnTo>
                      <a:pt x="54" y="6"/>
                    </a:lnTo>
                    <a:lnTo>
                      <a:pt x="56" y="8"/>
                    </a:lnTo>
                    <a:lnTo>
                      <a:pt x="60" y="10"/>
                    </a:lnTo>
                    <a:lnTo>
                      <a:pt x="66" y="10"/>
                    </a:lnTo>
                    <a:lnTo>
                      <a:pt x="72" y="10"/>
                    </a:lnTo>
                    <a:lnTo>
                      <a:pt x="74" y="12"/>
                    </a:lnTo>
                    <a:lnTo>
                      <a:pt x="76" y="14"/>
                    </a:lnTo>
                    <a:lnTo>
                      <a:pt x="76" y="14"/>
                    </a:lnTo>
                    <a:lnTo>
                      <a:pt x="80" y="12"/>
                    </a:lnTo>
                    <a:lnTo>
                      <a:pt x="82" y="10"/>
                    </a:lnTo>
                    <a:lnTo>
                      <a:pt x="84" y="6"/>
                    </a:lnTo>
                    <a:lnTo>
                      <a:pt x="88" y="6"/>
                    </a:lnTo>
                    <a:lnTo>
                      <a:pt x="88" y="6"/>
                    </a:lnTo>
                    <a:lnTo>
                      <a:pt x="88" y="14"/>
                    </a:lnTo>
                    <a:lnTo>
                      <a:pt x="92" y="22"/>
                    </a:lnTo>
                    <a:lnTo>
                      <a:pt x="92" y="22"/>
                    </a:lnTo>
                    <a:lnTo>
                      <a:pt x="96" y="18"/>
                    </a:lnTo>
                    <a:lnTo>
                      <a:pt x="100" y="14"/>
                    </a:lnTo>
                    <a:lnTo>
                      <a:pt x="108" y="10"/>
                    </a:lnTo>
                    <a:lnTo>
                      <a:pt x="108" y="10"/>
                    </a:lnTo>
                    <a:lnTo>
                      <a:pt x="112" y="18"/>
                    </a:lnTo>
                    <a:lnTo>
                      <a:pt x="112" y="24"/>
                    </a:lnTo>
                    <a:lnTo>
                      <a:pt x="110" y="28"/>
                    </a:lnTo>
                    <a:lnTo>
                      <a:pt x="110" y="28"/>
                    </a:lnTo>
                    <a:lnTo>
                      <a:pt x="104" y="26"/>
                    </a:lnTo>
                    <a:lnTo>
                      <a:pt x="96" y="26"/>
                    </a:lnTo>
                    <a:lnTo>
                      <a:pt x="84" y="30"/>
                    </a:lnTo>
                    <a:lnTo>
                      <a:pt x="74" y="36"/>
                    </a:lnTo>
                    <a:lnTo>
                      <a:pt x="68" y="40"/>
                    </a:lnTo>
                    <a:lnTo>
                      <a:pt x="60" y="40"/>
                    </a:lnTo>
                    <a:lnTo>
                      <a:pt x="60" y="40"/>
                    </a:lnTo>
                    <a:lnTo>
                      <a:pt x="56" y="36"/>
                    </a:lnTo>
                    <a:lnTo>
                      <a:pt x="50" y="32"/>
                    </a:lnTo>
                    <a:lnTo>
                      <a:pt x="44" y="30"/>
                    </a:lnTo>
                    <a:lnTo>
                      <a:pt x="36" y="30"/>
                    </a:lnTo>
                    <a:lnTo>
                      <a:pt x="20" y="30"/>
                    </a:lnTo>
                    <a:lnTo>
                      <a:pt x="4" y="32"/>
                    </a:lnTo>
                    <a:lnTo>
                      <a:pt x="4" y="32"/>
                    </a:lnTo>
                    <a:lnTo>
                      <a:pt x="0" y="24"/>
                    </a:lnTo>
                    <a:lnTo>
                      <a:pt x="0" y="16"/>
                    </a:lnTo>
                    <a:lnTo>
                      <a:pt x="0" y="10"/>
                    </a:lnTo>
                    <a:lnTo>
                      <a:pt x="2" y="2"/>
                    </a:lnTo>
                    <a:lnTo>
                      <a:pt x="2"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0" name="Freeform 228"/>
              <p:cNvSpPr>
                <a:spLocks/>
              </p:cNvSpPr>
              <p:nvPr userDrawn="1"/>
            </p:nvSpPr>
            <p:spPr bwMode="auto">
              <a:xfrm>
                <a:off x="3107" y="779"/>
                <a:ext cx="5" cy="22"/>
              </a:xfrm>
              <a:custGeom>
                <a:avLst/>
                <a:gdLst/>
                <a:ahLst/>
                <a:cxnLst>
                  <a:cxn ang="0">
                    <a:pos x="6" y="0"/>
                  </a:cxn>
                  <a:cxn ang="0">
                    <a:pos x="6" y="0"/>
                  </a:cxn>
                  <a:cxn ang="0">
                    <a:pos x="10" y="2"/>
                  </a:cxn>
                  <a:cxn ang="0">
                    <a:pos x="12" y="2"/>
                  </a:cxn>
                  <a:cxn ang="0">
                    <a:pos x="12" y="2"/>
                  </a:cxn>
                  <a:cxn ang="0">
                    <a:pos x="16" y="22"/>
                  </a:cxn>
                  <a:cxn ang="0">
                    <a:pos x="18" y="42"/>
                  </a:cxn>
                  <a:cxn ang="0">
                    <a:pos x="18" y="62"/>
                  </a:cxn>
                  <a:cxn ang="0">
                    <a:pos x="14" y="82"/>
                  </a:cxn>
                  <a:cxn ang="0">
                    <a:pos x="14" y="82"/>
                  </a:cxn>
                  <a:cxn ang="0">
                    <a:pos x="10" y="78"/>
                  </a:cxn>
                  <a:cxn ang="0">
                    <a:pos x="10" y="74"/>
                  </a:cxn>
                  <a:cxn ang="0">
                    <a:pos x="10" y="68"/>
                  </a:cxn>
                  <a:cxn ang="0">
                    <a:pos x="8" y="64"/>
                  </a:cxn>
                  <a:cxn ang="0">
                    <a:pos x="8" y="64"/>
                  </a:cxn>
                  <a:cxn ang="0">
                    <a:pos x="6" y="64"/>
                  </a:cxn>
                  <a:cxn ang="0">
                    <a:pos x="6" y="62"/>
                  </a:cxn>
                  <a:cxn ang="0">
                    <a:pos x="6" y="62"/>
                  </a:cxn>
                  <a:cxn ang="0">
                    <a:pos x="2" y="64"/>
                  </a:cxn>
                  <a:cxn ang="0">
                    <a:pos x="2" y="70"/>
                  </a:cxn>
                  <a:cxn ang="0">
                    <a:pos x="2" y="70"/>
                  </a:cxn>
                  <a:cxn ang="0">
                    <a:pos x="0" y="52"/>
                  </a:cxn>
                  <a:cxn ang="0">
                    <a:pos x="0" y="34"/>
                  </a:cxn>
                  <a:cxn ang="0">
                    <a:pos x="2" y="16"/>
                  </a:cxn>
                  <a:cxn ang="0">
                    <a:pos x="6" y="0"/>
                  </a:cxn>
                  <a:cxn ang="0">
                    <a:pos x="6" y="0"/>
                  </a:cxn>
                </a:cxnLst>
                <a:rect l="0" t="0" r="r" b="b"/>
                <a:pathLst>
                  <a:path w="18" h="82">
                    <a:moveTo>
                      <a:pt x="6" y="0"/>
                    </a:moveTo>
                    <a:lnTo>
                      <a:pt x="6" y="0"/>
                    </a:lnTo>
                    <a:lnTo>
                      <a:pt x="10" y="2"/>
                    </a:lnTo>
                    <a:lnTo>
                      <a:pt x="12" y="2"/>
                    </a:lnTo>
                    <a:lnTo>
                      <a:pt x="12" y="2"/>
                    </a:lnTo>
                    <a:lnTo>
                      <a:pt x="16" y="22"/>
                    </a:lnTo>
                    <a:lnTo>
                      <a:pt x="18" y="42"/>
                    </a:lnTo>
                    <a:lnTo>
                      <a:pt x="18" y="62"/>
                    </a:lnTo>
                    <a:lnTo>
                      <a:pt x="14" y="82"/>
                    </a:lnTo>
                    <a:lnTo>
                      <a:pt x="14" y="82"/>
                    </a:lnTo>
                    <a:lnTo>
                      <a:pt x="10" y="78"/>
                    </a:lnTo>
                    <a:lnTo>
                      <a:pt x="10" y="74"/>
                    </a:lnTo>
                    <a:lnTo>
                      <a:pt x="10" y="68"/>
                    </a:lnTo>
                    <a:lnTo>
                      <a:pt x="8" y="64"/>
                    </a:lnTo>
                    <a:lnTo>
                      <a:pt x="8" y="64"/>
                    </a:lnTo>
                    <a:lnTo>
                      <a:pt x="6" y="64"/>
                    </a:lnTo>
                    <a:lnTo>
                      <a:pt x="6" y="62"/>
                    </a:lnTo>
                    <a:lnTo>
                      <a:pt x="6" y="62"/>
                    </a:lnTo>
                    <a:lnTo>
                      <a:pt x="2" y="64"/>
                    </a:lnTo>
                    <a:lnTo>
                      <a:pt x="2" y="70"/>
                    </a:lnTo>
                    <a:lnTo>
                      <a:pt x="2" y="70"/>
                    </a:lnTo>
                    <a:lnTo>
                      <a:pt x="0" y="52"/>
                    </a:lnTo>
                    <a:lnTo>
                      <a:pt x="0" y="34"/>
                    </a:lnTo>
                    <a:lnTo>
                      <a:pt x="2" y="16"/>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1" name="Freeform 229"/>
              <p:cNvSpPr>
                <a:spLocks/>
              </p:cNvSpPr>
              <p:nvPr userDrawn="1"/>
            </p:nvSpPr>
            <p:spPr bwMode="auto">
              <a:xfrm>
                <a:off x="3799" y="901"/>
                <a:ext cx="8" cy="11"/>
              </a:xfrm>
              <a:custGeom>
                <a:avLst/>
                <a:gdLst/>
                <a:ahLst/>
                <a:cxnLst>
                  <a:cxn ang="0">
                    <a:pos x="24" y="0"/>
                  </a:cxn>
                  <a:cxn ang="0">
                    <a:pos x="24" y="0"/>
                  </a:cxn>
                  <a:cxn ang="0">
                    <a:pos x="28" y="6"/>
                  </a:cxn>
                  <a:cxn ang="0">
                    <a:pos x="30" y="12"/>
                  </a:cxn>
                  <a:cxn ang="0">
                    <a:pos x="28" y="18"/>
                  </a:cxn>
                  <a:cxn ang="0">
                    <a:pos x="24" y="24"/>
                  </a:cxn>
                  <a:cxn ang="0">
                    <a:pos x="18" y="30"/>
                  </a:cxn>
                  <a:cxn ang="0">
                    <a:pos x="12" y="34"/>
                  </a:cxn>
                  <a:cxn ang="0">
                    <a:pos x="0" y="40"/>
                  </a:cxn>
                  <a:cxn ang="0">
                    <a:pos x="0" y="40"/>
                  </a:cxn>
                  <a:cxn ang="0">
                    <a:pos x="4" y="30"/>
                  </a:cxn>
                  <a:cxn ang="0">
                    <a:pos x="10" y="20"/>
                  </a:cxn>
                  <a:cxn ang="0">
                    <a:pos x="24" y="0"/>
                  </a:cxn>
                  <a:cxn ang="0">
                    <a:pos x="24" y="0"/>
                  </a:cxn>
                </a:cxnLst>
                <a:rect l="0" t="0" r="r" b="b"/>
                <a:pathLst>
                  <a:path w="30" h="40">
                    <a:moveTo>
                      <a:pt x="24" y="0"/>
                    </a:moveTo>
                    <a:lnTo>
                      <a:pt x="24" y="0"/>
                    </a:lnTo>
                    <a:lnTo>
                      <a:pt x="28" y="6"/>
                    </a:lnTo>
                    <a:lnTo>
                      <a:pt x="30" y="12"/>
                    </a:lnTo>
                    <a:lnTo>
                      <a:pt x="28" y="18"/>
                    </a:lnTo>
                    <a:lnTo>
                      <a:pt x="24" y="24"/>
                    </a:lnTo>
                    <a:lnTo>
                      <a:pt x="18" y="30"/>
                    </a:lnTo>
                    <a:lnTo>
                      <a:pt x="12" y="34"/>
                    </a:lnTo>
                    <a:lnTo>
                      <a:pt x="0" y="40"/>
                    </a:lnTo>
                    <a:lnTo>
                      <a:pt x="0" y="40"/>
                    </a:lnTo>
                    <a:lnTo>
                      <a:pt x="4" y="30"/>
                    </a:lnTo>
                    <a:lnTo>
                      <a:pt x="10" y="20"/>
                    </a:lnTo>
                    <a:lnTo>
                      <a:pt x="24" y="0"/>
                    </a:lnTo>
                    <a:lnTo>
                      <a:pt x="2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2" name="Freeform 230"/>
              <p:cNvSpPr>
                <a:spLocks/>
              </p:cNvSpPr>
              <p:nvPr userDrawn="1"/>
            </p:nvSpPr>
            <p:spPr bwMode="auto">
              <a:xfrm>
                <a:off x="3175" y="931"/>
                <a:ext cx="2" cy="8"/>
              </a:xfrm>
              <a:custGeom>
                <a:avLst/>
                <a:gdLst/>
                <a:ahLst/>
                <a:cxnLst>
                  <a:cxn ang="0">
                    <a:pos x="2" y="0"/>
                  </a:cxn>
                  <a:cxn ang="0">
                    <a:pos x="2" y="0"/>
                  </a:cxn>
                  <a:cxn ang="0">
                    <a:pos x="6" y="2"/>
                  </a:cxn>
                  <a:cxn ang="0">
                    <a:pos x="8" y="6"/>
                  </a:cxn>
                  <a:cxn ang="0">
                    <a:pos x="10" y="10"/>
                  </a:cxn>
                  <a:cxn ang="0">
                    <a:pos x="10" y="14"/>
                  </a:cxn>
                  <a:cxn ang="0">
                    <a:pos x="6" y="24"/>
                  </a:cxn>
                  <a:cxn ang="0">
                    <a:pos x="0" y="30"/>
                  </a:cxn>
                  <a:cxn ang="0">
                    <a:pos x="0" y="30"/>
                  </a:cxn>
                  <a:cxn ang="0">
                    <a:pos x="0" y="24"/>
                  </a:cxn>
                  <a:cxn ang="0">
                    <a:pos x="2" y="18"/>
                  </a:cxn>
                  <a:cxn ang="0">
                    <a:pos x="2" y="8"/>
                  </a:cxn>
                  <a:cxn ang="0">
                    <a:pos x="2" y="0"/>
                  </a:cxn>
                  <a:cxn ang="0">
                    <a:pos x="2" y="0"/>
                  </a:cxn>
                </a:cxnLst>
                <a:rect l="0" t="0" r="r" b="b"/>
                <a:pathLst>
                  <a:path w="10" h="30">
                    <a:moveTo>
                      <a:pt x="2" y="0"/>
                    </a:moveTo>
                    <a:lnTo>
                      <a:pt x="2" y="0"/>
                    </a:lnTo>
                    <a:lnTo>
                      <a:pt x="6" y="2"/>
                    </a:lnTo>
                    <a:lnTo>
                      <a:pt x="8" y="6"/>
                    </a:lnTo>
                    <a:lnTo>
                      <a:pt x="10" y="10"/>
                    </a:lnTo>
                    <a:lnTo>
                      <a:pt x="10" y="14"/>
                    </a:lnTo>
                    <a:lnTo>
                      <a:pt x="6" y="24"/>
                    </a:lnTo>
                    <a:lnTo>
                      <a:pt x="0" y="30"/>
                    </a:lnTo>
                    <a:lnTo>
                      <a:pt x="0" y="30"/>
                    </a:lnTo>
                    <a:lnTo>
                      <a:pt x="0" y="24"/>
                    </a:lnTo>
                    <a:lnTo>
                      <a:pt x="2" y="18"/>
                    </a:lnTo>
                    <a:lnTo>
                      <a:pt x="2" y="8"/>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3" name="Freeform 231"/>
              <p:cNvSpPr>
                <a:spLocks/>
              </p:cNvSpPr>
              <p:nvPr userDrawn="1"/>
            </p:nvSpPr>
            <p:spPr bwMode="auto">
              <a:xfrm>
                <a:off x="4494" y="1405"/>
                <a:ext cx="4" cy="9"/>
              </a:xfrm>
              <a:custGeom>
                <a:avLst/>
                <a:gdLst/>
                <a:ahLst/>
                <a:cxnLst>
                  <a:cxn ang="0">
                    <a:pos x="0" y="32"/>
                  </a:cxn>
                  <a:cxn ang="0">
                    <a:pos x="0" y="32"/>
                  </a:cxn>
                  <a:cxn ang="0">
                    <a:pos x="6" y="24"/>
                  </a:cxn>
                  <a:cxn ang="0">
                    <a:pos x="8" y="18"/>
                  </a:cxn>
                  <a:cxn ang="0">
                    <a:pos x="12" y="0"/>
                  </a:cxn>
                  <a:cxn ang="0">
                    <a:pos x="12" y="0"/>
                  </a:cxn>
                  <a:cxn ang="0">
                    <a:pos x="14" y="4"/>
                  </a:cxn>
                  <a:cxn ang="0">
                    <a:pos x="16" y="4"/>
                  </a:cxn>
                  <a:cxn ang="0">
                    <a:pos x="16" y="2"/>
                  </a:cxn>
                  <a:cxn ang="0">
                    <a:pos x="16" y="2"/>
                  </a:cxn>
                  <a:cxn ang="0">
                    <a:pos x="16" y="10"/>
                  </a:cxn>
                  <a:cxn ang="0">
                    <a:pos x="12" y="18"/>
                  </a:cxn>
                  <a:cxn ang="0">
                    <a:pos x="8" y="26"/>
                  </a:cxn>
                  <a:cxn ang="0">
                    <a:pos x="0" y="32"/>
                  </a:cxn>
                  <a:cxn ang="0">
                    <a:pos x="0" y="32"/>
                  </a:cxn>
                </a:cxnLst>
                <a:rect l="0" t="0" r="r" b="b"/>
                <a:pathLst>
                  <a:path w="16" h="32">
                    <a:moveTo>
                      <a:pt x="0" y="32"/>
                    </a:moveTo>
                    <a:lnTo>
                      <a:pt x="0" y="32"/>
                    </a:lnTo>
                    <a:lnTo>
                      <a:pt x="6" y="24"/>
                    </a:lnTo>
                    <a:lnTo>
                      <a:pt x="8" y="18"/>
                    </a:lnTo>
                    <a:lnTo>
                      <a:pt x="12" y="0"/>
                    </a:lnTo>
                    <a:lnTo>
                      <a:pt x="12" y="0"/>
                    </a:lnTo>
                    <a:lnTo>
                      <a:pt x="14" y="4"/>
                    </a:lnTo>
                    <a:lnTo>
                      <a:pt x="16" y="4"/>
                    </a:lnTo>
                    <a:lnTo>
                      <a:pt x="16" y="2"/>
                    </a:lnTo>
                    <a:lnTo>
                      <a:pt x="16" y="2"/>
                    </a:lnTo>
                    <a:lnTo>
                      <a:pt x="16" y="10"/>
                    </a:lnTo>
                    <a:lnTo>
                      <a:pt x="12" y="18"/>
                    </a:lnTo>
                    <a:lnTo>
                      <a:pt x="8" y="26"/>
                    </a:lnTo>
                    <a:lnTo>
                      <a:pt x="0" y="32"/>
                    </a:lnTo>
                    <a:lnTo>
                      <a:pt x="0" y="3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4" name="Freeform 232"/>
              <p:cNvSpPr>
                <a:spLocks/>
              </p:cNvSpPr>
              <p:nvPr userDrawn="1"/>
            </p:nvSpPr>
            <p:spPr bwMode="auto">
              <a:xfrm>
                <a:off x="4485" y="1419"/>
                <a:ext cx="4" cy="10"/>
              </a:xfrm>
              <a:custGeom>
                <a:avLst/>
                <a:gdLst/>
                <a:ahLst/>
                <a:cxnLst>
                  <a:cxn ang="0">
                    <a:pos x="14" y="0"/>
                  </a:cxn>
                  <a:cxn ang="0">
                    <a:pos x="14" y="0"/>
                  </a:cxn>
                  <a:cxn ang="0">
                    <a:pos x="14" y="10"/>
                  </a:cxn>
                  <a:cxn ang="0">
                    <a:pos x="12" y="20"/>
                  </a:cxn>
                  <a:cxn ang="0">
                    <a:pos x="6" y="38"/>
                  </a:cxn>
                  <a:cxn ang="0">
                    <a:pos x="6" y="38"/>
                  </a:cxn>
                  <a:cxn ang="0">
                    <a:pos x="4" y="36"/>
                  </a:cxn>
                  <a:cxn ang="0">
                    <a:pos x="4" y="34"/>
                  </a:cxn>
                  <a:cxn ang="0">
                    <a:pos x="6" y="32"/>
                  </a:cxn>
                  <a:cxn ang="0">
                    <a:pos x="6" y="30"/>
                  </a:cxn>
                  <a:cxn ang="0">
                    <a:pos x="6" y="30"/>
                  </a:cxn>
                  <a:cxn ang="0">
                    <a:pos x="4" y="30"/>
                  </a:cxn>
                  <a:cxn ang="0">
                    <a:pos x="2" y="32"/>
                  </a:cxn>
                  <a:cxn ang="0">
                    <a:pos x="2" y="32"/>
                  </a:cxn>
                  <a:cxn ang="0">
                    <a:pos x="0" y="34"/>
                  </a:cxn>
                  <a:cxn ang="0">
                    <a:pos x="0" y="34"/>
                  </a:cxn>
                  <a:cxn ang="0">
                    <a:pos x="0" y="28"/>
                  </a:cxn>
                  <a:cxn ang="0">
                    <a:pos x="4" y="20"/>
                  </a:cxn>
                  <a:cxn ang="0">
                    <a:pos x="14" y="0"/>
                  </a:cxn>
                  <a:cxn ang="0">
                    <a:pos x="14" y="0"/>
                  </a:cxn>
                </a:cxnLst>
                <a:rect l="0" t="0" r="r" b="b"/>
                <a:pathLst>
                  <a:path w="14" h="38">
                    <a:moveTo>
                      <a:pt x="14" y="0"/>
                    </a:moveTo>
                    <a:lnTo>
                      <a:pt x="14" y="0"/>
                    </a:lnTo>
                    <a:lnTo>
                      <a:pt x="14" y="10"/>
                    </a:lnTo>
                    <a:lnTo>
                      <a:pt x="12" y="20"/>
                    </a:lnTo>
                    <a:lnTo>
                      <a:pt x="6" y="38"/>
                    </a:lnTo>
                    <a:lnTo>
                      <a:pt x="6" y="38"/>
                    </a:lnTo>
                    <a:lnTo>
                      <a:pt x="4" y="36"/>
                    </a:lnTo>
                    <a:lnTo>
                      <a:pt x="4" y="34"/>
                    </a:lnTo>
                    <a:lnTo>
                      <a:pt x="6" y="32"/>
                    </a:lnTo>
                    <a:lnTo>
                      <a:pt x="6" y="30"/>
                    </a:lnTo>
                    <a:lnTo>
                      <a:pt x="6" y="30"/>
                    </a:lnTo>
                    <a:lnTo>
                      <a:pt x="4" y="30"/>
                    </a:lnTo>
                    <a:lnTo>
                      <a:pt x="2" y="32"/>
                    </a:lnTo>
                    <a:lnTo>
                      <a:pt x="2" y="32"/>
                    </a:lnTo>
                    <a:lnTo>
                      <a:pt x="0" y="34"/>
                    </a:lnTo>
                    <a:lnTo>
                      <a:pt x="0" y="34"/>
                    </a:lnTo>
                    <a:lnTo>
                      <a:pt x="0" y="28"/>
                    </a:lnTo>
                    <a:lnTo>
                      <a:pt x="4" y="20"/>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5" name="Freeform 233"/>
              <p:cNvSpPr>
                <a:spLocks/>
              </p:cNvSpPr>
              <p:nvPr userDrawn="1"/>
            </p:nvSpPr>
            <p:spPr bwMode="auto">
              <a:xfrm>
                <a:off x="4479" y="1445"/>
                <a:ext cx="3" cy="4"/>
              </a:xfrm>
              <a:custGeom>
                <a:avLst/>
                <a:gdLst/>
                <a:ahLst/>
                <a:cxnLst>
                  <a:cxn ang="0">
                    <a:pos x="14" y="0"/>
                  </a:cxn>
                  <a:cxn ang="0">
                    <a:pos x="14" y="0"/>
                  </a:cxn>
                  <a:cxn ang="0">
                    <a:pos x="10" y="8"/>
                  </a:cxn>
                  <a:cxn ang="0">
                    <a:pos x="4" y="14"/>
                  </a:cxn>
                  <a:cxn ang="0">
                    <a:pos x="2" y="16"/>
                  </a:cxn>
                  <a:cxn ang="0">
                    <a:pos x="0" y="16"/>
                  </a:cxn>
                  <a:cxn ang="0">
                    <a:pos x="4" y="8"/>
                  </a:cxn>
                  <a:cxn ang="0">
                    <a:pos x="4" y="8"/>
                  </a:cxn>
                  <a:cxn ang="0">
                    <a:pos x="8" y="4"/>
                  </a:cxn>
                  <a:cxn ang="0">
                    <a:pos x="14" y="0"/>
                  </a:cxn>
                  <a:cxn ang="0">
                    <a:pos x="14" y="0"/>
                  </a:cxn>
                </a:cxnLst>
                <a:rect l="0" t="0" r="r" b="b"/>
                <a:pathLst>
                  <a:path w="14" h="16">
                    <a:moveTo>
                      <a:pt x="14" y="0"/>
                    </a:moveTo>
                    <a:lnTo>
                      <a:pt x="14" y="0"/>
                    </a:lnTo>
                    <a:lnTo>
                      <a:pt x="10" y="8"/>
                    </a:lnTo>
                    <a:lnTo>
                      <a:pt x="4" y="14"/>
                    </a:lnTo>
                    <a:lnTo>
                      <a:pt x="2" y="16"/>
                    </a:lnTo>
                    <a:lnTo>
                      <a:pt x="0" y="16"/>
                    </a:lnTo>
                    <a:lnTo>
                      <a:pt x="4" y="8"/>
                    </a:lnTo>
                    <a:lnTo>
                      <a:pt x="4" y="8"/>
                    </a:lnTo>
                    <a:lnTo>
                      <a:pt x="8" y="4"/>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6" name="Freeform 234"/>
              <p:cNvSpPr>
                <a:spLocks/>
              </p:cNvSpPr>
              <p:nvPr userDrawn="1"/>
            </p:nvSpPr>
            <p:spPr bwMode="auto">
              <a:xfrm>
                <a:off x="4360" y="1463"/>
                <a:ext cx="162" cy="172"/>
              </a:xfrm>
              <a:custGeom>
                <a:avLst/>
                <a:gdLst/>
                <a:ahLst/>
                <a:cxnLst>
                  <a:cxn ang="0">
                    <a:pos x="550" y="80"/>
                  </a:cxn>
                  <a:cxn ang="0">
                    <a:pos x="568" y="64"/>
                  </a:cxn>
                  <a:cxn ang="0">
                    <a:pos x="596" y="20"/>
                  </a:cxn>
                  <a:cxn ang="0">
                    <a:pos x="612" y="0"/>
                  </a:cxn>
                  <a:cxn ang="0">
                    <a:pos x="604" y="24"/>
                  </a:cxn>
                  <a:cxn ang="0">
                    <a:pos x="580" y="70"/>
                  </a:cxn>
                  <a:cxn ang="0">
                    <a:pos x="534" y="136"/>
                  </a:cxn>
                  <a:cxn ang="0">
                    <a:pos x="502" y="178"/>
                  </a:cxn>
                  <a:cxn ang="0">
                    <a:pos x="504" y="172"/>
                  </a:cxn>
                  <a:cxn ang="0">
                    <a:pos x="508" y="166"/>
                  </a:cxn>
                  <a:cxn ang="0">
                    <a:pos x="452" y="234"/>
                  </a:cxn>
                  <a:cxn ang="0">
                    <a:pos x="336" y="366"/>
                  </a:cxn>
                  <a:cxn ang="0">
                    <a:pos x="208" y="490"/>
                  </a:cxn>
                  <a:cxn ang="0">
                    <a:pos x="74" y="606"/>
                  </a:cxn>
                  <a:cxn ang="0">
                    <a:pos x="2" y="658"/>
                  </a:cxn>
                  <a:cxn ang="0">
                    <a:pos x="2" y="650"/>
                  </a:cxn>
                  <a:cxn ang="0">
                    <a:pos x="18" y="636"/>
                  </a:cxn>
                  <a:cxn ang="0">
                    <a:pos x="96" y="556"/>
                  </a:cxn>
                  <a:cxn ang="0">
                    <a:pos x="180" y="480"/>
                  </a:cxn>
                  <a:cxn ang="0">
                    <a:pos x="204" y="458"/>
                  </a:cxn>
                  <a:cxn ang="0">
                    <a:pos x="268" y="384"/>
                  </a:cxn>
                  <a:cxn ang="0">
                    <a:pos x="328" y="310"/>
                  </a:cxn>
                  <a:cxn ang="0">
                    <a:pos x="350" y="286"/>
                  </a:cxn>
                  <a:cxn ang="0">
                    <a:pos x="426" y="224"/>
                  </a:cxn>
                  <a:cxn ang="0">
                    <a:pos x="448" y="200"/>
                  </a:cxn>
                  <a:cxn ang="0">
                    <a:pos x="452" y="202"/>
                  </a:cxn>
                  <a:cxn ang="0">
                    <a:pos x="458" y="192"/>
                  </a:cxn>
                  <a:cxn ang="0">
                    <a:pos x="472" y="174"/>
                  </a:cxn>
                  <a:cxn ang="0">
                    <a:pos x="480" y="166"/>
                  </a:cxn>
                  <a:cxn ang="0">
                    <a:pos x="480" y="168"/>
                  </a:cxn>
                  <a:cxn ang="0">
                    <a:pos x="482" y="168"/>
                  </a:cxn>
                  <a:cxn ang="0">
                    <a:pos x="494" y="152"/>
                  </a:cxn>
                  <a:cxn ang="0">
                    <a:pos x="520" y="118"/>
                  </a:cxn>
                  <a:cxn ang="0">
                    <a:pos x="532" y="100"/>
                  </a:cxn>
                  <a:cxn ang="0">
                    <a:pos x="534" y="98"/>
                  </a:cxn>
                  <a:cxn ang="0">
                    <a:pos x="538" y="102"/>
                  </a:cxn>
                  <a:cxn ang="0">
                    <a:pos x="544" y="88"/>
                  </a:cxn>
                  <a:cxn ang="0">
                    <a:pos x="552" y="74"/>
                  </a:cxn>
                  <a:cxn ang="0">
                    <a:pos x="554" y="78"/>
                  </a:cxn>
                  <a:cxn ang="0">
                    <a:pos x="550" y="80"/>
                  </a:cxn>
                </a:cxnLst>
                <a:rect l="0" t="0" r="r" b="b"/>
                <a:pathLst>
                  <a:path w="612" h="658">
                    <a:moveTo>
                      <a:pt x="550" y="80"/>
                    </a:moveTo>
                    <a:lnTo>
                      <a:pt x="550" y="80"/>
                    </a:lnTo>
                    <a:lnTo>
                      <a:pt x="560" y="74"/>
                    </a:lnTo>
                    <a:lnTo>
                      <a:pt x="568" y="64"/>
                    </a:lnTo>
                    <a:lnTo>
                      <a:pt x="582" y="44"/>
                    </a:lnTo>
                    <a:lnTo>
                      <a:pt x="596" y="20"/>
                    </a:lnTo>
                    <a:lnTo>
                      <a:pt x="604" y="10"/>
                    </a:lnTo>
                    <a:lnTo>
                      <a:pt x="612" y="0"/>
                    </a:lnTo>
                    <a:lnTo>
                      <a:pt x="612" y="0"/>
                    </a:lnTo>
                    <a:lnTo>
                      <a:pt x="604" y="24"/>
                    </a:lnTo>
                    <a:lnTo>
                      <a:pt x="592" y="46"/>
                    </a:lnTo>
                    <a:lnTo>
                      <a:pt x="580" y="70"/>
                    </a:lnTo>
                    <a:lnTo>
                      <a:pt x="566" y="92"/>
                    </a:lnTo>
                    <a:lnTo>
                      <a:pt x="534" y="136"/>
                    </a:lnTo>
                    <a:lnTo>
                      <a:pt x="502" y="178"/>
                    </a:lnTo>
                    <a:lnTo>
                      <a:pt x="502" y="178"/>
                    </a:lnTo>
                    <a:lnTo>
                      <a:pt x="502" y="176"/>
                    </a:lnTo>
                    <a:lnTo>
                      <a:pt x="504" y="172"/>
                    </a:lnTo>
                    <a:lnTo>
                      <a:pt x="508" y="168"/>
                    </a:lnTo>
                    <a:lnTo>
                      <a:pt x="508" y="166"/>
                    </a:lnTo>
                    <a:lnTo>
                      <a:pt x="508" y="166"/>
                    </a:lnTo>
                    <a:lnTo>
                      <a:pt x="452" y="234"/>
                    </a:lnTo>
                    <a:lnTo>
                      <a:pt x="394" y="302"/>
                    </a:lnTo>
                    <a:lnTo>
                      <a:pt x="336" y="366"/>
                    </a:lnTo>
                    <a:lnTo>
                      <a:pt x="274" y="430"/>
                    </a:lnTo>
                    <a:lnTo>
                      <a:pt x="208" y="490"/>
                    </a:lnTo>
                    <a:lnTo>
                      <a:pt x="142" y="550"/>
                    </a:lnTo>
                    <a:lnTo>
                      <a:pt x="74" y="606"/>
                    </a:lnTo>
                    <a:lnTo>
                      <a:pt x="2" y="658"/>
                    </a:lnTo>
                    <a:lnTo>
                      <a:pt x="2" y="658"/>
                    </a:lnTo>
                    <a:lnTo>
                      <a:pt x="0" y="654"/>
                    </a:lnTo>
                    <a:lnTo>
                      <a:pt x="2" y="650"/>
                    </a:lnTo>
                    <a:lnTo>
                      <a:pt x="6" y="644"/>
                    </a:lnTo>
                    <a:lnTo>
                      <a:pt x="18" y="636"/>
                    </a:lnTo>
                    <a:lnTo>
                      <a:pt x="18" y="636"/>
                    </a:lnTo>
                    <a:lnTo>
                      <a:pt x="96" y="556"/>
                    </a:lnTo>
                    <a:lnTo>
                      <a:pt x="138" y="518"/>
                    </a:lnTo>
                    <a:lnTo>
                      <a:pt x="180" y="480"/>
                    </a:lnTo>
                    <a:lnTo>
                      <a:pt x="180" y="480"/>
                    </a:lnTo>
                    <a:lnTo>
                      <a:pt x="204" y="458"/>
                    </a:lnTo>
                    <a:lnTo>
                      <a:pt x="226" y="434"/>
                    </a:lnTo>
                    <a:lnTo>
                      <a:pt x="268" y="384"/>
                    </a:lnTo>
                    <a:lnTo>
                      <a:pt x="308" y="334"/>
                    </a:lnTo>
                    <a:lnTo>
                      <a:pt x="328" y="310"/>
                    </a:lnTo>
                    <a:lnTo>
                      <a:pt x="350" y="286"/>
                    </a:lnTo>
                    <a:lnTo>
                      <a:pt x="350" y="286"/>
                    </a:lnTo>
                    <a:lnTo>
                      <a:pt x="402" y="246"/>
                    </a:lnTo>
                    <a:lnTo>
                      <a:pt x="426" y="224"/>
                    </a:lnTo>
                    <a:lnTo>
                      <a:pt x="448" y="200"/>
                    </a:lnTo>
                    <a:lnTo>
                      <a:pt x="448" y="200"/>
                    </a:lnTo>
                    <a:lnTo>
                      <a:pt x="450" y="198"/>
                    </a:lnTo>
                    <a:lnTo>
                      <a:pt x="452" y="202"/>
                    </a:lnTo>
                    <a:lnTo>
                      <a:pt x="452" y="202"/>
                    </a:lnTo>
                    <a:lnTo>
                      <a:pt x="458" y="192"/>
                    </a:lnTo>
                    <a:lnTo>
                      <a:pt x="466" y="182"/>
                    </a:lnTo>
                    <a:lnTo>
                      <a:pt x="472" y="174"/>
                    </a:lnTo>
                    <a:lnTo>
                      <a:pt x="480" y="166"/>
                    </a:lnTo>
                    <a:lnTo>
                      <a:pt x="480" y="166"/>
                    </a:lnTo>
                    <a:lnTo>
                      <a:pt x="480" y="166"/>
                    </a:lnTo>
                    <a:lnTo>
                      <a:pt x="480" y="168"/>
                    </a:lnTo>
                    <a:lnTo>
                      <a:pt x="480" y="168"/>
                    </a:lnTo>
                    <a:lnTo>
                      <a:pt x="482" y="168"/>
                    </a:lnTo>
                    <a:lnTo>
                      <a:pt x="482" y="168"/>
                    </a:lnTo>
                    <a:lnTo>
                      <a:pt x="494" y="152"/>
                    </a:lnTo>
                    <a:lnTo>
                      <a:pt x="508" y="136"/>
                    </a:lnTo>
                    <a:lnTo>
                      <a:pt x="520" y="118"/>
                    </a:lnTo>
                    <a:lnTo>
                      <a:pt x="532" y="100"/>
                    </a:lnTo>
                    <a:lnTo>
                      <a:pt x="532" y="100"/>
                    </a:lnTo>
                    <a:lnTo>
                      <a:pt x="534" y="98"/>
                    </a:lnTo>
                    <a:lnTo>
                      <a:pt x="534" y="98"/>
                    </a:lnTo>
                    <a:lnTo>
                      <a:pt x="536" y="100"/>
                    </a:lnTo>
                    <a:lnTo>
                      <a:pt x="538" y="102"/>
                    </a:lnTo>
                    <a:lnTo>
                      <a:pt x="538" y="102"/>
                    </a:lnTo>
                    <a:lnTo>
                      <a:pt x="544" y="88"/>
                    </a:lnTo>
                    <a:lnTo>
                      <a:pt x="552" y="74"/>
                    </a:lnTo>
                    <a:lnTo>
                      <a:pt x="552" y="74"/>
                    </a:lnTo>
                    <a:lnTo>
                      <a:pt x="554" y="76"/>
                    </a:lnTo>
                    <a:lnTo>
                      <a:pt x="554" y="78"/>
                    </a:lnTo>
                    <a:lnTo>
                      <a:pt x="550" y="80"/>
                    </a:lnTo>
                    <a:lnTo>
                      <a:pt x="550" y="8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7" name="Freeform 235"/>
              <p:cNvSpPr>
                <a:spLocks/>
              </p:cNvSpPr>
              <p:nvPr userDrawn="1"/>
            </p:nvSpPr>
            <p:spPr bwMode="auto">
              <a:xfrm>
                <a:off x="3840" y="230"/>
                <a:ext cx="23" cy="3"/>
              </a:xfrm>
              <a:custGeom>
                <a:avLst/>
                <a:gdLst/>
                <a:ahLst/>
                <a:cxnLst>
                  <a:cxn ang="0">
                    <a:pos x="0" y="6"/>
                  </a:cxn>
                  <a:cxn ang="0">
                    <a:pos x="0" y="6"/>
                  </a:cxn>
                  <a:cxn ang="0">
                    <a:pos x="2" y="4"/>
                  </a:cxn>
                  <a:cxn ang="0">
                    <a:pos x="4" y="2"/>
                  </a:cxn>
                  <a:cxn ang="0">
                    <a:pos x="6" y="2"/>
                  </a:cxn>
                  <a:cxn ang="0">
                    <a:pos x="2" y="2"/>
                  </a:cxn>
                  <a:cxn ang="0">
                    <a:pos x="2" y="2"/>
                  </a:cxn>
                  <a:cxn ang="0">
                    <a:pos x="26" y="0"/>
                  </a:cxn>
                  <a:cxn ang="0">
                    <a:pos x="50" y="2"/>
                  </a:cxn>
                  <a:cxn ang="0">
                    <a:pos x="72" y="4"/>
                  </a:cxn>
                  <a:cxn ang="0">
                    <a:pos x="90" y="10"/>
                  </a:cxn>
                  <a:cxn ang="0">
                    <a:pos x="90" y="10"/>
                  </a:cxn>
                  <a:cxn ang="0">
                    <a:pos x="66" y="10"/>
                  </a:cxn>
                  <a:cxn ang="0">
                    <a:pos x="44" y="10"/>
                  </a:cxn>
                  <a:cxn ang="0">
                    <a:pos x="0" y="6"/>
                  </a:cxn>
                  <a:cxn ang="0">
                    <a:pos x="0" y="6"/>
                  </a:cxn>
                </a:cxnLst>
                <a:rect l="0" t="0" r="r" b="b"/>
                <a:pathLst>
                  <a:path w="90" h="10">
                    <a:moveTo>
                      <a:pt x="0" y="6"/>
                    </a:moveTo>
                    <a:lnTo>
                      <a:pt x="0" y="6"/>
                    </a:lnTo>
                    <a:lnTo>
                      <a:pt x="2" y="4"/>
                    </a:lnTo>
                    <a:lnTo>
                      <a:pt x="4" y="2"/>
                    </a:lnTo>
                    <a:lnTo>
                      <a:pt x="6" y="2"/>
                    </a:lnTo>
                    <a:lnTo>
                      <a:pt x="2" y="2"/>
                    </a:lnTo>
                    <a:lnTo>
                      <a:pt x="2" y="2"/>
                    </a:lnTo>
                    <a:lnTo>
                      <a:pt x="26" y="0"/>
                    </a:lnTo>
                    <a:lnTo>
                      <a:pt x="50" y="2"/>
                    </a:lnTo>
                    <a:lnTo>
                      <a:pt x="72" y="4"/>
                    </a:lnTo>
                    <a:lnTo>
                      <a:pt x="90" y="10"/>
                    </a:lnTo>
                    <a:lnTo>
                      <a:pt x="90" y="10"/>
                    </a:lnTo>
                    <a:lnTo>
                      <a:pt x="66" y="10"/>
                    </a:lnTo>
                    <a:lnTo>
                      <a:pt x="44" y="10"/>
                    </a:lnTo>
                    <a:lnTo>
                      <a:pt x="0" y="6"/>
                    </a:lnTo>
                    <a:lnTo>
                      <a:pt x="0" y="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8" name="Freeform 236"/>
              <p:cNvSpPr>
                <a:spLocks/>
              </p:cNvSpPr>
              <p:nvPr userDrawn="1"/>
            </p:nvSpPr>
            <p:spPr bwMode="auto">
              <a:xfrm>
                <a:off x="3729" y="229"/>
                <a:ext cx="91" cy="27"/>
              </a:xfrm>
              <a:custGeom>
                <a:avLst/>
                <a:gdLst/>
                <a:ahLst/>
                <a:cxnLst>
                  <a:cxn ang="0">
                    <a:pos x="220" y="56"/>
                  </a:cxn>
                  <a:cxn ang="0">
                    <a:pos x="292" y="48"/>
                  </a:cxn>
                  <a:cxn ang="0">
                    <a:pos x="288" y="52"/>
                  </a:cxn>
                  <a:cxn ang="0">
                    <a:pos x="286" y="54"/>
                  </a:cxn>
                  <a:cxn ang="0">
                    <a:pos x="310" y="50"/>
                  </a:cxn>
                  <a:cxn ang="0">
                    <a:pos x="320" y="52"/>
                  </a:cxn>
                  <a:cxn ang="0">
                    <a:pos x="314" y="56"/>
                  </a:cxn>
                  <a:cxn ang="0">
                    <a:pos x="268" y="60"/>
                  </a:cxn>
                  <a:cxn ang="0">
                    <a:pos x="178" y="72"/>
                  </a:cxn>
                  <a:cxn ang="0">
                    <a:pos x="144" y="84"/>
                  </a:cxn>
                  <a:cxn ang="0">
                    <a:pos x="96" y="102"/>
                  </a:cxn>
                  <a:cxn ang="0">
                    <a:pos x="98" y="94"/>
                  </a:cxn>
                  <a:cxn ang="0">
                    <a:pos x="86" y="96"/>
                  </a:cxn>
                  <a:cxn ang="0">
                    <a:pos x="84" y="92"/>
                  </a:cxn>
                  <a:cxn ang="0">
                    <a:pos x="50" y="104"/>
                  </a:cxn>
                  <a:cxn ang="0">
                    <a:pos x="34" y="98"/>
                  </a:cxn>
                  <a:cxn ang="0">
                    <a:pos x="38" y="90"/>
                  </a:cxn>
                  <a:cxn ang="0">
                    <a:pos x="48" y="88"/>
                  </a:cxn>
                  <a:cxn ang="0">
                    <a:pos x="50" y="84"/>
                  </a:cxn>
                  <a:cxn ang="0">
                    <a:pos x="52" y="82"/>
                  </a:cxn>
                  <a:cxn ang="0">
                    <a:pos x="64" y="80"/>
                  </a:cxn>
                  <a:cxn ang="0">
                    <a:pos x="28" y="76"/>
                  </a:cxn>
                  <a:cxn ang="0">
                    <a:pos x="4" y="66"/>
                  </a:cxn>
                  <a:cxn ang="0">
                    <a:pos x="4" y="56"/>
                  </a:cxn>
                  <a:cxn ang="0">
                    <a:pos x="32" y="52"/>
                  </a:cxn>
                  <a:cxn ang="0">
                    <a:pos x="44" y="48"/>
                  </a:cxn>
                  <a:cxn ang="0">
                    <a:pos x="44" y="42"/>
                  </a:cxn>
                  <a:cxn ang="0">
                    <a:pos x="62" y="34"/>
                  </a:cxn>
                  <a:cxn ang="0">
                    <a:pos x="94" y="34"/>
                  </a:cxn>
                  <a:cxn ang="0">
                    <a:pos x="106" y="40"/>
                  </a:cxn>
                  <a:cxn ang="0">
                    <a:pos x="104" y="54"/>
                  </a:cxn>
                  <a:cxn ang="0">
                    <a:pos x="118" y="50"/>
                  </a:cxn>
                  <a:cxn ang="0">
                    <a:pos x="124" y="38"/>
                  </a:cxn>
                  <a:cxn ang="0">
                    <a:pos x="118" y="36"/>
                  </a:cxn>
                  <a:cxn ang="0">
                    <a:pos x="132" y="26"/>
                  </a:cxn>
                  <a:cxn ang="0">
                    <a:pos x="172" y="30"/>
                  </a:cxn>
                  <a:cxn ang="0">
                    <a:pos x="168" y="28"/>
                  </a:cxn>
                  <a:cxn ang="0">
                    <a:pos x="166" y="22"/>
                  </a:cxn>
                  <a:cxn ang="0">
                    <a:pos x="268" y="24"/>
                  </a:cxn>
                  <a:cxn ang="0">
                    <a:pos x="240" y="18"/>
                  </a:cxn>
                  <a:cxn ang="0">
                    <a:pos x="162" y="12"/>
                  </a:cxn>
                  <a:cxn ang="0">
                    <a:pos x="172" y="4"/>
                  </a:cxn>
                  <a:cxn ang="0">
                    <a:pos x="260" y="0"/>
                  </a:cxn>
                  <a:cxn ang="0">
                    <a:pos x="324" y="2"/>
                  </a:cxn>
                  <a:cxn ang="0">
                    <a:pos x="340" y="10"/>
                  </a:cxn>
                  <a:cxn ang="0">
                    <a:pos x="326" y="14"/>
                  </a:cxn>
                  <a:cxn ang="0">
                    <a:pos x="332" y="16"/>
                  </a:cxn>
                  <a:cxn ang="0">
                    <a:pos x="294" y="26"/>
                  </a:cxn>
                  <a:cxn ang="0">
                    <a:pos x="250" y="32"/>
                  </a:cxn>
                  <a:cxn ang="0">
                    <a:pos x="262" y="34"/>
                  </a:cxn>
                  <a:cxn ang="0">
                    <a:pos x="252" y="42"/>
                  </a:cxn>
                  <a:cxn ang="0">
                    <a:pos x="234" y="42"/>
                  </a:cxn>
                  <a:cxn ang="0">
                    <a:pos x="266" y="42"/>
                  </a:cxn>
                  <a:cxn ang="0">
                    <a:pos x="252" y="48"/>
                  </a:cxn>
                  <a:cxn ang="0">
                    <a:pos x="198" y="58"/>
                  </a:cxn>
                </a:cxnLst>
                <a:rect l="0" t="0" r="r" b="b"/>
                <a:pathLst>
                  <a:path w="342" h="104">
                    <a:moveTo>
                      <a:pt x="198" y="58"/>
                    </a:moveTo>
                    <a:lnTo>
                      <a:pt x="198" y="58"/>
                    </a:lnTo>
                    <a:lnTo>
                      <a:pt x="220" y="56"/>
                    </a:lnTo>
                    <a:lnTo>
                      <a:pt x="242" y="54"/>
                    </a:lnTo>
                    <a:lnTo>
                      <a:pt x="266" y="50"/>
                    </a:lnTo>
                    <a:lnTo>
                      <a:pt x="292" y="48"/>
                    </a:lnTo>
                    <a:lnTo>
                      <a:pt x="292" y="48"/>
                    </a:lnTo>
                    <a:lnTo>
                      <a:pt x="290" y="52"/>
                    </a:lnTo>
                    <a:lnTo>
                      <a:pt x="288" y="52"/>
                    </a:lnTo>
                    <a:lnTo>
                      <a:pt x="282" y="54"/>
                    </a:lnTo>
                    <a:lnTo>
                      <a:pt x="282" y="54"/>
                    </a:lnTo>
                    <a:lnTo>
                      <a:pt x="286" y="54"/>
                    </a:lnTo>
                    <a:lnTo>
                      <a:pt x="290" y="54"/>
                    </a:lnTo>
                    <a:lnTo>
                      <a:pt x="300" y="52"/>
                    </a:lnTo>
                    <a:lnTo>
                      <a:pt x="310" y="50"/>
                    </a:lnTo>
                    <a:lnTo>
                      <a:pt x="314" y="50"/>
                    </a:lnTo>
                    <a:lnTo>
                      <a:pt x="320" y="52"/>
                    </a:lnTo>
                    <a:lnTo>
                      <a:pt x="320" y="52"/>
                    </a:lnTo>
                    <a:lnTo>
                      <a:pt x="318" y="54"/>
                    </a:lnTo>
                    <a:lnTo>
                      <a:pt x="316" y="54"/>
                    </a:lnTo>
                    <a:lnTo>
                      <a:pt x="314" y="56"/>
                    </a:lnTo>
                    <a:lnTo>
                      <a:pt x="312" y="58"/>
                    </a:lnTo>
                    <a:lnTo>
                      <a:pt x="312" y="58"/>
                    </a:lnTo>
                    <a:lnTo>
                      <a:pt x="268" y="60"/>
                    </a:lnTo>
                    <a:lnTo>
                      <a:pt x="222" y="66"/>
                    </a:lnTo>
                    <a:lnTo>
                      <a:pt x="198" y="68"/>
                    </a:lnTo>
                    <a:lnTo>
                      <a:pt x="178" y="72"/>
                    </a:lnTo>
                    <a:lnTo>
                      <a:pt x="160" y="78"/>
                    </a:lnTo>
                    <a:lnTo>
                      <a:pt x="144" y="84"/>
                    </a:lnTo>
                    <a:lnTo>
                      <a:pt x="144" y="84"/>
                    </a:lnTo>
                    <a:lnTo>
                      <a:pt x="120" y="96"/>
                    </a:lnTo>
                    <a:lnTo>
                      <a:pt x="108" y="100"/>
                    </a:lnTo>
                    <a:lnTo>
                      <a:pt x="96" y="102"/>
                    </a:lnTo>
                    <a:lnTo>
                      <a:pt x="96" y="102"/>
                    </a:lnTo>
                    <a:lnTo>
                      <a:pt x="96" y="98"/>
                    </a:lnTo>
                    <a:lnTo>
                      <a:pt x="98" y="94"/>
                    </a:lnTo>
                    <a:lnTo>
                      <a:pt x="98" y="94"/>
                    </a:lnTo>
                    <a:lnTo>
                      <a:pt x="92" y="94"/>
                    </a:lnTo>
                    <a:lnTo>
                      <a:pt x="86" y="96"/>
                    </a:lnTo>
                    <a:lnTo>
                      <a:pt x="84" y="96"/>
                    </a:lnTo>
                    <a:lnTo>
                      <a:pt x="84" y="92"/>
                    </a:lnTo>
                    <a:lnTo>
                      <a:pt x="84" y="92"/>
                    </a:lnTo>
                    <a:lnTo>
                      <a:pt x="74" y="98"/>
                    </a:lnTo>
                    <a:lnTo>
                      <a:pt x="62" y="102"/>
                    </a:lnTo>
                    <a:lnTo>
                      <a:pt x="50" y="104"/>
                    </a:lnTo>
                    <a:lnTo>
                      <a:pt x="36" y="102"/>
                    </a:lnTo>
                    <a:lnTo>
                      <a:pt x="36" y="102"/>
                    </a:lnTo>
                    <a:lnTo>
                      <a:pt x="34" y="98"/>
                    </a:lnTo>
                    <a:lnTo>
                      <a:pt x="36" y="96"/>
                    </a:lnTo>
                    <a:lnTo>
                      <a:pt x="38" y="94"/>
                    </a:lnTo>
                    <a:lnTo>
                      <a:pt x="38" y="90"/>
                    </a:lnTo>
                    <a:lnTo>
                      <a:pt x="38" y="90"/>
                    </a:lnTo>
                    <a:lnTo>
                      <a:pt x="46" y="88"/>
                    </a:lnTo>
                    <a:lnTo>
                      <a:pt x="48" y="88"/>
                    </a:lnTo>
                    <a:lnTo>
                      <a:pt x="54" y="86"/>
                    </a:lnTo>
                    <a:lnTo>
                      <a:pt x="54" y="86"/>
                    </a:lnTo>
                    <a:lnTo>
                      <a:pt x="50" y="84"/>
                    </a:lnTo>
                    <a:lnTo>
                      <a:pt x="48" y="84"/>
                    </a:lnTo>
                    <a:lnTo>
                      <a:pt x="48" y="84"/>
                    </a:lnTo>
                    <a:lnTo>
                      <a:pt x="52" y="82"/>
                    </a:lnTo>
                    <a:lnTo>
                      <a:pt x="56" y="82"/>
                    </a:lnTo>
                    <a:lnTo>
                      <a:pt x="60" y="82"/>
                    </a:lnTo>
                    <a:lnTo>
                      <a:pt x="64" y="80"/>
                    </a:lnTo>
                    <a:lnTo>
                      <a:pt x="64" y="80"/>
                    </a:lnTo>
                    <a:lnTo>
                      <a:pt x="46" y="78"/>
                    </a:lnTo>
                    <a:lnTo>
                      <a:pt x="28" y="76"/>
                    </a:lnTo>
                    <a:lnTo>
                      <a:pt x="18" y="74"/>
                    </a:lnTo>
                    <a:lnTo>
                      <a:pt x="10" y="70"/>
                    </a:lnTo>
                    <a:lnTo>
                      <a:pt x="4" y="66"/>
                    </a:lnTo>
                    <a:lnTo>
                      <a:pt x="0" y="60"/>
                    </a:lnTo>
                    <a:lnTo>
                      <a:pt x="0" y="60"/>
                    </a:lnTo>
                    <a:lnTo>
                      <a:pt x="4" y="56"/>
                    </a:lnTo>
                    <a:lnTo>
                      <a:pt x="8" y="54"/>
                    </a:lnTo>
                    <a:lnTo>
                      <a:pt x="20" y="52"/>
                    </a:lnTo>
                    <a:lnTo>
                      <a:pt x="32" y="52"/>
                    </a:lnTo>
                    <a:lnTo>
                      <a:pt x="38" y="50"/>
                    </a:lnTo>
                    <a:lnTo>
                      <a:pt x="44" y="48"/>
                    </a:lnTo>
                    <a:lnTo>
                      <a:pt x="44" y="48"/>
                    </a:lnTo>
                    <a:lnTo>
                      <a:pt x="46" y="46"/>
                    </a:lnTo>
                    <a:lnTo>
                      <a:pt x="44" y="44"/>
                    </a:lnTo>
                    <a:lnTo>
                      <a:pt x="44" y="42"/>
                    </a:lnTo>
                    <a:lnTo>
                      <a:pt x="46" y="38"/>
                    </a:lnTo>
                    <a:lnTo>
                      <a:pt x="46" y="38"/>
                    </a:lnTo>
                    <a:lnTo>
                      <a:pt x="62" y="34"/>
                    </a:lnTo>
                    <a:lnTo>
                      <a:pt x="78" y="32"/>
                    </a:lnTo>
                    <a:lnTo>
                      <a:pt x="86" y="32"/>
                    </a:lnTo>
                    <a:lnTo>
                      <a:pt x="94" y="34"/>
                    </a:lnTo>
                    <a:lnTo>
                      <a:pt x="100" y="36"/>
                    </a:lnTo>
                    <a:lnTo>
                      <a:pt x="106" y="40"/>
                    </a:lnTo>
                    <a:lnTo>
                      <a:pt x="106" y="40"/>
                    </a:lnTo>
                    <a:lnTo>
                      <a:pt x="104" y="46"/>
                    </a:lnTo>
                    <a:lnTo>
                      <a:pt x="104" y="50"/>
                    </a:lnTo>
                    <a:lnTo>
                      <a:pt x="104" y="54"/>
                    </a:lnTo>
                    <a:lnTo>
                      <a:pt x="104" y="54"/>
                    </a:lnTo>
                    <a:lnTo>
                      <a:pt x="112" y="52"/>
                    </a:lnTo>
                    <a:lnTo>
                      <a:pt x="118" y="50"/>
                    </a:lnTo>
                    <a:lnTo>
                      <a:pt x="128" y="44"/>
                    </a:lnTo>
                    <a:lnTo>
                      <a:pt x="128" y="44"/>
                    </a:lnTo>
                    <a:lnTo>
                      <a:pt x="124" y="38"/>
                    </a:lnTo>
                    <a:lnTo>
                      <a:pt x="122" y="38"/>
                    </a:lnTo>
                    <a:lnTo>
                      <a:pt x="118" y="36"/>
                    </a:lnTo>
                    <a:lnTo>
                      <a:pt x="118" y="36"/>
                    </a:lnTo>
                    <a:lnTo>
                      <a:pt x="122" y="32"/>
                    </a:lnTo>
                    <a:lnTo>
                      <a:pt x="126" y="28"/>
                    </a:lnTo>
                    <a:lnTo>
                      <a:pt x="132" y="26"/>
                    </a:lnTo>
                    <a:lnTo>
                      <a:pt x="140" y="26"/>
                    </a:lnTo>
                    <a:lnTo>
                      <a:pt x="156" y="28"/>
                    </a:lnTo>
                    <a:lnTo>
                      <a:pt x="172" y="30"/>
                    </a:lnTo>
                    <a:lnTo>
                      <a:pt x="172" y="30"/>
                    </a:lnTo>
                    <a:lnTo>
                      <a:pt x="170" y="28"/>
                    </a:lnTo>
                    <a:lnTo>
                      <a:pt x="168" y="28"/>
                    </a:lnTo>
                    <a:lnTo>
                      <a:pt x="166" y="26"/>
                    </a:lnTo>
                    <a:lnTo>
                      <a:pt x="166" y="22"/>
                    </a:lnTo>
                    <a:lnTo>
                      <a:pt x="166" y="22"/>
                    </a:lnTo>
                    <a:lnTo>
                      <a:pt x="216" y="20"/>
                    </a:lnTo>
                    <a:lnTo>
                      <a:pt x="242" y="22"/>
                    </a:lnTo>
                    <a:lnTo>
                      <a:pt x="268" y="24"/>
                    </a:lnTo>
                    <a:lnTo>
                      <a:pt x="268" y="24"/>
                    </a:lnTo>
                    <a:lnTo>
                      <a:pt x="256" y="20"/>
                    </a:lnTo>
                    <a:lnTo>
                      <a:pt x="240" y="18"/>
                    </a:lnTo>
                    <a:lnTo>
                      <a:pt x="208" y="16"/>
                    </a:lnTo>
                    <a:lnTo>
                      <a:pt x="176" y="14"/>
                    </a:lnTo>
                    <a:lnTo>
                      <a:pt x="162" y="12"/>
                    </a:lnTo>
                    <a:lnTo>
                      <a:pt x="148" y="10"/>
                    </a:lnTo>
                    <a:lnTo>
                      <a:pt x="148" y="10"/>
                    </a:lnTo>
                    <a:lnTo>
                      <a:pt x="172" y="4"/>
                    </a:lnTo>
                    <a:lnTo>
                      <a:pt x="200" y="0"/>
                    </a:lnTo>
                    <a:lnTo>
                      <a:pt x="230" y="0"/>
                    </a:lnTo>
                    <a:lnTo>
                      <a:pt x="260" y="0"/>
                    </a:lnTo>
                    <a:lnTo>
                      <a:pt x="260" y="0"/>
                    </a:lnTo>
                    <a:lnTo>
                      <a:pt x="306" y="0"/>
                    </a:lnTo>
                    <a:lnTo>
                      <a:pt x="324" y="2"/>
                    </a:lnTo>
                    <a:lnTo>
                      <a:pt x="342" y="6"/>
                    </a:lnTo>
                    <a:lnTo>
                      <a:pt x="342" y="6"/>
                    </a:lnTo>
                    <a:lnTo>
                      <a:pt x="340" y="10"/>
                    </a:lnTo>
                    <a:lnTo>
                      <a:pt x="336" y="12"/>
                    </a:lnTo>
                    <a:lnTo>
                      <a:pt x="330" y="12"/>
                    </a:lnTo>
                    <a:lnTo>
                      <a:pt x="326" y="14"/>
                    </a:lnTo>
                    <a:lnTo>
                      <a:pt x="326" y="14"/>
                    </a:lnTo>
                    <a:lnTo>
                      <a:pt x="328" y="14"/>
                    </a:lnTo>
                    <a:lnTo>
                      <a:pt x="332" y="16"/>
                    </a:lnTo>
                    <a:lnTo>
                      <a:pt x="332" y="16"/>
                    </a:lnTo>
                    <a:lnTo>
                      <a:pt x="312" y="22"/>
                    </a:lnTo>
                    <a:lnTo>
                      <a:pt x="294" y="26"/>
                    </a:lnTo>
                    <a:lnTo>
                      <a:pt x="274" y="30"/>
                    </a:lnTo>
                    <a:lnTo>
                      <a:pt x="250" y="32"/>
                    </a:lnTo>
                    <a:lnTo>
                      <a:pt x="250" y="32"/>
                    </a:lnTo>
                    <a:lnTo>
                      <a:pt x="252" y="34"/>
                    </a:lnTo>
                    <a:lnTo>
                      <a:pt x="256" y="34"/>
                    </a:lnTo>
                    <a:lnTo>
                      <a:pt x="262" y="34"/>
                    </a:lnTo>
                    <a:lnTo>
                      <a:pt x="262" y="34"/>
                    </a:lnTo>
                    <a:lnTo>
                      <a:pt x="258" y="40"/>
                    </a:lnTo>
                    <a:lnTo>
                      <a:pt x="252" y="42"/>
                    </a:lnTo>
                    <a:lnTo>
                      <a:pt x="242" y="42"/>
                    </a:lnTo>
                    <a:lnTo>
                      <a:pt x="234" y="42"/>
                    </a:lnTo>
                    <a:lnTo>
                      <a:pt x="234" y="42"/>
                    </a:lnTo>
                    <a:lnTo>
                      <a:pt x="240" y="46"/>
                    </a:lnTo>
                    <a:lnTo>
                      <a:pt x="250" y="46"/>
                    </a:lnTo>
                    <a:lnTo>
                      <a:pt x="266" y="42"/>
                    </a:lnTo>
                    <a:lnTo>
                      <a:pt x="266" y="42"/>
                    </a:lnTo>
                    <a:lnTo>
                      <a:pt x="260" y="46"/>
                    </a:lnTo>
                    <a:lnTo>
                      <a:pt x="252" y="48"/>
                    </a:lnTo>
                    <a:lnTo>
                      <a:pt x="234" y="52"/>
                    </a:lnTo>
                    <a:lnTo>
                      <a:pt x="216" y="54"/>
                    </a:lnTo>
                    <a:lnTo>
                      <a:pt x="198" y="58"/>
                    </a:lnTo>
                    <a:lnTo>
                      <a:pt x="198" y="5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49" name="Freeform 237"/>
              <p:cNvSpPr>
                <a:spLocks/>
              </p:cNvSpPr>
              <p:nvPr userDrawn="1"/>
            </p:nvSpPr>
            <p:spPr bwMode="auto">
              <a:xfrm>
                <a:off x="3820" y="233"/>
                <a:ext cx="36" cy="8"/>
              </a:xfrm>
              <a:custGeom>
                <a:avLst/>
                <a:gdLst/>
                <a:ahLst/>
                <a:cxnLst>
                  <a:cxn ang="0">
                    <a:pos x="118" y="4"/>
                  </a:cxn>
                  <a:cxn ang="0">
                    <a:pos x="118" y="4"/>
                  </a:cxn>
                  <a:cxn ang="0">
                    <a:pos x="106" y="8"/>
                  </a:cxn>
                  <a:cxn ang="0">
                    <a:pos x="94" y="10"/>
                  </a:cxn>
                  <a:cxn ang="0">
                    <a:pos x="82" y="12"/>
                  </a:cxn>
                  <a:cxn ang="0">
                    <a:pos x="70" y="16"/>
                  </a:cxn>
                  <a:cxn ang="0">
                    <a:pos x="70" y="16"/>
                  </a:cxn>
                  <a:cxn ang="0">
                    <a:pos x="86" y="16"/>
                  </a:cxn>
                  <a:cxn ang="0">
                    <a:pos x="102" y="14"/>
                  </a:cxn>
                  <a:cxn ang="0">
                    <a:pos x="120" y="12"/>
                  </a:cxn>
                  <a:cxn ang="0">
                    <a:pos x="138" y="10"/>
                  </a:cxn>
                  <a:cxn ang="0">
                    <a:pos x="138" y="10"/>
                  </a:cxn>
                  <a:cxn ang="0">
                    <a:pos x="134" y="14"/>
                  </a:cxn>
                  <a:cxn ang="0">
                    <a:pos x="130" y="14"/>
                  </a:cxn>
                  <a:cxn ang="0">
                    <a:pos x="120" y="16"/>
                  </a:cxn>
                  <a:cxn ang="0">
                    <a:pos x="108" y="16"/>
                  </a:cxn>
                  <a:cxn ang="0">
                    <a:pos x="98" y="18"/>
                  </a:cxn>
                  <a:cxn ang="0">
                    <a:pos x="98" y="18"/>
                  </a:cxn>
                  <a:cxn ang="0">
                    <a:pos x="102" y="20"/>
                  </a:cxn>
                  <a:cxn ang="0">
                    <a:pos x="104" y="20"/>
                  </a:cxn>
                  <a:cxn ang="0">
                    <a:pos x="104" y="20"/>
                  </a:cxn>
                  <a:cxn ang="0">
                    <a:pos x="76" y="28"/>
                  </a:cxn>
                  <a:cxn ang="0">
                    <a:pos x="62" y="30"/>
                  </a:cxn>
                  <a:cxn ang="0">
                    <a:pos x="48" y="28"/>
                  </a:cxn>
                  <a:cxn ang="0">
                    <a:pos x="48" y="28"/>
                  </a:cxn>
                  <a:cxn ang="0">
                    <a:pos x="44" y="26"/>
                  </a:cxn>
                  <a:cxn ang="0">
                    <a:pos x="42" y="24"/>
                  </a:cxn>
                  <a:cxn ang="0">
                    <a:pos x="40" y="22"/>
                  </a:cxn>
                  <a:cxn ang="0">
                    <a:pos x="38" y="20"/>
                  </a:cxn>
                  <a:cxn ang="0">
                    <a:pos x="38" y="20"/>
                  </a:cxn>
                  <a:cxn ang="0">
                    <a:pos x="28" y="18"/>
                  </a:cxn>
                  <a:cxn ang="0">
                    <a:pos x="20" y="18"/>
                  </a:cxn>
                  <a:cxn ang="0">
                    <a:pos x="10" y="18"/>
                  </a:cxn>
                  <a:cxn ang="0">
                    <a:pos x="0" y="16"/>
                  </a:cxn>
                  <a:cxn ang="0">
                    <a:pos x="0" y="16"/>
                  </a:cxn>
                  <a:cxn ang="0">
                    <a:pos x="6" y="12"/>
                  </a:cxn>
                  <a:cxn ang="0">
                    <a:pos x="10" y="10"/>
                  </a:cxn>
                  <a:cxn ang="0">
                    <a:pos x="16" y="10"/>
                  </a:cxn>
                  <a:cxn ang="0">
                    <a:pos x="22" y="12"/>
                  </a:cxn>
                  <a:cxn ang="0">
                    <a:pos x="36" y="14"/>
                  </a:cxn>
                  <a:cxn ang="0">
                    <a:pos x="48" y="16"/>
                  </a:cxn>
                  <a:cxn ang="0">
                    <a:pos x="48" y="16"/>
                  </a:cxn>
                  <a:cxn ang="0">
                    <a:pos x="40" y="12"/>
                  </a:cxn>
                  <a:cxn ang="0">
                    <a:pos x="36" y="10"/>
                  </a:cxn>
                  <a:cxn ang="0">
                    <a:pos x="32" y="8"/>
                  </a:cxn>
                  <a:cxn ang="0">
                    <a:pos x="32" y="8"/>
                  </a:cxn>
                  <a:cxn ang="0">
                    <a:pos x="40" y="4"/>
                  </a:cxn>
                  <a:cxn ang="0">
                    <a:pos x="50" y="2"/>
                  </a:cxn>
                  <a:cxn ang="0">
                    <a:pos x="62" y="0"/>
                  </a:cxn>
                  <a:cxn ang="0">
                    <a:pos x="74" y="0"/>
                  </a:cxn>
                  <a:cxn ang="0">
                    <a:pos x="98" y="2"/>
                  </a:cxn>
                  <a:cxn ang="0">
                    <a:pos x="118" y="4"/>
                  </a:cxn>
                  <a:cxn ang="0">
                    <a:pos x="118" y="4"/>
                  </a:cxn>
                </a:cxnLst>
                <a:rect l="0" t="0" r="r" b="b"/>
                <a:pathLst>
                  <a:path w="138" h="30">
                    <a:moveTo>
                      <a:pt x="118" y="4"/>
                    </a:moveTo>
                    <a:lnTo>
                      <a:pt x="118" y="4"/>
                    </a:lnTo>
                    <a:lnTo>
                      <a:pt x="106" y="8"/>
                    </a:lnTo>
                    <a:lnTo>
                      <a:pt x="94" y="10"/>
                    </a:lnTo>
                    <a:lnTo>
                      <a:pt x="82" y="12"/>
                    </a:lnTo>
                    <a:lnTo>
                      <a:pt x="70" y="16"/>
                    </a:lnTo>
                    <a:lnTo>
                      <a:pt x="70" y="16"/>
                    </a:lnTo>
                    <a:lnTo>
                      <a:pt x="86" y="16"/>
                    </a:lnTo>
                    <a:lnTo>
                      <a:pt x="102" y="14"/>
                    </a:lnTo>
                    <a:lnTo>
                      <a:pt x="120" y="12"/>
                    </a:lnTo>
                    <a:lnTo>
                      <a:pt x="138" y="10"/>
                    </a:lnTo>
                    <a:lnTo>
                      <a:pt x="138" y="10"/>
                    </a:lnTo>
                    <a:lnTo>
                      <a:pt x="134" y="14"/>
                    </a:lnTo>
                    <a:lnTo>
                      <a:pt x="130" y="14"/>
                    </a:lnTo>
                    <a:lnTo>
                      <a:pt x="120" y="16"/>
                    </a:lnTo>
                    <a:lnTo>
                      <a:pt x="108" y="16"/>
                    </a:lnTo>
                    <a:lnTo>
                      <a:pt x="98" y="18"/>
                    </a:lnTo>
                    <a:lnTo>
                      <a:pt x="98" y="18"/>
                    </a:lnTo>
                    <a:lnTo>
                      <a:pt x="102" y="20"/>
                    </a:lnTo>
                    <a:lnTo>
                      <a:pt x="104" y="20"/>
                    </a:lnTo>
                    <a:lnTo>
                      <a:pt x="104" y="20"/>
                    </a:lnTo>
                    <a:lnTo>
                      <a:pt x="76" y="28"/>
                    </a:lnTo>
                    <a:lnTo>
                      <a:pt x="62" y="30"/>
                    </a:lnTo>
                    <a:lnTo>
                      <a:pt x="48" y="28"/>
                    </a:lnTo>
                    <a:lnTo>
                      <a:pt x="48" y="28"/>
                    </a:lnTo>
                    <a:lnTo>
                      <a:pt x="44" y="26"/>
                    </a:lnTo>
                    <a:lnTo>
                      <a:pt x="42" y="24"/>
                    </a:lnTo>
                    <a:lnTo>
                      <a:pt x="40" y="22"/>
                    </a:lnTo>
                    <a:lnTo>
                      <a:pt x="38" y="20"/>
                    </a:lnTo>
                    <a:lnTo>
                      <a:pt x="38" y="20"/>
                    </a:lnTo>
                    <a:lnTo>
                      <a:pt x="28" y="18"/>
                    </a:lnTo>
                    <a:lnTo>
                      <a:pt x="20" y="18"/>
                    </a:lnTo>
                    <a:lnTo>
                      <a:pt x="10" y="18"/>
                    </a:lnTo>
                    <a:lnTo>
                      <a:pt x="0" y="16"/>
                    </a:lnTo>
                    <a:lnTo>
                      <a:pt x="0" y="16"/>
                    </a:lnTo>
                    <a:lnTo>
                      <a:pt x="6" y="12"/>
                    </a:lnTo>
                    <a:lnTo>
                      <a:pt x="10" y="10"/>
                    </a:lnTo>
                    <a:lnTo>
                      <a:pt x="16" y="10"/>
                    </a:lnTo>
                    <a:lnTo>
                      <a:pt x="22" y="12"/>
                    </a:lnTo>
                    <a:lnTo>
                      <a:pt x="36" y="14"/>
                    </a:lnTo>
                    <a:lnTo>
                      <a:pt x="48" y="16"/>
                    </a:lnTo>
                    <a:lnTo>
                      <a:pt x="48" y="16"/>
                    </a:lnTo>
                    <a:lnTo>
                      <a:pt x="40" y="12"/>
                    </a:lnTo>
                    <a:lnTo>
                      <a:pt x="36" y="10"/>
                    </a:lnTo>
                    <a:lnTo>
                      <a:pt x="32" y="8"/>
                    </a:lnTo>
                    <a:lnTo>
                      <a:pt x="32" y="8"/>
                    </a:lnTo>
                    <a:lnTo>
                      <a:pt x="40" y="4"/>
                    </a:lnTo>
                    <a:lnTo>
                      <a:pt x="50" y="2"/>
                    </a:lnTo>
                    <a:lnTo>
                      <a:pt x="62" y="0"/>
                    </a:lnTo>
                    <a:lnTo>
                      <a:pt x="74" y="0"/>
                    </a:lnTo>
                    <a:lnTo>
                      <a:pt x="98" y="2"/>
                    </a:lnTo>
                    <a:lnTo>
                      <a:pt x="118" y="4"/>
                    </a:lnTo>
                    <a:lnTo>
                      <a:pt x="118" y="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50" name="Freeform 238"/>
              <p:cNvSpPr>
                <a:spLocks/>
              </p:cNvSpPr>
              <p:nvPr userDrawn="1"/>
            </p:nvSpPr>
            <p:spPr bwMode="auto">
              <a:xfrm>
                <a:off x="3781" y="246"/>
                <a:ext cx="43" cy="8"/>
              </a:xfrm>
              <a:custGeom>
                <a:avLst/>
                <a:gdLst/>
                <a:ahLst/>
                <a:cxnLst>
                  <a:cxn ang="0">
                    <a:pos x="162" y="4"/>
                  </a:cxn>
                  <a:cxn ang="0">
                    <a:pos x="162" y="4"/>
                  </a:cxn>
                  <a:cxn ang="0">
                    <a:pos x="150" y="10"/>
                  </a:cxn>
                  <a:cxn ang="0">
                    <a:pos x="136" y="12"/>
                  </a:cxn>
                  <a:cxn ang="0">
                    <a:pos x="120" y="14"/>
                  </a:cxn>
                  <a:cxn ang="0">
                    <a:pos x="102" y="14"/>
                  </a:cxn>
                  <a:cxn ang="0">
                    <a:pos x="102" y="14"/>
                  </a:cxn>
                  <a:cxn ang="0">
                    <a:pos x="102" y="18"/>
                  </a:cxn>
                  <a:cxn ang="0">
                    <a:pos x="104" y="18"/>
                  </a:cxn>
                  <a:cxn ang="0">
                    <a:pos x="110" y="18"/>
                  </a:cxn>
                  <a:cxn ang="0">
                    <a:pos x="110" y="18"/>
                  </a:cxn>
                  <a:cxn ang="0">
                    <a:pos x="84" y="24"/>
                  </a:cxn>
                  <a:cxn ang="0">
                    <a:pos x="58" y="28"/>
                  </a:cxn>
                  <a:cxn ang="0">
                    <a:pos x="30" y="32"/>
                  </a:cxn>
                  <a:cxn ang="0">
                    <a:pos x="0" y="32"/>
                  </a:cxn>
                  <a:cxn ang="0">
                    <a:pos x="0" y="32"/>
                  </a:cxn>
                  <a:cxn ang="0">
                    <a:pos x="20" y="24"/>
                  </a:cxn>
                  <a:cxn ang="0">
                    <a:pos x="42" y="14"/>
                  </a:cxn>
                  <a:cxn ang="0">
                    <a:pos x="64" y="6"/>
                  </a:cxn>
                  <a:cxn ang="0">
                    <a:pos x="78" y="4"/>
                  </a:cxn>
                  <a:cxn ang="0">
                    <a:pos x="92" y="4"/>
                  </a:cxn>
                  <a:cxn ang="0">
                    <a:pos x="92" y="4"/>
                  </a:cxn>
                  <a:cxn ang="0">
                    <a:pos x="88" y="6"/>
                  </a:cxn>
                  <a:cxn ang="0">
                    <a:pos x="84" y="6"/>
                  </a:cxn>
                  <a:cxn ang="0">
                    <a:pos x="80" y="6"/>
                  </a:cxn>
                  <a:cxn ang="0">
                    <a:pos x="78" y="8"/>
                  </a:cxn>
                  <a:cxn ang="0">
                    <a:pos x="78" y="8"/>
                  </a:cxn>
                  <a:cxn ang="0">
                    <a:pos x="88" y="8"/>
                  </a:cxn>
                  <a:cxn ang="0">
                    <a:pos x="100" y="6"/>
                  </a:cxn>
                  <a:cxn ang="0">
                    <a:pos x="120" y="2"/>
                  </a:cxn>
                  <a:cxn ang="0">
                    <a:pos x="132" y="2"/>
                  </a:cxn>
                  <a:cxn ang="0">
                    <a:pos x="142" y="0"/>
                  </a:cxn>
                  <a:cxn ang="0">
                    <a:pos x="152" y="2"/>
                  </a:cxn>
                  <a:cxn ang="0">
                    <a:pos x="162" y="4"/>
                  </a:cxn>
                  <a:cxn ang="0">
                    <a:pos x="162" y="4"/>
                  </a:cxn>
                </a:cxnLst>
                <a:rect l="0" t="0" r="r" b="b"/>
                <a:pathLst>
                  <a:path w="162" h="32">
                    <a:moveTo>
                      <a:pt x="162" y="4"/>
                    </a:moveTo>
                    <a:lnTo>
                      <a:pt x="162" y="4"/>
                    </a:lnTo>
                    <a:lnTo>
                      <a:pt x="150" y="10"/>
                    </a:lnTo>
                    <a:lnTo>
                      <a:pt x="136" y="12"/>
                    </a:lnTo>
                    <a:lnTo>
                      <a:pt x="120" y="14"/>
                    </a:lnTo>
                    <a:lnTo>
                      <a:pt x="102" y="14"/>
                    </a:lnTo>
                    <a:lnTo>
                      <a:pt x="102" y="14"/>
                    </a:lnTo>
                    <a:lnTo>
                      <a:pt x="102" y="18"/>
                    </a:lnTo>
                    <a:lnTo>
                      <a:pt x="104" y="18"/>
                    </a:lnTo>
                    <a:lnTo>
                      <a:pt x="110" y="18"/>
                    </a:lnTo>
                    <a:lnTo>
                      <a:pt x="110" y="18"/>
                    </a:lnTo>
                    <a:lnTo>
                      <a:pt x="84" y="24"/>
                    </a:lnTo>
                    <a:lnTo>
                      <a:pt x="58" y="28"/>
                    </a:lnTo>
                    <a:lnTo>
                      <a:pt x="30" y="32"/>
                    </a:lnTo>
                    <a:lnTo>
                      <a:pt x="0" y="32"/>
                    </a:lnTo>
                    <a:lnTo>
                      <a:pt x="0" y="32"/>
                    </a:lnTo>
                    <a:lnTo>
                      <a:pt x="20" y="24"/>
                    </a:lnTo>
                    <a:lnTo>
                      <a:pt x="42" y="14"/>
                    </a:lnTo>
                    <a:lnTo>
                      <a:pt x="64" y="6"/>
                    </a:lnTo>
                    <a:lnTo>
                      <a:pt x="78" y="4"/>
                    </a:lnTo>
                    <a:lnTo>
                      <a:pt x="92" y="4"/>
                    </a:lnTo>
                    <a:lnTo>
                      <a:pt x="92" y="4"/>
                    </a:lnTo>
                    <a:lnTo>
                      <a:pt x="88" y="6"/>
                    </a:lnTo>
                    <a:lnTo>
                      <a:pt x="84" y="6"/>
                    </a:lnTo>
                    <a:lnTo>
                      <a:pt x="80" y="6"/>
                    </a:lnTo>
                    <a:lnTo>
                      <a:pt x="78" y="8"/>
                    </a:lnTo>
                    <a:lnTo>
                      <a:pt x="78" y="8"/>
                    </a:lnTo>
                    <a:lnTo>
                      <a:pt x="88" y="8"/>
                    </a:lnTo>
                    <a:lnTo>
                      <a:pt x="100" y="6"/>
                    </a:lnTo>
                    <a:lnTo>
                      <a:pt x="120" y="2"/>
                    </a:lnTo>
                    <a:lnTo>
                      <a:pt x="132" y="2"/>
                    </a:lnTo>
                    <a:lnTo>
                      <a:pt x="142" y="0"/>
                    </a:lnTo>
                    <a:lnTo>
                      <a:pt x="152" y="2"/>
                    </a:lnTo>
                    <a:lnTo>
                      <a:pt x="162" y="4"/>
                    </a:lnTo>
                    <a:lnTo>
                      <a:pt x="162" y="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51" name="Freeform 239"/>
              <p:cNvSpPr>
                <a:spLocks/>
              </p:cNvSpPr>
              <p:nvPr userDrawn="1"/>
            </p:nvSpPr>
            <p:spPr bwMode="auto">
              <a:xfrm>
                <a:off x="4090" y="413"/>
                <a:ext cx="5" cy="5"/>
              </a:xfrm>
              <a:custGeom>
                <a:avLst/>
                <a:gdLst/>
                <a:ahLst/>
                <a:cxnLst>
                  <a:cxn ang="0">
                    <a:pos x="0" y="0"/>
                  </a:cxn>
                  <a:cxn ang="0">
                    <a:pos x="0" y="0"/>
                  </a:cxn>
                  <a:cxn ang="0">
                    <a:pos x="8" y="4"/>
                  </a:cxn>
                  <a:cxn ang="0">
                    <a:pos x="14" y="10"/>
                  </a:cxn>
                  <a:cxn ang="0">
                    <a:pos x="14" y="10"/>
                  </a:cxn>
                  <a:cxn ang="0">
                    <a:pos x="12" y="12"/>
                  </a:cxn>
                  <a:cxn ang="0">
                    <a:pos x="10" y="12"/>
                  </a:cxn>
                  <a:cxn ang="0">
                    <a:pos x="10" y="12"/>
                  </a:cxn>
                  <a:cxn ang="0">
                    <a:pos x="12" y="16"/>
                  </a:cxn>
                  <a:cxn ang="0">
                    <a:pos x="14" y="16"/>
                  </a:cxn>
                  <a:cxn ang="0">
                    <a:pos x="18" y="14"/>
                  </a:cxn>
                  <a:cxn ang="0">
                    <a:pos x="20" y="16"/>
                  </a:cxn>
                  <a:cxn ang="0">
                    <a:pos x="20" y="16"/>
                  </a:cxn>
                  <a:cxn ang="0">
                    <a:pos x="18" y="18"/>
                  </a:cxn>
                  <a:cxn ang="0">
                    <a:pos x="16" y="20"/>
                  </a:cxn>
                  <a:cxn ang="0">
                    <a:pos x="12" y="18"/>
                  </a:cxn>
                  <a:cxn ang="0">
                    <a:pos x="6" y="14"/>
                  </a:cxn>
                  <a:cxn ang="0">
                    <a:pos x="4" y="14"/>
                  </a:cxn>
                  <a:cxn ang="0">
                    <a:pos x="2" y="14"/>
                  </a:cxn>
                  <a:cxn ang="0">
                    <a:pos x="2" y="14"/>
                  </a:cxn>
                  <a:cxn ang="0">
                    <a:pos x="0" y="12"/>
                  </a:cxn>
                  <a:cxn ang="0">
                    <a:pos x="0" y="8"/>
                  </a:cxn>
                  <a:cxn ang="0">
                    <a:pos x="0" y="0"/>
                  </a:cxn>
                  <a:cxn ang="0">
                    <a:pos x="0" y="0"/>
                  </a:cxn>
                </a:cxnLst>
                <a:rect l="0" t="0" r="r" b="b"/>
                <a:pathLst>
                  <a:path w="20" h="20">
                    <a:moveTo>
                      <a:pt x="0" y="0"/>
                    </a:moveTo>
                    <a:lnTo>
                      <a:pt x="0" y="0"/>
                    </a:lnTo>
                    <a:lnTo>
                      <a:pt x="8" y="4"/>
                    </a:lnTo>
                    <a:lnTo>
                      <a:pt x="14" y="10"/>
                    </a:lnTo>
                    <a:lnTo>
                      <a:pt x="14" y="10"/>
                    </a:lnTo>
                    <a:lnTo>
                      <a:pt x="12" y="12"/>
                    </a:lnTo>
                    <a:lnTo>
                      <a:pt x="10" y="12"/>
                    </a:lnTo>
                    <a:lnTo>
                      <a:pt x="10" y="12"/>
                    </a:lnTo>
                    <a:lnTo>
                      <a:pt x="12" y="16"/>
                    </a:lnTo>
                    <a:lnTo>
                      <a:pt x="14" y="16"/>
                    </a:lnTo>
                    <a:lnTo>
                      <a:pt x="18" y="14"/>
                    </a:lnTo>
                    <a:lnTo>
                      <a:pt x="20" y="16"/>
                    </a:lnTo>
                    <a:lnTo>
                      <a:pt x="20" y="16"/>
                    </a:lnTo>
                    <a:lnTo>
                      <a:pt x="18" y="18"/>
                    </a:lnTo>
                    <a:lnTo>
                      <a:pt x="16" y="20"/>
                    </a:lnTo>
                    <a:lnTo>
                      <a:pt x="12" y="18"/>
                    </a:lnTo>
                    <a:lnTo>
                      <a:pt x="6" y="14"/>
                    </a:lnTo>
                    <a:lnTo>
                      <a:pt x="4" y="14"/>
                    </a:lnTo>
                    <a:lnTo>
                      <a:pt x="2" y="14"/>
                    </a:lnTo>
                    <a:lnTo>
                      <a:pt x="2" y="14"/>
                    </a:lnTo>
                    <a:lnTo>
                      <a:pt x="0" y="12"/>
                    </a:lnTo>
                    <a:lnTo>
                      <a:pt x="0" y="8"/>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552" name="Freeform 240"/>
              <p:cNvSpPr>
                <a:spLocks/>
              </p:cNvSpPr>
              <p:nvPr userDrawn="1"/>
            </p:nvSpPr>
            <p:spPr bwMode="auto">
              <a:xfrm>
                <a:off x="3092" y="668"/>
                <a:ext cx="31" cy="83"/>
              </a:xfrm>
              <a:custGeom>
                <a:avLst/>
                <a:gdLst/>
                <a:ahLst/>
                <a:cxnLst>
                  <a:cxn ang="0">
                    <a:pos x="48" y="180"/>
                  </a:cxn>
                  <a:cxn ang="0">
                    <a:pos x="48" y="180"/>
                  </a:cxn>
                  <a:cxn ang="0">
                    <a:pos x="36" y="212"/>
                  </a:cxn>
                  <a:cxn ang="0">
                    <a:pos x="24" y="246"/>
                  </a:cxn>
                  <a:cxn ang="0">
                    <a:pos x="12" y="278"/>
                  </a:cxn>
                  <a:cxn ang="0">
                    <a:pos x="0" y="314"/>
                  </a:cxn>
                  <a:cxn ang="0">
                    <a:pos x="0" y="314"/>
                  </a:cxn>
                  <a:cxn ang="0">
                    <a:pos x="22" y="232"/>
                  </a:cxn>
                  <a:cxn ang="0">
                    <a:pos x="50" y="150"/>
                  </a:cxn>
                  <a:cxn ang="0">
                    <a:pos x="50" y="150"/>
                  </a:cxn>
                  <a:cxn ang="0">
                    <a:pos x="64" y="110"/>
                  </a:cxn>
                  <a:cxn ang="0">
                    <a:pos x="80" y="72"/>
                  </a:cxn>
                  <a:cxn ang="0">
                    <a:pos x="98" y="34"/>
                  </a:cxn>
                  <a:cxn ang="0">
                    <a:pos x="116" y="0"/>
                  </a:cxn>
                  <a:cxn ang="0">
                    <a:pos x="116" y="0"/>
                  </a:cxn>
                  <a:cxn ang="0">
                    <a:pos x="118" y="16"/>
                  </a:cxn>
                  <a:cxn ang="0">
                    <a:pos x="116" y="30"/>
                  </a:cxn>
                  <a:cxn ang="0">
                    <a:pos x="114" y="46"/>
                  </a:cxn>
                  <a:cxn ang="0">
                    <a:pos x="108" y="60"/>
                  </a:cxn>
                  <a:cxn ang="0">
                    <a:pos x="96" y="88"/>
                  </a:cxn>
                  <a:cxn ang="0">
                    <a:pos x="86" y="112"/>
                  </a:cxn>
                  <a:cxn ang="0">
                    <a:pos x="86" y="112"/>
                  </a:cxn>
                  <a:cxn ang="0">
                    <a:pos x="84" y="110"/>
                  </a:cxn>
                  <a:cxn ang="0">
                    <a:pos x="84" y="110"/>
                  </a:cxn>
                  <a:cxn ang="0">
                    <a:pos x="86" y="108"/>
                  </a:cxn>
                  <a:cxn ang="0">
                    <a:pos x="86" y="108"/>
                  </a:cxn>
                  <a:cxn ang="0">
                    <a:pos x="80" y="114"/>
                  </a:cxn>
                  <a:cxn ang="0">
                    <a:pos x="76" y="122"/>
                  </a:cxn>
                  <a:cxn ang="0">
                    <a:pos x="66" y="142"/>
                  </a:cxn>
                  <a:cxn ang="0">
                    <a:pos x="50" y="184"/>
                  </a:cxn>
                  <a:cxn ang="0">
                    <a:pos x="50" y="184"/>
                  </a:cxn>
                  <a:cxn ang="0">
                    <a:pos x="48" y="184"/>
                  </a:cxn>
                  <a:cxn ang="0">
                    <a:pos x="48" y="180"/>
                  </a:cxn>
                  <a:cxn ang="0">
                    <a:pos x="48" y="180"/>
                  </a:cxn>
                </a:cxnLst>
                <a:rect l="0" t="0" r="r" b="b"/>
                <a:pathLst>
                  <a:path w="118" h="314">
                    <a:moveTo>
                      <a:pt x="48" y="180"/>
                    </a:moveTo>
                    <a:lnTo>
                      <a:pt x="48" y="180"/>
                    </a:lnTo>
                    <a:lnTo>
                      <a:pt x="36" y="212"/>
                    </a:lnTo>
                    <a:lnTo>
                      <a:pt x="24" y="246"/>
                    </a:lnTo>
                    <a:lnTo>
                      <a:pt x="12" y="278"/>
                    </a:lnTo>
                    <a:lnTo>
                      <a:pt x="0" y="314"/>
                    </a:lnTo>
                    <a:lnTo>
                      <a:pt x="0" y="314"/>
                    </a:lnTo>
                    <a:lnTo>
                      <a:pt x="22" y="232"/>
                    </a:lnTo>
                    <a:lnTo>
                      <a:pt x="50" y="150"/>
                    </a:lnTo>
                    <a:lnTo>
                      <a:pt x="50" y="150"/>
                    </a:lnTo>
                    <a:lnTo>
                      <a:pt x="64" y="110"/>
                    </a:lnTo>
                    <a:lnTo>
                      <a:pt x="80" y="72"/>
                    </a:lnTo>
                    <a:lnTo>
                      <a:pt x="98" y="34"/>
                    </a:lnTo>
                    <a:lnTo>
                      <a:pt x="116" y="0"/>
                    </a:lnTo>
                    <a:lnTo>
                      <a:pt x="116" y="0"/>
                    </a:lnTo>
                    <a:lnTo>
                      <a:pt x="118" y="16"/>
                    </a:lnTo>
                    <a:lnTo>
                      <a:pt x="116" y="30"/>
                    </a:lnTo>
                    <a:lnTo>
                      <a:pt x="114" y="46"/>
                    </a:lnTo>
                    <a:lnTo>
                      <a:pt x="108" y="60"/>
                    </a:lnTo>
                    <a:lnTo>
                      <a:pt x="96" y="88"/>
                    </a:lnTo>
                    <a:lnTo>
                      <a:pt x="86" y="112"/>
                    </a:lnTo>
                    <a:lnTo>
                      <a:pt x="86" y="112"/>
                    </a:lnTo>
                    <a:lnTo>
                      <a:pt x="84" y="110"/>
                    </a:lnTo>
                    <a:lnTo>
                      <a:pt x="84" y="110"/>
                    </a:lnTo>
                    <a:lnTo>
                      <a:pt x="86" y="108"/>
                    </a:lnTo>
                    <a:lnTo>
                      <a:pt x="86" y="108"/>
                    </a:lnTo>
                    <a:lnTo>
                      <a:pt x="80" y="114"/>
                    </a:lnTo>
                    <a:lnTo>
                      <a:pt x="76" y="122"/>
                    </a:lnTo>
                    <a:lnTo>
                      <a:pt x="66" y="142"/>
                    </a:lnTo>
                    <a:lnTo>
                      <a:pt x="50" y="184"/>
                    </a:lnTo>
                    <a:lnTo>
                      <a:pt x="50" y="184"/>
                    </a:lnTo>
                    <a:lnTo>
                      <a:pt x="48" y="184"/>
                    </a:lnTo>
                    <a:lnTo>
                      <a:pt x="48" y="180"/>
                    </a:lnTo>
                    <a:lnTo>
                      <a:pt x="48" y="18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grpSp>
        <p:sp>
          <p:nvSpPr>
            <p:cNvPr id="13347" name="Freeform 35"/>
            <p:cNvSpPr>
              <a:spLocks/>
            </p:cNvSpPr>
            <p:nvPr userDrawn="1"/>
          </p:nvSpPr>
          <p:spPr bwMode="auto">
            <a:xfrm>
              <a:off x="3303" y="1216"/>
              <a:ext cx="2138" cy="1497"/>
            </a:xfrm>
            <a:custGeom>
              <a:avLst/>
              <a:gdLst/>
              <a:ahLst/>
              <a:cxnLst>
                <a:cxn ang="0">
                  <a:pos x="1400" y="275"/>
                </a:cxn>
                <a:cxn ang="0">
                  <a:pos x="1596" y="795"/>
                </a:cxn>
                <a:cxn ang="0">
                  <a:pos x="0" y="795"/>
                </a:cxn>
                <a:cxn ang="0">
                  <a:pos x="217" y="252"/>
                </a:cxn>
                <a:cxn ang="0">
                  <a:pos x="796" y="0"/>
                </a:cxn>
                <a:cxn ang="0">
                  <a:pos x="1400" y="275"/>
                </a:cxn>
              </a:cxnLst>
              <a:rect l="0" t="0" r="r" b="b"/>
              <a:pathLst>
                <a:path w="1596" h="1118">
                  <a:moveTo>
                    <a:pt x="1400" y="275"/>
                  </a:moveTo>
                  <a:cubicBezTo>
                    <a:pt x="1522" y="417"/>
                    <a:pt x="1596" y="597"/>
                    <a:pt x="1596" y="795"/>
                  </a:cubicBezTo>
                  <a:cubicBezTo>
                    <a:pt x="1037" y="1118"/>
                    <a:pt x="668" y="611"/>
                    <a:pt x="0" y="795"/>
                  </a:cubicBezTo>
                  <a:cubicBezTo>
                    <a:pt x="0" y="585"/>
                    <a:pt x="83" y="392"/>
                    <a:pt x="217" y="252"/>
                  </a:cubicBezTo>
                  <a:cubicBezTo>
                    <a:pt x="364" y="95"/>
                    <a:pt x="570" y="0"/>
                    <a:pt x="796" y="0"/>
                  </a:cubicBezTo>
                  <a:cubicBezTo>
                    <a:pt x="1039" y="0"/>
                    <a:pt x="1253" y="108"/>
                    <a:pt x="1400" y="275"/>
                  </a:cubicBezTo>
                  <a:close/>
                </a:path>
              </a:pathLst>
            </a:custGeom>
            <a:gradFill rotWithShape="1">
              <a:gsLst>
                <a:gs pos="0">
                  <a:schemeClr val="bg1">
                    <a:alpha val="42999"/>
                  </a:schemeClr>
                </a:gs>
                <a:gs pos="100000">
                  <a:schemeClr val="bg1">
                    <a:gamma/>
                    <a:shade val="46275"/>
                    <a:invGamma/>
                    <a:alpha val="0"/>
                  </a:schemeClr>
                </a:gs>
              </a:gsLst>
              <a:lin ang="5400000" scaled="1"/>
            </a:gradFill>
            <a:ln w="9525">
              <a:noFill/>
              <a:round/>
              <a:headEnd/>
              <a:tailEnd/>
            </a:ln>
          </p:spPr>
          <p:txBody>
            <a:bodyPr/>
            <a:lstStyle/>
            <a:p>
              <a:endParaRPr lang="zh-CN" altLang="en-US"/>
            </a:p>
          </p:txBody>
        </p:sp>
      </p:grpSp>
      <p:grpSp>
        <p:nvGrpSpPr>
          <p:cNvPr id="13341" name="Group 29"/>
          <p:cNvGrpSpPr>
            <a:grpSpLocks/>
          </p:cNvGrpSpPr>
          <p:nvPr/>
        </p:nvGrpSpPr>
        <p:grpSpPr bwMode="auto">
          <a:xfrm>
            <a:off x="630238" y="3440113"/>
            <a:ext cx="3941762" cy="985837"/>
            <a:chOff x="117" y="2105"/>
            <a:chExt cx="5477" cy="1370"/>
          </a:xfrm>
        </p:grpSpPr>
        <p:grpSp>
          <p:nvGrpSpPr>
            <p:cNvPr id="13328" name="Group 16"/>
            <p:cNvGrpSpPr>
              <a:grpSpLocks/>
            </p:cNvGrpSpPr>
            <p:nvPr userDrawn="1"/>
          </p:nvGrpSpPr>
          <p:grpSpPr bwMode="auto">
            <a:xfrm>
              <a:off x="150" y="2107"/>
              <a:ext cx="5444" cy="1368"/>
              <a:chOff x="150" y="2107"/>
              <a:chExt cx="5444" cy="1368"/>
            </a:xfrm>
          </p:grpSpPr>
          <p:sp>
            <p:nvSpPr>
              <p:cNvPr id="13326" name="AutoShape 14"/>
              <p:cNvSpPr>
                <a:spLocks noChangeArrowheads="1"/>
              </p:cNvSpPr>
              <p:nvPr userDrawn="1"/>
            </p:nvSpPr>
            <p:spPr bwMode="auto">
              <a:xfrm>
                <a:off x="150" y="2115"/>
                <a:ext cx="5444" cy="1360"/>
              </a:xfrm>
              <a:prstGeom prst="roundRect">
                <a:avLst>
                  <a:gd name="adj" fmla="val 16667"/>
                </a:avLst>
              </a:prstGeom>
              <a:gradFill rotWithShape="1">
                <a:gsLst>
                  <a:gs pos="0">
                    <a:srgbClr val="16A5D8"/>
                  </a:gs>
                  <a:gs pos="100000">
                    <a:srgbClr val="0F7295"/>
                  </a:gs>
                </a:gsLst>
                <a:lin ang="5400000" scaled="1"/>
              </a:gradFill>
              <a:ln w="9525" algn="ctr">
                <a:noFill/>
                <a:round/>
                <a:headEnd/>
                <a:tailEnd/>
              </a:ln>
              <a:effectLst/>
            </p:spPr>
            <p:txBody>
              <a:bodyPr wrap="none" anchor="ctr"/>
              <a:lstStyle/>
              <a:p>
                <a:endParaRPr lang="zh-CN" altLang="en-US"/>
              </a:p>
            </p:txBody>
          </p:sp>
          <p:pic>
            <p:nvPicPr>
              <p:cNvPr id="13327" name="Picture 15" descr="Picture1"/>
              <p:cNvPicPr>
                <a:picLocks noChangeAspect="1" noChangeArrowheads="1"/>
              </p:cNvPicPr>
              <p:nvPr userDrawn="1"/>
            </p:nvPicPr>
            <p:blipFill>
              <a:blip r:embed="rId2" cstate="print"/>
              <a:srcRect/>
              <a:stretch>
                <a:fillRect/>
              </a:stretch>
            </p:blipFill>
            <p:spPr bwMode="auto">
              <a:xfrm>
                <a:off x="150" y="2107"/>
                <a:ext cx="5444" cy="1363"/>
              </a:xfrm>
              <a:prstGeom prst="rect">
                <a:avLst/>
              </a:prstGeom>
              <a:noFill/>
            </p:spPr>
          </p:pic>
        </p:grpSp>
        <p:sp>
          <p:nvSpPr>
            <p:cNvPr id="13333" name="AutoShape 21"/>
            <p:cNvSpPr>
              <a:spLocks noChangeAspect="1" noChangeArrowheads="1" noTextEdit="1"/>
            </p:cNvSpPr>
            <p:nvPr userDrawn="1"/>
          </p:nvSpPr>
          <p:spPr bwMode="auto">
            <a:xfrm>
              <a:off x="150" y="2107"/>
              <a:ext cx="5444" cy="1358"/>
            </a:xfrm>
            <a:prstGeom prst="rect">
              <a:avLst/>
            </a:prstGeom>
            <a:noFill/>
            <a:ln w="9525">
              <a:noFill/>
              <a:miter lim="800000"/>
              <a:headEnd/>
              <a:tailEnd/>
            </a:ln>
          </p:spPr>
          <p:txBody>
            <a:bodyPr/>
            <a:lstStyle/>
            <a:p>
              <a:endParaRPr lang="zh-CN" altLang="en-US"/>
            </a:p>
          </p:txBody>
        </p:sp>
        <p:sp>
          <p:nvSpPr>
            <p:cNvPr id="13335" name="Freeform 23"/>
            <p:cNvSpPr>
              <a:spLocks/>
            </p:cNvSpPr>
            <p:nvPr userDrawn="1"/>
          </p:nvSpPr>
          <p:spPr bwMode="auto">
            <a:xfrm>
              <a:off x="148" y="2105"/>
              <a:ext cx="5446" cy="911"/>
            </a:xfrm>
            <a:custGeom>
              <a:avLst/>
              <a:gdLst/>
              <a:ahLst/>
              <a:cxnLst>
                <a:cxn ang="0">
                  <a:pos x="226" y="0"/>
                </a:cxn>
                <a:cxn ang="0">
                  <a:pos x="0" y="226"/>
                </a:cxn>
                <a:cxn ang="0">
                  <a:pos x="0" y="679"/>
                </a:cxn>
                <a:cxn ang="0">
                  <a:pos x="2700" y="719"/>
                </a:cxn>
                <a:cxn ang="0">
                  <a:pos x="5446" y="663"/>
                </a:cxn>
                <a:cxn ang="0">
                  <a:pos x="5446" y="226"/>
                </a:cxn>
                <a:cxn ang="0">
                  <a:pos x="5220" y="0"/>
                </a:cxn>
                <a:cxn ang="0">
                  <a:pos x="226" y="0"/>
                </a:cxn>
              </a:cxnLst>
              <a:rect l="0" t="0" r="r" b="b"/>
              <a:pathLst>
                <a:path w="5446" h="911">
                  <a:moveTo>
                    <a:pt x="226" y="0"/>
                  </a:moveTo>
                  <a:cubicBezTo>
                    <a:pt x="102" y="0"/>
                    <a:pt x="0" y="102"/>
                    <a:pt x="0" y="226"/>
                  </a:cubicBezTo>
                  <a:cubicBezTo>
                    <a:pt x="0" y="679"/>
                    <a:pt x="0" y="679"/>
                    <a:pt x="0" y="679"/>
                  </a:cubicBezTo>
                  <a:cubicBezTo>
                    <a:pt x="450" y="761"/>
                    <a:pt x="796" y="911"/>
                    <a:pt x="2700" y="719"/>
                  </a:cubicBezTo>
                  <a:cubicBezTo>
                    <a:pt x="4604" y="527"/>
                    <a:pt x="4988" y="745"/>
                    <a:pt x="5446" y="663"/>
                  </a:cubicBezTo>
                  <a:cubicBezTo>
                    <a:pt x="5446" y="226"/>
                    <a:pt x="5446" y="226"/>
                    <a:pt x="5446" y="226"/>
                  </a:cubicBezTo>
                  <a:cubicBezTo>
                    <a:pt x="5446" y="102"/>
                    <a:pt x="5346" y="0"/>
                    <a:pt x="5220" y="0"/>
                  </a:cubicBezTo>
                  <a:lnTo>
                    <a:pt x="226" y="0"/>
                  </a:lnTo>
                  <a:close/>
                </a:path>
              </a:pathLst>
            </a:custGeom>
            <a:gradFill rotWithShape="1">
              <a:gsLst>
                <a:gs pos="0">
                  <a:srgbClr val="77D1F1">
                    <a:alpha val="88000"/>
                  </a:srgbClr>
                </a:gs>
                <a:gs pos="100000">
                  <a:srgbClr val="77D1F1">
                    <a:gamma/>
                    <a:shade val="46275"/>
                    <a:invGamma/>
                    <a:alpha val="0"/>
                  </a:srgbClr>
                </a:gs>
              </a:gsLst>
              <a:lin ang="5400000" scaled="1"/>
            </a:gradFill>
            <a:ln w="9525" cap="flat" cmpd="sng">
              <a:noFill/>
              <a:prstDash val="solid"/>
              <a:round/>
              <a:headEnd type="none" w="med" len="med"/>
              <a:tailEnd type="none" w="med" len="med"/>
            </a:ln>
            <a:effectLst/>
          </p:spPr>
          <p:txBody>
            <a:bodyPr/>
            <a:lstStyle/>
            <a:p>
              <a:endParaRPr lang="zh-CN" altLang="en-US"/>
            </a:p>
          </p:txBody>
        </p:sp>
        <p:sp>
          <p:nvSpPr>
            <p:cNvPr id="13340" name="Freeform 28"/>
            <p:cNvSpPr>
              <a:spLocks/>
            </p:cNvSpPr>
            <p:nvPr userDrawn="1"/>
          </p:nvSpPr>
          <p:spPr bwMode="auto">
            <a:xfrm>
              <a:off x="117" y="2107"/>
              <a:ext cx="5475" cy="327"/>
            </a:xfrm>
            <a:custGeom>
              <a:avLst/>
              <a:gdLst/>
              <a:ahLst/>
              <a:cxnLst>
                <a:cxn ang="0">
                  <a:pos x="5475" y="227"/>
                </a:cxn>
                <a:cxn ang="0">
                  <a:pos x="5251" y="0"/>
                </a:cxn>
                <a:cxn ang="0">
                  <a:pos x="259" y="0"/>
                </a:cxn>
                <a:cxn ang="0">
                  <a:pos x="33" y="284"/>
                </a:cxn>
                <a:cxn ang="0">
                  <a:pos x="2781" y="257"/>
                </a:cxn>
                <a:cxn ang="0">
                  <a:pos x="5475" y="227"/>
                </a:cxn>
              </a:cxnLst>
              <a:rect l="0" t="0" r="r" b="b"/>
              <a:pathLst>
                <a:path w="5475" h="327">
                  <a:moveTo>
                    <a:pt x="5475" y="227"/>
                  </a:moveTo>
                  <a:cubicBezTo>
                    <a:pt x="5475" y="103"/>
                    <a:pt x="5377" y="0"/>
                    <a:pt x="5251" y="0"/>
                  </a:cubicBezTo>
                  <a:lnTo>
                    <a:pt x="259" y="0"/>
                  </a:lnTo>
                  <a:cubicBezTo>
                    <a:pt x="135" y="0"/>
                    <a:pt x="0" y="95"/>
                    <a:pt x="33" y="284"/>
                  </a:cubicBezTo>
                  <a:cubicBezTo>
                    <a:pt x="453" y="327"/>
                    <a:pt x="1874" y="267"/>
                    <a:pt x="2781" y="257"/>
                  </a:cubicBezTo>
                  <a:cubicBezTo>
                    <a:pt x="3688" y="247"/>
                    <a:pt x="5063" y="270"/>
                    <a:pt x="5475" y="227"/>
                  </a:cubicBezTo>
                  <a:close/>
                </a:path>
              </a:pathLst>
            </a:custGeom>
            <a:gradFill rotWithShape="1">
              <a:gsLst>
                <a:gs pos="0">
                  <a:srgbClr val="A4E1F6">
                    <a:alpha val="67999"/>
                  </a:srgbClr>
                </a:gs>
                <a:gs pos="100000">
                  <a:srgbClr val="A4E1F6">
                    <a:gamma/>
                    <a:shade val="46275"/>
                    <a:invGamma/>
                    <a:alpha val="0"/>
                  </a:srgbClr>
                </a:gs>
              </a:gsLst>
              <a:lin ang="5400000" scaled="1"/>
            </a:gradFill>
            <a:ln w="9525" cap="flat" cmpd="sng">
              <a:noFill/>
              <a:prstDash val="solid"/>
              <a:round/>
              <a:headEnd type="none" w="med" len="med"/>
              <a:tailEnd type="none" w="med" len="med"/>
            </a:ln>
            <a:effectLst/>
          </p:spPr>
          <p:txBody>
            <a:bodyPr/>
            <a:lstStyle/>
            <a:p>
              <a:endParaRPr lang="zh-CN" altLang="en-US"/>
            </a:p>
          </p:txBody>
        </p:sp>
      </p:grpSp>
      <p:sp>
        <p:nvSpPr>
          <p:cNvPr id="13320" name="Rectangle 8"/>
          <p:cNvSpPr>
            <a:spLocks noGrp="1" noChangeArrowheads="1"/>
          </p:cNvSpPr>
          <p:nvPr>
            <p:ph type="ctrTitle"/>
          </p:nvPr>
        </p:nvSpPr>
        <p:spPr>
          <a:xfrm>
            <a:off x="658813" y="3429000"/>
            <a:ext cx="3886200" cy="1011238"/>
          </a:xfrm>
          <a:effectLst/>
        </p:spPr>
        <p:txBody>
          <a:bodyPr/>
          <a:lstStyle>
            <a:lvl1pPr>
              <a:defRPr/>
            </a:lvl1pPr>
          </a:lstStyle>
          <a:p>
            <a:r>
              <a:rPr lang="zh-CN" altLang="en-US" smtClean="0"/>
              <a:t>单击此处编辑母版标题样式</a:t>
            </a:r>
            <a:endParaRPr lang="en-GB" altLang="zh-CN"/>
          </a:p>
        </p:txBody>
      </p:sp>
      <p:grpSp>
        <p:nvGrpSpPr>
          <p:cNvPr id="13560" name="Group 248"/>
          <p:cNvGrpSpPr>
            <a:grpSpLocks/>
          </p:cNvGrpSpPr>
          <p:nvPr/>
        </p:nvGrpSpPr>
        <p:grpSpPr bwMode="auto">
          <a:xfrm>
            <a:off x="630238" y="4746625"/>
            <a:ext cx="3941762" cy="985838"/>
            <a:chOff x="117" y="2105"/>
            <a:chExt cx="5477" cy="1370"/>
          </a:xfrm>
        </p:grpSpPr>
        <p:grpSp>
          <p:nvGrpSpPr>
            <p:cNvPr id="13561" name="Group 249"/>
            <p:cNvGrpSpPr>
              <a:grpSpLocks/>
            </p:cNvGrpSpPr>
            <p:nvPr userDrawn="1"/>
          </p:nvGrpSpPr>
          <p:grpSpPr bwMode="auto">
            <a:xfrm>
              <a:off x="150" y="2107"/>
              <a:ext cx="5444" cy="1368"/>
              <a:chOff x="150" y="2107"/>
              <a:chExt cx="5444" cy="1368"/>
            </a:xfrm>
          </p:grpSpPr>
          <p:sp>
            <p:nvSpPr>
              <p:cNvPr id="13562" name="AutoShape 250"/>
              <p:cNvSpPr>
                <a:spLocks noChangeArrowheads="1"/>
              </p:cNvSpPr>
              <p:nvPr userDrawn="1"/>
            </p:nvSpPr>
            <p:spPr bwMode="auto">
              <a:xfrm>
                <a:off x="150" y="2115"/>
                <a:ext cx="5444" cy="1360"/>
              </a:xfrm>
              <a:prstGeom prst="roundRect">
                <a:avLst>
                  <a:gd name="adj" fmla="val 16667"/>
                </a:avLst>
              </a:prstGeom>
              <a:gradFill rotWithShape="1">
                <a:gsLst>
                  <a:gs pos="0">
                    <a:srgbClr val="16A5D8"/>
                  </a:gs>
                  <a:gs pos="100000">
                    <a:srgbClr val="0F7295"/>
                  </a:gs>
                </a:gsLst>
                <a:lin ang="5400000" scaled="1"/>
              </a:gradFill>
              <a:ln w="9525" algn="ctr">
                <a:noFill/>
                <a:round/>
                <a:headEnd/>
                <a:tailEnd/>
              </a:ln>
              <a:effectLst/>
            </p:spPr>
            <p:txBody>
              <a:bodyPr wrap="none" anchor="ctr"/>
              <a:lstStyle/>
              <a:p>
                <a:endParaRPr lang="zh-CN" altLang="en-US"/>
              </a:p>
            </p:txBody>
          </p:sp>
          <p:pic>
            <p:nvPicPr>
              <p:cNvPr id="13563" name="Picture 251" descr="Picture1"/>
              <p:cNvPicPr>
                <a:picLocks noChangeAspect="1" noChangeArrowheads="1"/>
              </p:cNvPicPr>
              <p:nvPr userDrawn="1"/>
            </p:nvPicPr>
            <p:blipFill>
              <a:blip r:embed="rId2" cstate="print"/>
              <a:srcRect/>
              <a:stretch>
                <a:fillRect/>
              </a:stretch>
            </p:blipFill>
            <p:spPr bwMode="auto">
              <a:xfrm>
                <a:off x="150" y="2107"/>
                <a:ext cx="5444" cy="1363"/>
              </a:xfrm>
              <a:prstGeom prst="rect">
                <a:avLst/>
              </a:prstGeom>
              <a:noFill/>
              <a:effectLst/>
            </p:spPr>
          </p:pic>
        </p:grpSp>
        <p:sp>
          <p:nvSpPr>
            <p:cNvPr id="13564" name="AutoShape 252"/>
            <p:cNvSpPr>
              <a:spLocks noChangeAspect="1" noChangeArrowheads="1" noTextEdit="1"/>
            </p:cNvSpPr>
            <p:nvPr userDrawn="1"/>
          </p:nvSpPr>
          <p:spPr bwMode="auto">
            <a:xfrm>
              <a:off x="150" y="2107"/>
              <a:ext cx="5444" cy="1358"/>
            </a:xfrm>
            <a:prstGeom prst="rect">
              <a:avLst/>
            </a:prstGeom>
            <a:noFill/>
            <a:ln w="9525">
              <a:noFill/>
              <a:miter lim="800000"/>
              <a:headEnd/>
              <a:tailEnd/>
            </a:ln>
            <a:effectLst/>
          </p:spPr>
          <p:txBody>
            <a:bodyPr/>
            <a:lstStyle/>
            <a:p>
              <a:endParaRPr lang="zh-CN" altLang="en-US"/>
            </a:p>
          </p:txBody>
        </p:sp>
        <p:sp>
          <p:nvSpPr>
            <p:cNvPr id="13565" name="Freeform 253"/>
            <p:cNvSpPr>
              <a:spLocks/>
            </p:cNvSpPr>
            <p:nvPr userDrawn="1"/>
          </p:nvSpPr>
          <p:spPr bwMode="auto">
            <a:xfrm>
              <a:off x="148" y="2105"/>
              <a:ext cx="5446" cy="911"/>
            </a:xfrm>
            <a:custGeom>
              <a:avLst/>
              <a:gdLst/>
              <a:ahLst/>
              <a:cxnLst>
                <a:cxn ang="0">
                  <a:pos x="226" y="0"/>
                </a:cxn>
                <a:cxn ang="0">
                  <a:pos x="0" y="226"/>
                </a:cxn>
                <a:cxn ang="0">
                  <a:pos x="0" y="679"/>
                </a:cxn>
                <a:cxn ang="0">
                  <a:pos x="2700" y="719"/>
                </a:cxn>
                <a:cxn ang="0">
                  <a:pos x="5446" y="663"/>
                </a:cxn>
                <a:cxn ang="0">
                  <a:pos x="5446" y="226"/>
                </a:cxn>
                <a:cxn ang="0">
                  <a:pos x="5220" y="0"/>
                </a:cxn>
                <a:cxn ang="0">
                  <a:pos x="226" y="0"/>
                </a:cxn>
              </a:cxnLst>
              <a:rect l="0" t="0" r="r" b="b"/>
              <a:pathLst>
                <a:path w="5446" h="911">
                  <a:moveTo>
                    <a:pt x="226" y="0"/>
                  </a:moveTo>
                  <a:cubicBezTo>
                    <a:pt x="102" y="0"/>
                    <a:pt x="0" y="102"/>
                    <a:pt x="0" y="226"/>
                  </a:cubicBezTo>
                  <a:cubicBezTo>
                    <a:pt x="0" y="679"/>
                    <a:pt x="0" y="679"/>
                    <a:pt x="0" y="679"/>
                  </a:cubicBezTo>
                  <a:cubicBezTo>
                    <a:pt x="450" y="761"/>
                    <a:pt x="796" y="911"/>
                    <a:pt x="2700" y="719"/>
                  </a:cubicBezTo>
                  <a:cubicBezTo>
                    <a:pt x="4604" y="527"/>
                    <a:pt x="4988" y="745"/>
                    <a:pt x="5446" y="663"/>
                  </a:cubicBezTo>
                  <a:cubicBezTo>
                    <a:pt x="5446" y="226"/>
                    <a:pt x="5446" y="226"/>
                    <a:pt x="5446" y="226"/>
                  </a:cubicBezTo>
                  <a:cubicBezTo>
                    <a:pt x="5446" y="102"/>
                    <a:pt x="5346" y="0"/>
                    <a:pt x="5220" y="0"/>
                  </a:cubicBezTo>
                  <a:lnTo>
                    <a:pt x="226" y="0"/>
                  </a:lnTo>
                  <a:close/>
                </a:path>
              </a:pathLst>
            </a:custGeom>
            <a:gradFill rotWithShape="1">
              <a:gsLst>
                <a:gs pos="0">
                  <a:srgbClr val="77D1F1">
                    <a:alpha val="88000"/>
                  </a:srgbClr>
                </a:gs>
                <a:gs pos="100000">
                  <a:srgbClr val="77D1F1">
                    <a:gamma/>
                    <a:shade val="46275"/>
                    <a:invGamma/>
                    <a:alpha val="0"/>
                  </a:srgbClr>
                </a:gs>
              </a:gsLst>
              <a:lin ang="5400000" scaled="1"/>
            </a:gradFill>
            <a:ln w="9525" cap="flat" cmpd="sng">
              <a:noFill/>
              <a:prstDash val="solid"/>
              <a:round/>
              <a:headEnd type="none" w="med" len="med"/>
              <a:tailEnd type="none" w="med" len="med"/>
            </a:ln>
            <a:effectLst/>
          </p:spPr>
          <p:txBody>
            <a:bodyPr/>
            <a:lstStyle/>
            <a:p>
              <a:endParaRPr lang="zh-CN" altLang="en-US"/>
            </a:p>
          </p:txBody>
        </p:sp>
        <p:sp>
          <p:nvSpPr>
            <p:cNvPr id="13566" name="Freeform 254"/>
            <p:cNvSpPr>
              <a:spLocks/>
            </p:cNvSpPr>
            <p:nvPr userDrawn="1"/>
          </p:nvSpPr>
          <p:spPr bwMode="auto">
            <a:xfrm>
              <a:off x="117" y="2107"/>
              <a:ext cx="5475" cy="327"/>
            </a:xfrm>
            <a:custGeom>
              <a:avLst/>
              <a:gdLst/>
              <a:ahLst/>
              <a:cxnLst>
                <a:cxn ang="0">
                  <a:pos x="5475" y="227"/>
                </a:cxn>
                <a:cxn ang="0">
                  <a:pos x="5251" y="0"/>
                </a:cxn>
                <a:cxn ang="0">
                  <a:pos x="259" y="0"/>
                </a:cxn>
                <a:cxn ang="0">
                  <a:pos x="33" y="284"/>
                </a:cxn>
                <a:cxn ang="0">
                  <a:pos x="2781" y="257"/>
                </a:cxn>
                <a:cxn ang="0">
                  <a:pos x="5475" y="227"/>
                </a:cxn>
              </a:cxnLst>
              <a:rect l="0" t="0" r="r" b="b"/>
              <a:pathLst>
                <a:path w="5475" h="327">
                  <a:moveTo>
                    <a:pt x="5475" y="227"/>
                  </a:moveTo>
                  <a:cubicBezTo>
                    <a:pt x="5475" y="103"/>
                    <a:pt x="5377" y="0"/>
                    <a:pt x="5251" y="0"/>
                  </a:cubicBezTo>
                  <a:lnTo>
                    <a:pt x="259" y="0"/>
                  </a:lnTo>
                  <a:cubicBezTo>
                    <a:pt x="135" y="0"/>
                    <a:pt x="0" y="95"/>
                    <a:pt x="33" y="284"/>
                  </a:cubicBezTo>
                  <a:cubicBezTo>
                    <a:pt x="453" y="327"/>
                    <a:pt x="1874" y="267"/>
                    <a:pt x="2781" y="257"/>
                  </a:cubicBezTo>
                  <a:cubicBezTo>
                    <a:pt x="3688" y="247"/>
                    <a:pt x="5063" y="270"/>
                    <a:pt x="5475" y="227"/>
                  </a:cubicBezTo>
                  <a:close/>
                </a:path>
              </a:pathLst>
            </a:custGeom>
            <a:gradFill rotWithShape="1">
              <a:gsLst>
                <a:gs pos="0">
                  <a:srgbClr val="A4E1F6">
                    <a:alpha val="67999"/>
                  </a:srgbClr>
                </a:gs>
                <a:gs pos="100000">
                  <a:srgbClr val="A4E1F6">
                    <a:gamma/>
                    <a:shade val="46275"/>
                    <a:invGamma/>
                    <a:alpha val="0"/>
                  </a:srgbClr>
                </a:gs>
              </a:gsLst>
              <a:lin ang="5400000" scaled="1"/>
            </a:gradFill>
            <a:ln w="9525" cap="flat" cmpd="sng">
              <a:noFill/>
              <a:prstDash val="solid"/>
              <a:round/>
              <a:headEnd type="none" w="med" len="med"/>
              <a:tailEnd type="none" w="med" len="med"/>
            </a:ln>
            <a:effectLst/>
          </p:spPr>
          <p:txBody>
            <a:bodyPr/>
            <a:lstStyle/>
            <a:p>
              <a:endParaRPr lang="zh-CN" altLang="en-US"/>
            </a:p>
          </p:txBody>
        </p:sp>
      </p:grpSp>
      <p:sp>
        <p:nvSpPr>
          <p:cNvPr id="13316" name="Rectangle 4"/>
          <p:cNvSpPr>
            <a:spLocks noGrp="1" noChangeArrowheads="1"/>
          </p:cNvSpPr>
          <p:nvPr>
            <p:ph type="subTitle" idx="1"/>
          </p:nvPr>
        </p:nvSpPr>
        <p:spPr>
          <a:xfrm>
            <a:off x="684213" y="4737100"/>
            <a:ext cx="3887787" cy="1008063"/>
          </a:xfrm>
        </p:spPr>
        <p:txBody>
          <a:bodyPr anchor="ctr"/>
          <a:lstStyle>
            <a:lvl1pPr marL="0" indent="0">
              <a:buFontTx/>
              <a:buNone/>
              <a:defRPr>
                <a:solidFill>
                  <a:schemeClr val="bg1"/>
                </a:solidFill>
              </a:defRPr>
            </a:lvl1pPr>
          </a:lstStyle>
          <a:p>
            <a:r>
              <a:rPr lang="zh-CN" altLang="en-US" smtClean="0"/>
              <a:t>单击此处编辑母版副标题样式</a:t>
            </a:r>
            <a:endParaRPr lang="en-GB" altLang="zh-CN"/>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400"/>
                                  </p:stCondLst>
                                  <p:childTnLst>
                                    <p:set>
                                      <p:cBhvr>
                                        <p:cTn id="6" dur="1" fill="hold">
                                          <p:stCondLst>
                                            <p:cond delay="0"/>
                                          </p:stCondLst>
                                        </p:cTn>
                                        <p:tgtEl>
                                          <p:spTgt spid="13902"/>
                                        </p:tgtEl>
                                        <p:attrNameLst>
                                          <p:attrName>style.visibility</p:attrName>
                                        </p:attrNameLst>
                                      </p:cBhvr>
                                      <p:to>
                                        <p:strVal val="visible"/>
                                      </p:to>
                                    </p:set>
                                    <p:animEffect transition="in" filter="fade">
                                      <p:cBhvr>
                                        <p:cTn id="7" dur="1000"/>
                                        <p:tgtEl>
                                          <p:spTgt spid="13902"/>
                                        </p:tgtEl>
                                      </p:cBhvr>
                                    </p:animEffect>
                                    <p:anim calcmode="lin" valueType="num">
                                      <p:cBhvr>
                                        <p:cTn id="8" dur="1000" fill="hold"/>
                                        <p:tgtEl>
                                          <p:spTgt spid="13902"/>
                                        </p:tgtEl>
                                        <p:attrNameLst>
                                          <p:attrName>ppt_x</p:attrName>
                                        </p:attrNameLst>
                                      </p:cBhvr>
                                      <p:tavLst>
                                        <p:tav tm="0">
                                          <p:val>
                                            <p:strVal val="#ppt_x"/>
                                          </p:val>
                                        </p:tav>
                                        <p:tav tm="100000">
                                          <p:val>
                                            <p:strVal val="#ppt_x"/>
                                          </p:val>
                                        </p:tav>
                                      </p:tavLst>
                                    </p:anim>
                                    <p:anim calcmode="lin" valueType="num">
                                      <p:cBhvr>
                                        <p:cTn id="9" dur="1000" fill="hold"/>
                                        <p:tgtEl>
                                          <p:spTgt spid="13902"/>
                                        </p:tgtEl>
                                        <p:attrNameLst>
                                          <p:attrName>ppt_y</p:attrName>
                                        </p:attrNameLst>
                                      </p:cBhvr>
                                      <p:tavLst>
                                        <p:tav tm="0">
                                          <p:val>
                                            <p:strVal val="#ppt_y-.1"/>
                                          </p:val>
                                        </p:tav>
                                        <p:tav tm="100000">
                                          <p:val>
                                            <p:strVal val="#ppt_y"/>
                                          </p:val>
                                        </p:tav>
                                      </p:tavLst>
                                    </p:anim>
                                  </p:childTnLst>
                                </p:cTn>
                              </p:par>
                              <p:par>
                                <p:cTn id="10" presetID="53" presetClass="entr" presetSubtype="0" fill="hold" nodeType="withEffect">
                                  <p:stCondLst>
                                    <p:cond delay="400"/>
                                  </p:stCondLst>
                                  <p:childTnLst>
                                    <p:set>
                                      <p:cBhvr>
                                        <p:cTn id="11" dur="1" fill="hold">
                                          <p:stCondLst>
                                            <p:cond delay="0"/>
                                          </p:stCondLst>
                                        </p:cTn>
                                        <p:tgtEl>
                                          <p:spTgt spid="13557"/>
                                        </p:tgtEl>
                                        <p:attrNameLst>
                                          <p:attrName>style.visibility</p:attrName>
                                        </p:attrNameLst>
                                      </p:cBhvr>
                                      <p:to>
                                        <p:strVal val="visible"/>
                                      </p:to>
                                    </p:set>
                                    <p:anim calcmode="lin" valueType="num">
                                      <p:cBhvr>
                                        <p:cTn id="12" dur="1000" fill="hold"/>
                                        <p:tgtEl>
                                          <p:spTgt spid="13557"/>
                                        </p:tgtEl>
                                        <p:attrNameLst>
                                          <p:attrName>ppt_w</p:attrName>
                                        </p:attrNameLst>
                                      </p:cBhvr>
                                      <p:tavLst>
                                        <p:tav tm="0">
                                          <p:val>
                                            <p:fltVal val="0"/>
                                          </p:val>
                                        </p:tav>
                                        <p:tav tm="100000">
                                          <p:val>
                                            <p:strVal val="#ppt_w"/>
                                          </p:val>
                                        </p:tav>
                                      </p:tavLst>
                                    </p:anim>
                                    <p:anim calcmode="lin" valueType="num">
                                      <p:cBhvr>
                                        <p:cTn id="13" dur="1000" fill="hold"/>
                                        <p:tgtEl>
                                          <p:spTgt spid="13557"/>
                                        </p:tgtEl>
                                        <p:attrNameLst>
                                          <p:attrName>ppt_h</p:attrName>
                                        </p:attrNameLst>
                                      </p:cBhvr>
                                      <p:tavLst>
                                        <p:tav tm="0">
                                          <p:val>
                                            <p:fltVal val="0"/>
                                          </p:val>
                                        </p:tav>
                                        <p:tav tm="100000">
                                          <p:val>
                                            <p:strVal val="#ppt_h"/>
                                          </p:val>
                                        </p:tav>
                                      </p:tavLst>
                                    </p:anim>
                                    <p:animEffect transition="in" filter="fade">
                                      <p:cBhvr>
                                        <p:cTn id="14" dur="1000"/>
                                        <p:tgtEl>
                                          <p:spTgt spid="13557"/>
                                        </p:tgtEl>
                                      </p:cBhvr>
                                    </p:animEffect>
                                  </p:childTnLst>
                                </p:cTn>
                              </p:par>
                            </p:childTnLst>
                          </p:cTn>
                        </p:par>
                        <p:par>
                          <p:cTn id="15" fill="hold">
                            <p:stCondLst>
                              <p:cond delay="1400"/>
                            </p:stCondLst>
                            <p:childTnLst>
                              <p:par>
                                <p:cTn id="16" presetID="22" presetClass="entr" presetSubtype="2" fill="hold" nodeType="afterEffect">
                                  <p:stCondLst>
                                    <p:cond delay="0"/>
                                  </p:stCondLst>
                                  <p:childTnLst>
                                    <p:set>
                                      <p:cBhvr>
                                        <p:cTn id="17" dur="1" fill="hold">
                                          <p:stCondLst>
                                            <p:cond delay="0"/>
                                          </p:stCondLst>
                                        </p:cTn>
                                        <p:tgtEl>
                                          <p:spTgt spid="14298"/>
                                        </p:tgtEl>
                                        <p:attrNameLst>
                                          <p:attrName>style.visibility</p:attrName>
                                        </p:attrNameLst>
                                      </p:cBhvr>
                                      <p:to>
                                        <p:strVal val="visible"/>
                                      </p:to>
                                    </p:set>
                                    <p:animEffect transition="in" filter="wipe(right)">
                                      <p:cBhvr>
                                        <p:cTn id="18" dur="500"/>
                                        <p:tgtEl>
                                          <p:spTgt spid="14298"/>
                                        </p:tgtEl>
                                      </p:cBhvr>
                                    </p:animEffect>
                                  </p:childTnLst>
                                </p:cTn>
                              </p:par>
                            </p:childTnLst>
                          </p:cTn>
                        </p:par>
                        <p:par>
                          <p:cTn id="19" fill="hold">
                            <p:stCondLst>
                              <p:cond delay="1900"/>
                            </p:stCondLst>
                            <p:childTnLst>
                              <p:par>
                                <p:cTn id="20" presetID="10" presetClass="entr" presetSubtype="0" fill="hold" nodeType="afterEffect">
                                  <p:stCondLst>
                                    <p:cond delay="0"/>
                                  </p:stCondLst>
                                  <p:childTnLst>
                                    <p:set>
                                      <p:cBhvr>
                                        <p:cTn id="21" dur="1" fill="hold">
                                          <p:stCondLst>
                                            <p:cond delay="0"/>
                                          </p:stCondLst>
                                        </p:cTn>
                                        <p:tgtEl>
                                          <p:spTgt spid="13341"/>
                                        </p:tgtEl>
                                        <p:attrNameLst>
                                          <p:attrName>style.visibility</p:attrName>
                                        </p:attrNameLst>
                                      </p:cBhvr>
                                      <p:to>
                                        <p:strVal val="visible"/>
                                      </p:to>
                                    </p:set>
                                    <p:animEffect transition="in" filter="fade">
                                      <p:cBhvr>
                                        <p:cTn id="22" dur="500"/>
                                        <p:tgtEl>
                                          <p:spTgt spid="13341"/>
                                        </p:tgtEl>
                                      </p:cBhvr>
                                    </p:animEffect>
                                  </p:childTnLst>
                                </p:cTn>
                              </p:par>
                              <p:par>
                                <p:cTn id="23" presetID="10" presetClass="entr" presetSubtype="0" fill="hold" grpId="1" nodeType="withEffect">
                                  <p:stCondLst>
                                    <p:cond delay="0"/>
                                  </p:stCondLst>
                                  <p:childTnLst>
                                    <p:set>
                                      <p:cBhvr>
                                        <p:cTn id="24" dur="1" fill="hold">
                                          <p:stCondLst>
                                            <p:cond delay="0"/>
                                          </p:stCondLst>
                                        </p:cTn>
                                        <p:tgtEl>
                                          <p:spTgt spid="13320"/>
                                        </p:tgtEl>
                                        <p:attrNameLst>
                                          <p:attrName>style.visibility</p:attrName>
                                        </p:attrNameLst>
                                      </p:cBhvr>
                                      <p:to>
                                        <p:strVal val="visible"/>
                                      </p:to>
                                    </p:set>
                                    <p:animEffect transition="in" filter="fade">
                                      <p:cBhvr>
                                        <p:cTn id="25" dur="500"/>
                                        <p:tgtEl>
                                          <p:spTgt spid="13320"/>
                                        </p:tgtEl>
                                      </p:cBhvr>
                                    </p:animEffect>
                                  </p:childTnLst>
                                </p:cTn>
                              </p:par>
                              <p:par>
                                <p:cTn id="26" presetID="10" presetClass="entr" presetSubtype="0" fill="hold" nodeType="withEffect">
                                  <p:stCondLst>
                                    <p:cond delay="200"/>
                                  </p:stCondLst>
                                  <p:childTnLst>
                                    <p:set>
                                      <p:cBhvr>
                                        <p:cTn id="27" dur="1" fill="hold">
                                          <p:stCondLst>
                                            <p:cond delay="0"/>
                                          </p:stCondLst>
                                        </p:cTn>
                                        <p:tgtEl>
                                          <p:spTgt spid="13560"/>
                                        </p:tgtEl>
                                        <p:attrNameLst>
                                          <p:attrName>style.visibility</p:attrName>
                                        </p:attrNameLst>
                                      </p:cBhvr>
                                      <p:to>
                                        <p:strVal val="visible"/>
                                      </p:to>
                                    </p:set>
                                    <p:animEffect transition="in" filter="fade">
                                      <p:cBhvr>
                                        <p:cTn id="28" dur="500"/>
                                        <p:tgtEl>
                                          <p:spTgt spid="13560"/>
                                        </p:tgtEl>
                                      </p:cBhvr>
                                    </p:animEffect>
                                  </p:childTnLst>
                                </p:cTn>
                              </p:par>
                              <p:par>
                                <p:cTn id="29" presetID="10" presetClass="entr" presetSubtype="0" fill="hold" grpId="0" nodeType="withEffect">
                                  <p:stCondLst>
                                    <p:cond delay="200"/>
                                  </p:stCondLst>
                                  <p:childTnLst>
                                    <p:set>
                                      <p:cBhvr>
                                        <p:cTn id="30" dur="1" fill="hold">
                                          <p:stCondLst>
                                            <p:cond delay="0"/>
                                          </p:stCondLst>
                                        </p:cTn>
                                        <p:tgtEl>
                                          <p:spTgt spid="13316">
                                            <p:txEl>
                                              <p:pRg st="0" end="0"/>
                                            </p:txEl>
                                          </p:spTgt>
                                        </p:tgtEl>
                                        <p:attrNameLst>
                                          <p:attrName>style.visibility</p:attrName>
                                        </p:attrNameLst>
                                      </p:cBhvr>
                                      <p:to>
                                        <p:strVal val="visible"/>
                                      </p:to>
                                    </p:set>
                                    <p:animEffect transition="in" filter="fade">
                                      <p:cBhvr>
                                        <p:cTn id="31" dur="500"/>
                                        <p:tgtEl>
                                          <p:spTgt spid="133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0" grpId="1"/>
      <p:bldP spid="13316" grpId="0" build="p">
        <p:tmplLst>
          <p:tmpl lvl="1">
            <p:tnLst>
              <p:par>
                <p:cTn presetID="10" presetClass="entr" presetSubtype="0" fill="hold" nodeType="withEffect">
                  <p:stCondLst>
                    <p:cond delay="200"/>
                  </p:stCondLst>
                  <p:childTnLst>
                    <p:set>
                      <p:cBhvr>
                        <p:cTn dur="1" fill="hold">
                          <p:stCondLst>
                            <p:cond delay="0"/>
                          </p:stCondLst>
                        </p:cTn>
                        <p:tgtEl>
                          <p:spTgt spid="13316"/>
                        </p:tgtEl>
                        <p:attrNameLst>
                          <p:attrName>style.visibility</p:attrName>
                        </p:attrNameLst>
                      </p:cBhvr>
                      <p:to>
                        <p:strVal val="visible"/>
                      </p:to>
                    </p:set>
                    <p:animEffect transition="in" filter="fade">
                      <p:cBhvr>
                        <p:cTn dur="500"/>
                        <p:tgtEl>
                          <p:spTgt spid="13316"/>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BB82B64A-5B40-4850-A5EE-3845408D0869}" type="slidenum">
              <a:rPr lang="en-GB" altLang="zh-CN"/>
              <a:pPr/>
              <a:t>‹#›</a:t>
            </a:fld>
            <a:endParaRPr lang="en-GB" altLang="zh-CN"/>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15113" y="188913"/>
            <a:ext cx="2071687" cy="58324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00050" y="188913"/>
            <a:ext cx="6062663" cy="58324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A8AD7BB1-087E-4140-B713-B2DA779D764C}" type="slidenum">
              <a:rPr lang="en-GB" altLang="zh-CN"/>
              <a:pPr/>
              <a:t>‹#›</a:t>
            </a:fld>
            <a:endParaRPr lang="en-GB" altLang="zh-CN"/>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82BD167A-5751-414A-AA40-8443D27CFE2E}" type="slidenum">
              <a:rPr lang="en-GB" altLang="zh-CN"/>
              <a:pPr/>
              <a:t>‹#›</a:t>
            </a:fld>
            <a:endParaRPr lang="en-GB" altLang="zh-CN"/>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GB" altLang="zh-CN"/>
          </a:p>
        </p:txBody>
      </p:sp>
      <p:sp>
        <p:nvSpPr>
          <p:cNvPr id="5" name="页脚占位符 4"/>
          <p:cNvSpPr>
            <a:spLocks noGrp="1"/>
          </p:cNvSpPr>
          <p:nvPr>
            <p:ph type="ftr" sz="quarter" idx="11"/>
          </p:nvPr>
        </p:nvSpPr>
        <p:spPr/>
        <p:txBody>
          <a:bodyPr/>
          <a:lstStyle>
            <a:lvl1pPr>
              <a:defRPr/>
            </a:lvl1pPr>
          </a:lstStyle>
          <a:p>
            <a:endParaRPr lang="en-GB" altLang="zh-CN"/>
          </a:p>
        </p:txBody>
      </p:sp>
      <p:sp>
        <p:nvSpPr>
          <p:cNvPr id="6" name="灯片编号占位符 5"/>
          <p:cNvSpPr>
            <a:spLocks noGrp="1"/>
          </p:cNvSpPr>
          <p:nvPr>
            <p:ph type="sldNum" sz="quarter" idx="12"/>
          </p:nvPr>
        </p:nvSpPr>
        <p:spPr/>
        <p:txBody>
          <a:bodyPr/>
          <a:lstStyle>
            <a:lvl1pPr>
              <a:defRPr/>
            </a:lvl1pPr>
          </a:lstStyle>
          <a:p>
            <a:fld id="{4FD782E5-FDF3-4E1C-AB33-AA1D372D2A53}" type="slidenum">
              <a:rPr lang="en-GB" altLang="zh-CN"/>
              <a:pPr/>
              <a:t>‹#›</a:t>
            </a:fld>
            <a:endParaRPr lang="en-GB" altLang="zh-CN"/>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908175" y="981075"/>
            <a:ext cx="3313113" cy="5040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5373688" y="981075"/>
            <a:ext cx="3313112" cy="50403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E68C9186-E0C1-4770-B0D6-DB6A16795DFC}" type="slidenum">
              <a:rPr lang="en-GB" altLang="zh-CN"/>
              <a:pPr/>
              <a:t>‹#›</a:t>
            </a:fld>
            <a:endParaRPr lang="en-GB" altLang="zh-CN"/>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GB" altLang="zh-CN"/>
          </a:p>
        </p:txBody>
      </p:sp>
      <p:sp>
        <p:nvSpPr>
          <p:cNvPr id="8" name="页脚占位符 7"/>
          <p:cNvSpPr>
            <a:spLocks noGrp="1"/>
          </p:cNvSpPr>
          <p:nvPr>
            <p:ph type="ftr" sz="quarter" idx="11"/>
          </p:nvPr>
        </p:nvSpPr>
        <p:spPr/>
        <p:txBody>
          <a:bodyPr/>
          <a:lstStyle>
            <a:lvl1pPr>
              <a:defRPr/>
            </a:lvl1pPr>
          </a:lstStyle>
          <a:p>
            <a:endParaRPr lang="en-GB" altLang="zh-CN"/>
          </a:p>
        </p:txBody>
      </p:sp>
      <p:sp>
        <p:nvSpPr>
          <p:cNvPr id="9" name="灯片编号占位符 8"/>
          <p:cNvSpPr>
            <a:spLocks noGrp="1"/>
          </p:cNvSpPr>
          <p:nvPr>
            <p:ph type="sldNum" sz="quarter" idx="12"/>
          </p:nvPr>
        </p:nvSpPr>
        <p:spPr/>
        <p:txBody>
          <a:bodyPr/>
          <a:lstStyle>
            <a:lvl1pPr>
              <a:defRPr/>
            </a:lvl1pPr>
          </a:lstStyle>
          <a:p>
            <a:fld id="{C10CC2FA-CED0-4AAC-ACD4-F0DA02DC6577}" type="slidenum">
              <a:rPr lang="en-GB" altLang="zh-CN"/>
              <a:pPr/>
              <a:t>‹#›</a:t>
            </a:fld>
            <a:endParaRPr lang="en-GB" altLang="zh-CN"/>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GB" altLang="zh-CN"/>
          </a:p>
        </p:txBody>
      </p:sp>
      <p:sp>
        <p:nvSpPr>
          <p:cNvPr id="4" name="页脚占位符 3"/>
          <p:cNvSpPr>
            <a:spLocks noGrp="1"/>
          </p:cNvSpPr>
          <p:nvPr>
            <p:ph type="ftr" sz="quarter" idx="11"/>
          </p:nvPr>
        </p:nvSpPr>
        <p:spPr/>
        <p:txBody>
          <a:bodyPr/>
          <a:lstStyle>
            <a:lvl1pPr>
              <a:defRPr/>
            </a:lvl1pPr>
          </a:lstStyle>
          <a:p>
            <a:endParaRPr lang="en-GB" altLang="zh-CN"/>
          </a:p>
        </p:txBody>
      </p:sp>
      <p:sp>
        <p:nvSpPr>
          <p:cNvPr id="5" name="灯片编号占位符 4"/>
          <p:cNvSpPr>
            <a:spLocks noGrp="1"/>
          </p:cNvSpPr>
          <p:nvPr>
            <p:ph type="sldNum" sz="quarter" idx="12"/>
          </p:nvPr>
        </p:nvSpPr>
        <p:spPr/>
        <p:txBody>
          <a:bodyPr/>
          <a:lstStyle>
            <a:lvl1pPr>
              <a:defRPr/>
            </a:lvl1pPr>
          </a:lstStyle>
          <a:p>
            <a:fld id="{140369A8-1F24-4B8A-997B-F229C8436796}" type="slidenum">
              <a:rPr lang="en-GB" altLang="zh-CN"/>
              <a:pPr/>
              <a:t>‹#›</a:t>
            </a:fld>
            <a:endParaRPr lang="en-GB" altLang="zh-CN"/>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GB" altLang="zh-CN"/>
          </a:p>
        </p:txBody>
      </p:sp>
      <p:sp>
        <p:nvSpPr>
          <p:cNvPr id="3" name="页脚占位符 2"/>
          <p:cNvSpPr>
            <a:spLocks noGrp="1"/>
          </p:cNvSpPr>
          <p:nvPr>
            <p:ph type="ftr" sz="quarter" idx="11"/>
          </p:nvPr>
        </p:nvSpPr>
        <p:spPr/>
        <p:txBody>
          <a:bodyPr/>
          <a:lstStyle>
            <a:lvl1pPr>
              <a:defRPr/>
            </a:lvl1pPr>
          </a:lstStyle>
          <a:p>
            <a:endParaRPr lang="en-GB" altLang="zh-CN"/>
          </a:p>
        </p:txBody>
      </p:sp>
      <p:sp>
        <p:nvSpPr>
          <p:cNvPr id="4" name="灯片编号占位符 3"/>
          <p:cNvSpPr>
            <a:spLocks noGrp="1"/>
          </p:cNvSpPr>
          <p:nvPr>
            <p:ph type="sldNum" sz="quarter" idx="12"/>
          </p:nvPr>
        </p:nvSpPr>
        <p:spPr/>
        <p:txBody>
          <a:bodyPr/>
          <a:lstStyle>
            <a:lvl1pPr>
              <a:defRPr/>
            </a:lvl1pPr>
          </a:lstStyle>
          <a:p>
            <a:fld id="{C3C9B80B-6E77-41D1-AA49-49E22707C5EF}" type="slidenum">
              <a:rPr lang="en-GB" altLang="zh-CN"/>
              <a:pPr/>
              <a:t>‹#›</a:t>
            </a:fld>
            <a:endParaRPr lang="en-GB" altLang="zh-CN"/>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C8A87C94-3530-4C62-9589-1059E3247F5C}" type="slidenum">
              <a:rPr lang="en-GB" altLang="zh-CN"/>
              <a:pPr/>
              <a:t>‹#›</a:t>
            </a:fld>
            <a:endParaRPr lang="en-GB" altLang="zh-CN"/>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GB" altLang="zh-CN"/>
          </a:p>
        </p:txBody>
      </p:sp>
      <p:sp>
        <p:nvSpPr>
          <p:cNvPr id="6" name="页脚占位符 5"/>
          <p:cNvSpPr>
            <a:spLocks noGrp="1"/>
          </p:cNvSpPr>
          <p:nvPr>
            <p:ph type="ftr" sz="quarter" idx="11"/>
          </p:nvPr>
        </p:nvSpPr>
        <p:spPr/>
        <p:txBody>
          <a:bodyPr/>
          <a:lstStyle>
            <a:lvl1pPr>
              <a:defRPr/>
            </a:lvl1pPr>
          </a:lstStyle>
          <a:p>
            <a:endParaRPr lang="en-GB" altLang="zh-CN"/>
          </a:p>
        </p:txBody>
      </p:sp>
      <p:sp>
        <p:nvSpPr>
          <p:cNvPr id="7" name="灯片编号占位符 6"/>
          <p:cNvSpPr>
            <a:spLocks noGrp="1"/>
          </p:cNvSpPr>
          <p:nvPr>
            <p:ph type="sldNum" sz="quarter" idx="12"/>
          </p:nvPr>
        </p:nvSpPr>
        <p:spPr/>
        <p:txBody>
          <a:bodyPr/>
          <a:lstStyle>
            <a:lvl1pPr>
              <a:defRPr/>
            </a:lvl1pPr>
          </a:lstStyle>
          <a:p>
            <a:fld id="{2C284F27-E902-477F-BD3C-5FB68870ACC5}" type="slidenum">
              <a:rPr lang="en-GB" altLang="zh-CN"/>
              <a:pPr/>
              <a:t>‹#›</a:t>
            </a:fld>
            <a:endParaRPr lang="en-GB" altLang="zh-CN"/>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4" name="Rectangle 100"/>
          <p:cNvSpPr>
            <a:spLocks noChangeArrowheads="1"/>
          </p:cNvSpPr>
          <p:nvPr/>
        </p:nvSpPr>
        <p:spPr bwMode="auto">
          <a:xfrm>
            <a:off x="1739900" y="0"/>
            <a:ext cx="7404100" cy="6858000"/>
          </a:xfrm>
          <a:prstGeom prst="rect">
            <a:avLst/>
          </a:prstGeom>
          <a:gradFill rotWithShape="1">
            <a:gsLst>
              <a:gs pos="0">
                <a:srgbClr val="BEBEBE">
                  <a:gamma/>
                  <a:shade val="66275"/>
                  <a:invGamma/>
                  <a:alpha val="0"/>
                </a:srgbClr>
              </a:gs>
              <a:gs pos="100000">
                <a:srgbClr val="BEBEBE">
                  <a:alpha val="80000"/>
                </a:srgbClr>
              </a:gs>
            </a:gsLst>
            <a:lin ang="5400000" scaled="1"/>
          </a:gradFill>
          <a:ln w="9525">
            <a:noFill/>
            <a:miter lim="800000"/>
            <a:headEnd/>
            <a:tailEnd/>
          </a:ln>
          <a:effectLst/>
        </p:spPr>
        <p:txBody>
          <a:bodyPr wrap="none" anchor="ctr"/>
          <a:lstStyle/>
          <a:p>
            <a:endParaRPr lang="zh-CN" altLang="en-US"/>
          </a:p>
        </p:txBody>
      </p:sp>
      <p:sp>
        <p:nvSpPr>
          <p:cNvPr id="1092" name="Rectangle 68"/>
          <p:cNvSpPr>
            <a:spLocks noChangeArrowheads="1"/>
          </p:cNvSpPr>
          <p:nvPr/>
        </p:nvSpPr>
        <p:spPr bwMode="auto">
          <a:xfrm>
            <a:off x="1758950" y="0"/>
            <a:ext cx="69850" cy="6858000"/>
          </a:xfrm>
          <a:prstGeom prst="rect">
            <a:avLst/>
          </a:prstGeom>
          <a:gradFill rotWithShape="1">
            <a:gsLst>
              <a:gs pos="0">
                <a:srgbClr val="095B9F">
                  <a:alpha val="38000"/>
                </a:srgbClr>
              </a:gs>
              <a:gs pos="100000">
                <a:srgbClr val="095B9F">
                  <a:gamma/>
                  <a:shade val="46275"/>
                  <a:invGamma/>
                  <a:alpha val="0"/>
                </a:srgbClr>
              </a:gs>
            </a:gsLst>
            <a:lin ang="0" scaled="1"/>
          </a:gradFill>
          <a:ln w="9525">
            <a:noFill/>
            <a:miter lim="800000"/>
            <a:headEnd/>
            <a:tailEnd/>
          </a:ln>
          <a:effectLst/>
        </p:spPr>
        <p:txBody>
          <a:bodyPr wrap="none" anchor="ctr"/>
          <a:lstStyle/>
          <a:p>
            <a:endParaRPr lang="zh-CN" altLang="en-US"/>
          </a:p>
        </p:txBody>
      </p:sp>
      <p:sp>
        <p:nvSpPr>
          <p:cNvPr id="1091" name="Line 67"/>
          <p:cNvSpPr>
            <a:spLocks noChangeShapeType="1"/>
          </p:cNvSpPr>
          <p:nvPr/>
        </p:nvSpPr>
        <p:spPr bwMode="auto">
          <a:xfrm flipV="1">
            <a:off x="1743075" y="0"/>
            <a:ext cx="0" cy="6858000"/>
          </a:xfrm>
          <a:prstGeom prst="line">
            <a:avLst/>
          </a:prstGeom>
          <a:noFill/>
          <a:ln w="38100">
            <a:solidFill>
              <a:srgbClr val="16A5D8"/>
            </a:solidFill>
            <a:round/>
            <a:headEnd/>
            <a:tailEnd/>
          </a:ln>
          <a:effectLst/>
        </p:spPr>
        <p:txBody>
          <a:bodyPr/>
          <a:lstStyle/>
          <a:p>
            <a:endParaRPr lang="zh-CN" altLang="en-US"/>
          </a:p>
        </p:txBody>
      </p:sp>
      <p:sp>
        <p:nvSpPr>
          <p:cNvPr id="1027" name="Rectangle 3"/>
          <p:cNvSpPr>
            <a:spLocks noGrp="1" noChangeArrowheads="1"/>
          </p:cNvSpPr>
          <p:nvPr>
            <p:ph type="body" idx="1"/>
          </p:nvPr>
        </p:nvSpPr>
        <p:spPr bwMode="auto">
          <a:xfrm>
            <a:off x="1908175" y="981075"/>
            <a:ext cx="6778625" cy="50403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zh-CN" smtClean="0"/>
              <a:t>Click to edit Master text styles</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charset="-122"/>
              </a:defRPr>
            </a:lvl1pPr>
          </a:lstStyle>
          <a:p>
            <a:endParaRPr lang="en-GB"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charset="-122"/>
              </a:defRPr>
            </a:lvl1pPr>
          </a:lstStyle>
          <a:p>
            <a:endParaRPr lang="en-GB"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charset="-122"/>
              </a:defRPr>
            </a:lvl1pPr>
          </a:lstStyle>
          <a:p>
            <a:fld id="{DBE0C95C-534B-4996-8E21-B03AC5C7939E}" type="slidenum">
              <a:rPr lang="en-GB" altLang="zh-CN"/>
              <a:pPr/>
              <a:t>‹#›</a:t>
            </a:fld>
            <a:endParaRPr lang="en-GB" altLang="zh-CN"/>
          </a:p>
        </p:txBody>
      </p:sp>
      <p:sp>
        <p:nvSpPr>
          <p:cNvPr id="1026" name="Rectangle 2"/>
          <p:cNvSpPr>
            <a:spLocks noGrp="1" noChangeArrowheads="1"/>
          </p:cNvSpPr>
          <p:nvPr>
            <p:ph type="title"/>
          </p:nvPr>
        </p:nvSpPr>
        <p:spPr bwMode="auto">
          <a:xfrm>
            <a:off x="400050" y="188913"/>
            <a:ext cx="8229600" cy="561975"/>
          </a:xfrm>
          <a:prstGeom prst="rect">
            <a:avLst/>
          </a:prstGeom>
          <a:noFill/>
          <a:ln w="9525">
            <a:noFill/>
            <a:miter lim="800000"/>
            <a:headEnd/>
            <a:tailEnd/>
          </a:ln>
          <a:effectLst>
            <a:outerShdw dist="17961" dir="2700000" algn="ctr" rotWithShape="0">
              <a:srgbClr val="474747"/>
            </a:outerShdw>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GB" altLang="zh-CN" smtClean="0"/>
          </a:p>
        </p:txBody>
      </p:sp>
      <p:grpSp>
        <p:nvGrpSpPr>
          <p:cNvPr id="1335" name="Group 311"/>
          <p:cNvGrpSpPr>
            <a:grpSpLocks/>
          </p:cNvGrpSpPr>
          <p:nvPr/>
        </p:nvGrpSpPr>
        <p:grpSpPr bwMode="auto">
          <a:xfrm>
            <a:off x="7488238" y="5445125"/>
            <a:ext cx="1547812" cy="1236663"/>
            <a:chOff x="3288" y="2115"/>
            <a:chExt cx="2472" cy="1975"/>
          </a:xfrm>
        </p:grpSpPr>
        <p:grpSp>
          <p:nvGrpSpPr>
            <p:cNvPr id="1130" name="Group 106"/>
            <p:cNvGrpSpPr>
              <a:grpSpLocks/>
            </p:cNvGrpSpPr>
            <p:nvPr userDrawn="1"/>
          </p:nvGrpSpPr>
          <p:grpSpPr bwMode="auto">
            <a:xfrm>
              <a:off x="3288" y="3266"/>
              <a:ext cx="2472" cy="824"/>
              <a:chOff x="2696" y="1315"/>
              <a:chExt cx="2472" cy="824"/>
            </a:xfrm>
          </p:grpSpPr>
          <p:sp>
            <p:nvSpPr>
              <p:cNvPr id="1131" name="Oval 107"/>
              <p:cNvSpPr>
                <a:spLocks noChangeArrowheads="1"/>
              </p:cNvSpPr>
              <p:nvPr userDrawn="1"/>
            </p:nvSpPr>
            <p:spPr bwMode="auto">
              <a:xfrm>
                <a:off x="2696" y="1315"/>
                <a:ext cx="2472" cy="824"/>
              </a:xfrm>
              <a:prstGeom prst="ellipse">
                <a:avLst/>
              </a:prstGeom>
              <a:gradFill rotWithShape="1">
                <a:gsLst>
                  <a:gs pos="0">
                    <a:srgbClr val="338EB7">
                      <a:alpha val="61000"/>
                    </a:srgbClr>
                  </a:gs>
                  <a:gs pos="100000">
                    <a:srgbClr val="338EB7">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sp>
            <p:nvSpPr>
              <p:cNvPr id="1132" name="Oval 108"/>
              <p:cNvSpPr>
                <a:spLocks noChangeArrowheads="1"/>
              </p:cNvSpPr>
              <p:nvPr userDrawn="1"/>
            </p:nvSpPr>
            <p:spPr bwMode="auto">
              <a:xfrm>
                <a:off x="3334" y="1520"/>
                <a:ext cx="1249" cy="451"/>
              </a:xfrm>
              <a:prstGeom prst="ellipse">
                <a:avLst/>
              </a:prstGeom>
              <a:gradFill rotWithShape="1">
                <a:gsLst>
                  <a:gs pos="0">
                    <a:srgbClr val="35C8EB">
                      <a:alpha val="92999"/>
                    </a:srgbClr>
                  </a:gs>
                  <a:gs pos="100000">
                    <a:srgbClr val="35C8EB">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grpSp>
          <p:nvGrpSpPr>
            <p:cNvPr id="1133" name="Group 109"/>
            <p:cNvGrpSpPr>
              <a:grpSpLocks/>
            </p:cNvGrpSpPr>
            <p:nvPr userDrawn="1"/>
          </p:nvGrpSpPr>
          <p:grpSpPr bwMode="auto">
            <a:xfrm>
              <a:off x="3653" y="2115"/>
              <a:ext cx="1633" cy="1633"/>
              <a:chOff x="3061" y="164"/>
              <a:chExt cx="1633" cy="1633"/>
            </a:xfrm>
          </p:grpSpPr>
          <p:sp>
            <p:nvSpPr>
              <p:cNvPr id="1134" name="Oval 110"/>
              <p:cNvSpPr>
                <a:spLocks noChangeArrowheads="1"/>
              </p:cNvSpPr>
              <p:nvPr userDrawn="1"/>
            </p:nvSpPr>
            <p:spPr bwMode="auto">
              <a:xfrm>
                <a:off x="3061" y="164"/>
                <a:ext cx="1633" cy="1633"/>
              </a:xfrm>
              <a:prstGeom prst="ellipse">
                <a:avLst/>
              </a:prstGeom>
              <a:gradFill rotWithShape="1">
                <a:gsLst>
                  <a:gs pos="0">
                    <a:srgbClr val="30BCD8">
                      <a:gamma/>
                      <a:shade val="66275"/>
                      <a:invGamma/>
                    </a:srgbClr>
                  </a:gs>
                  <a:gs pos="100000">
                    <a:srgbClr val="30BCD8"/>
                  </a:gs>
                </a:gsLst>
                <a:lin ang="5400000" scaled="1"/>
              </a:gradFill>
              <a:ln w="9525">
                <a:noFill/>
                <a:round/>
                <a:headEnd/>
                <a:tailEnd/>
              </a:ln>
              <a:effectLst/>
            </p:spPr>
            <p:txBody>
              <a:bodyPr wrap="none" anchor="ctr"/>
              <a:lstStyle/>
              <a:p>
                <a:endParaRPr lang="zh-CN" altLang="en-US"/>
              </a:p>
            </p:txBody>
          </p:sp>
          <p:grpSp>
            <p:nvGrpSpPr>
              <p:cNvPr id="1135" name="Group 111"/>
              <p:cNvGrpSpPr>
                <a:grpSpLocks/>
              </p:cNvGrpSpPr>
              <p:nvPr userDrawn="1"/>
            </p:nvGrpSpPr>
            <p:grpSpPr bwMode="auto">
              <a:xfrm>
                <a:off x="3062" y="168"/>
                <a:ext cx="1625" cy="1592"/>
                <a:chOff x="3062" y="168"/>
                <a:chExt cx="1625" cy="1592"/>
              </a:xfrm>
            </p:grpSpPr>
            <p:sp>
              <p:nvSpPr>
                <p:cNvPr id="1136" name="Freeform 112"/>
                <p:cNvSpPr>
                  <a:spLocks/>
                </p:cNvSpPr>
                <p:nvPr userDrawn="1"/>
              </p:nvSpPr>
              <p:spPr bwMode="auto">
                <a:xfrm>
                  <a:off x="3732" y="176"/>
                  <a:ext cx="5" cy="1"/>
                </a:xfrm>
                <a:custGeom>
                  <a:avLst/>
                  <a:gdLst/>
                  <a:ahLst/>
                  <a:cxnLst>
                    <a:cxn ang="0">
                      <a:pos x="18" y="0"/>
                    </a:cxn>
                    <a:cxn ang="0">
                      <a:pos x="18" y="0"/>
                    </a:cxn>
                    <a:cxn ang="0">
                      <a:pos x="10" y="4"/>
                    </a:cxn>
                    <a:cxn ang="0">
                      <a:pos x="0" y="4"/>
                    </a:cxn>
                    <a:cxn ang="0">
                      <a:pos x="0" y="4"/>
                    </a:cxn>
                    <a:cxn ang="0">
                      <a:pos x="8" y="2"/>
                    </a:cxn>
                    <a:cxn ang="0">
                      <a:pos x="18" y="0"/>
                    </a:cxn>
                    <a:cxn ang="0">
                      <a:pos x="18" y="0"/>
                    </a:cxn>
                  </a:cxnLst>
                  <a:rect l="0" t="0" r="r" b="b"/>
                  <a:pathLst>
                    <a:path w="18" h="4">
                      <a:moveTo>
                        <a:pt x="18" y="0"/>
                      </a:moveTo>
                      <a:lnTo>
                        <a:pt x="18" y="0"/>
                      </a:lnTo>
                      <a:lnTo>
                        <a:pt x="10" y="4"/>
                      </a:lnTo>
                      <a:lnTo>
                        <a:pt x="0" y="4"/>
                      </a:lnTo>
                      <a:lnTo>
                        <a:pt x="0" y="4"/>
                      </a:lnTo>
                      <a:lnTo>
                        <a:pt x="8"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37" name="Freeform 113"/>
                <p:cNvSpPr>
                  <a:spLocks/>
                </p:cNvSpPr>
                <p:nvPr userDrawn="1"/>
              </p:nvSpPr>
              <p:spPr bwMode="auto">
                <a:xfrm>
                  <a:off x="3991" y="186"/>
                  <a:ext cx="8" cy="2"/>
                </a:xfrm>
                <a:custGeom>
                  <a:avLst/>
                  <a:gdLst/>
                  <a:ahLst/>
                  <a:cxnLst>
                    <a:cxn ang="0">
                      <a:pos x="0" y="0"/>
                    </a:cxn>
                    <a:cxn ang="0">
                      <a:pos x="0" y="0"/>
                    </a:cxn>
                    <a:cxn ang="0">
                      <a:pos x="8" y="0"/>
                    </a:cxn>
                    <a:cxn ang="0">
                      <a:pos x="16" y="0"/>
                    </a:cxn>
                    <a:cxn ang="0">
                      <a:pos x="24" y="2"/>
                    </a:cxn>
                    <a:cxn ang="0">
                      <a:pos x="32" y="2"/>
                    </a:cxn>
                    <a:cxn ang="0">
                      <a:pos x="32" y="2"/>
                    </a:cxn>
                    <a:cxn ang="0">
                      <a:pos x="30" y="6"/>
                    </a:cxn>
                    <a:cxn ang="0">
                      <a:pos x="26" y="8"/>
                    </a:cxn>
                    <a:cxn ang="0">
                      <a:pos x="16" y="8"/>
                    </a:cxn>
                    <a:cxn ang="0">
                      <a:pos x="6" y="6"/>
                    </a:cxn>
                    <a:cxn ang="0">
                      <a:pos x="2" y="4"/>
                    </a:cxn>
                    <a:cxn ang="0">
                      <a:pos x="0" y="0"/>
                    </a:cxn>
                    <a:cxn ang="0">
                      <a:pos x="0" y="0"/>
                    </a:cxn>
                  </a:cxnLst>
                  <a:rect l="0" t="0" r="r" b="b"/>
                  <a:pathLst>
                    <a:path w="32" h="8">
                      <a:moveTo>
                        <a:pt x="0" y="0"/>
                      </a:moveTo>
                      <a:lnTo>
                        <a:pt x="0" y="0"/>
                      </a:lnTo>
                      <a:lnTo>
                        <a:pt x="8" y="0"/>
                      </a:lnTo>
                      <a:lnTo>
                        <a:pt x="16" y="0"/>
                      </a:lnTo>
                      <a:lnTo>
                        <a:pt x="24" y="2"/>
                      </a:lnTo>
                      <a:lnTo>
                        <a:pt x="32" y="2"/>
                      </a:lnTo>
                      <a:lnTo>
                        <a:pt x="32" y="2"/>
                      </a:lnTo>
                      <a:lnTo>
                        <a:pt x="30" y="6"/>
                      </a:lnTo>
                      <a:lnTo>
                        <a:pt x="26" y="8"/>
                      </a:lnTo>
                      <a:lnTo>
                        <a:pt x="16" y="8"/>
                      </a:lnTo>
                      <a:lnTo>
                        <a:pt x="6" y="6"/>
                      </a:lnTo>
                      <a:lnTo>
                        <a:pt x="2"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38" name="Freeform 114"/>
                <p:cNvSpPr>
                  <a:spLocks/>
                </p:cNvSpPr>
                <p:nvPr userDrawn="1"/>
              </p:nvSpPr>
              <p:spPr bwMode="auto">
                <a:xfrm>
                  <a:off x="4021" y="212"/>
                  <a:ext cx="6" cy="3"/>
                </a:xfrm>
                <a:custGeom>
                  <a:avLst/>
                  <a:gdLst/>
                  <a:ahLst/>
                  <a:cxnLst>
                    <a:cxn ang="0">
                      <a:pos x="22" y="0"/>
                    </a:cxn>
                    <a:cxn ang="0">
                      <a:pos x="22" y="0"/>
                    </a:cxn>
                    <a:cxn ang="0">
                      <a:pos x="20" y="6"/>
                    </a:cxn>
                    <a:cxn ang="0">
                      <a:pos x="14" y="10"/>
                    </a:cxn>
                    <a:cxn ang="0">
                      <a:pos x="8" y="12"/>
                    </a:cxn>
                    <a:cxn ang="0">
                      <a:pos x="0" y="12"/>
                    </a:cxn>
                    <a:cxn ang="0">
                      <a:pos x="0" y="12"/>
                    </a:cxn>
                    <a:cxn ang="0">
                      <a:pos x="0" y="10"/>
                    </a:cxn>
                    <a:cxn ang="0">
                      <a:pos x="4" y="10"/>
                    </a:cxn>
                    <a:cxn ang="0">
                      <a:pos x="4" y="10"/>
                    </a:cxn>
                    <a:cxn ang="0">
                      <a:pos x="0" y="6"/>
                    </a:cxn>
                    <a:cxn ang="0">
                      <a:pos x="0" y="0"/>
                    </a:cxn>
                    <a:cxn ang="0">
                      <a:pos x="0" y="0"/>
                    </a:cxn>
                    <a:cxn ang="0">
                      <a:pos x="10" y="0"/>
                    </a:cxn>
                    <a:cxn ang="0">
                      <a:pos x="22" y="0"/>
                    </a:cxn>
                    <a:cxn ang="0">
                      <a:pos x="22" y="0"/>
                    </a:cxn>
                  </a:cxnLst>
                  <a:rect l="0" t="0" r="r" b="b"/>
                  <a:pathLst>
                    <a:path w="22" h="12">
                      <a:moveTo>
                        <a:pt x="22" y="0"/>
                      </a:moveTo>
                      <a:lnTo>
                        <a:pt x="22" y="0"/>
                      </a:lnTo>
                      <a:lnTo>
                        <a:pt x="20" y="6"/>
                      </a:lnTo>
                      <a:lnTo>
                        <a:pt x="14" y="10"/>
                      </a:lnTo>
                      <a:lnTo>
                        <a:pt x="8" y="12"/>
                      </a:lnTo>
                      <a:lnTo>
                        <a:pt x="0" y="12"/>
                      </a:lnTo>
                      <a:lnTo>
                        <a:pt x="0" y="12"/>
                      </a:lnTo>
                      <a:lnTo>
                        <a:pt x="0" y="10"/>
                      </a:lnTo>
                      <a:lnTo>
                        <a:pt x="4" y="10"/>
                      </a:lnTo>
                      <a:lnTo>
                        <a:pt x="4" y="10"/>
                      </a:lnTo>
                      <a:lnTo>
                        <a:pt x="0" y="6"/>
                      </a:lnTo>
                      <a:lnTo>
                        <a:pt x="0" y="0"/>
                      </a:lnTo>
                      <a:lnTo>
                        <a:pt x="0" y="0"/>
                      </a:lnTo>
                      <a:lnTo>
                        <a:pt x="10" y="0"/>
                      </a:lnTo>
                      <a:lnTo>
                        <a:pt x="22" y="0"/>
                      </a:lnTo>
                      <a:lnTo>
                        <a:pt x="2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39" name="Freeform 115"/>
                <p:cNvSpPr>
                  <a:spLocks/>
                </p:cNvSpPr>
                <p:nvPr userDrawn="1"/>
              </p:nvSpPr>
              <p:spPr bwMode="auto">
                <a:xfrm>
                  <a:off x="4020" y="215"/>
                  <a:ext cx="16" cy="6"/>
                </a:xfrm>
                <a:custGeom>
                  <a:avLst/>
                  <a:gdLst/>
                  <a:ahLst/>
                  <a:cxnLst>
                    <a:cxn ang="0">
                      <a:pos x="62" y="10"/>
                    </a:cxn>
                    <a:cxn ang="0">
                      <a:pos x="62" y="10"/>
                    </a:cxn>
                    <a:cxn ang="0">
                      <a:pos x="56" y="14"/>
                    </a:cxn>
                    <a:cxn ang="0">
                      <a:pos x="50" y="16"/>
                    </a:cxn>
                    <a:cxn ang="0">
                      <a:pos x="34" y="18"/>
                    </a:cxn>
                    <a:cxn ang="0">
                      <a:pos x="0" y="20"/>
                    </a:cxn>
                    <a:cxn ang="0">
                      <a:pos x="0" y="20"/>
                    </a:cxn>
                    <a:cxn ang="0">
                      <a:pos x="4" y="16"/>
                    </a:cxn>
                    <a:cxn ang="0">
                      <a:pos x="10" y="14"/>
                    </a:cxn>
                    <a:cxn ang="0">
                      <a:pos x="10" y="14"/>
                    </a:cxn>
                    <a:cxn ang="0">
                      <a:pos x="8" y="12"/>
                    </a:cxn>
                    <a:cxn ang="0">
                      <a:pos x="6" y="12"/>
                    </a:cxn>
                    <a:cxn ang="0">
                      <a:pos x="0" y="14"/>
                    </a:cxn>
                    <a:cxn ang="0">
                      <a:pos x="0" y="14"/>
                    </a:cxn>
                    <a:cxn ang="0">
                      <a:pos x="6" y="2"/>
                    </a:cxn>
                    <a:cxn ang="0">
                      <a:pos x="6" y="2"/>
                    </a:cxn>
                    <a:cxn ang="0">
                      <a:pos x="22" y="0"/>
                    </a:cxn>
                    <a:cxn ang="0">
                      <a:pos x="36" y="2"/>
                    </a:cxn>
                    <a:cxn ang="0">
                      <a:pos x="48" y="6"/>
                    </a:cxn>
                    <a:cxn ang="0">
                      <a:pos x="62" y="10"/>
                    </a:cxn>
                    <a:cxn ang="0">
                      <a:pos x="62" y="10"/>
                    </a:cxn>
                  </a:cxnLst>
                  <a:rect l="0" t="0" r="r" b="b"/>
                  <a:pathLst>
                    <a:path w="62" h="20">
                      <a:moveTo>
                        <a:pt x="62" y="10"/>
                      </a:moveTo>
                      <a:lnTo>
                        <a:pt x="62" y="10"/>
                      </a:lnTo>
                      <a:lnTo>
                        <a:pt x="56" y="14"/>
                      </a:lnTo>
                      <a:lnTo>
                        <a:pt x="50" y="16"/>
                      </a:lnTo>
                      <a:lnTo>
                        <a:pt x="34" y="18"/>
                      </a:lnTo>
                      <a:lnTo>
                        <a:pt x="0" y="20"/>
                      </a:lnTo>
                      <a:lnTo>
                        <a:pt x="0" y="20"/>
                      </a:lnTo>
                      <a:lnTo>
                        <a:pt x="4" y="16"/>
                      </a:lnTo>
                      <a:lnTo>
                        <a:pt x="10" y="14"/>
                      </a:lnTo>
                      <a:lnTo>
                        <a:pt x="10" y="14"/>
                      </a:lnTo>
                      <a:lnTo>
                        <a:pt x="8" y="12"/>
                      </a:lnTo>
                      <a:lnTo>
                        <a:pt x="6" y="12"/>
                      </a:lnTo>
                      <a:lnTo>
                        <a:pt x="0" y="14"/>
                      </a:lnTo>
                      <a:lnTo>
                        <a:pt x="0" y="14"/>
                      </a:lnTo>
                      <a:lnTo>
                        <a:pt x="6" y="2"/>
                      </a:lnTo>
                      <a:lnTo>
                        <a:pt x="6" y="2"/>
                      </a:lnTo>
                      <a:lnTo>
                        <a:pt x="22" y="0"/>
                      </a:lnTo>
                      <a:lnTo>
                        <a:pt x="36" y="2"/>
                      </a:lnTo>
                      <a:lnTo>
                        <a:pt x="48" y="6"/>
                      </a:lnTo>
                      <a:lnTo>
                        <a:pt x="62" y="10"/>
                      </a:lnTo>
                      <a:lnTo>
                        <a:pt x="62"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0" name="Freeform 116"/>
                <p:cNvSpPr>
                  <a:spLocks/>
                </p:cNvSpPr>
                <p:nvPr userDrawn="1"/>
              </p:nvSpPr>
              <p:spPr bwMode="auto">
                <a:xfrm>
                  <a:off x="3595" y="222"/>
                  <a:ext cx="3" cy="2"/>
                </a:xfrm>
                <a:custGeom>
                  <a:avLst/>
                  <a:gdLst/>
                  <a:ahLst/>
                  <a:cxnLst>
                    <a:cxn ang="0">
                      <a:pos x="8" y="0"/>
                    </a:cxn>
                    <a:cxn ang="0">
                      <a:pos x="8" y="0"/>
                    </a:cxn>
                    <a:cxn ang="0">
                      <a:pos x="8" y="2"/>
                    </a:cxn>
                    <a:cxn ang="0">
                      <a:pos x="10" y="2"/>
                    </a:cxn>
                    <a:cxn ang="0">
                      <a:pos x="14" y="4"/>
                    </a:cxn>
                    <a:cxn ang="0">
                      <a:pos x="14" y="6"/>
                    </a:cxn>
                    <a:cxn ang="0">
                      <a:pos x="14" y="6"/>
                    </a:cxn>
                    <a:cxn ang="0">
                      <a:pos x="4" y="8"/>
                    </a:cxn>
                    <a:cxn ang="0">
                      <a:pos x="2" y="6"/>
                    </a:cxn>
                    <a:cxn ang="0">
                      <a:pos x="0" y="0"/>
                    </a:cxn>
                    <a:cxn ang="0">
                      <a:pos x="0" y="0"/>
                    </a:cxn>
                    <a:cxn ang="0">
                      <a:pos x="4" y="0"/>
                    </a:cxn>
                    <a:cxn ang="0">
                      <a:pos x="8" y="0"/>
                    </a:cxn>
                    <a:cxn ang="0">
                      <a:pos x="8" y="0"/>
                    </a:cxn>
                  </a:cxnLst>
                  <a:rect l="0" t="0" r="r" b="b"/>
                  <a:pathLst>
                    <a:path w="14" h="8">
                      <a:moveTo>
                        <a:pt x="8" y="0"/>
                      </a:moveTo>
                      <a:lnTo>
                        <a:pt x="8" y="0"/>
                      </a:lnTo>
                      <a:lnTo>
                        <a:pt x="8" y="2"/>
                      </a:lnTo>
                      <a:lnTo>
                        <a:pt x="10" y="2"/>
                      </a:lnTo>
                      <a:lnTo>
                        <a:pt x="14" y="4"/>
                      </a:lnTo>
                      <a:lnTo>
                        <a:pt x="14" y="6"/>
                      </a:lnTo>
                      <a:lnTo>
                        <a:pt x="14" y="6"/>
                      </a:lnTo>
                      <a:lnTo>
                        <a:pt x="4" y="8"/>
                      </a:lnTo>
                      <a:lnTo>
                        <a:pt x="2" y="6"/>
                      </a:lnTo>
                      <a:lnTo>
                        <a:pt x="0" y="0"/>
                      </a:lnTo>
                      <a:lnTo>
                        <a:pt x="0" y="0"/>
                      </a:lnTo>
                      <a:lnTo>
                        <a:pt x="4" y="0"/>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1" name="Freeform 117"/>
                <p:cNvSpPr>
                  <a:spLocks/>
                </p:cNvSpPr>
                <p:nvPr userDrawn="1"/>
              </p:nvSpPr>
              <p:spPr bwMode="auto">
                <a:xfrm>
                  <a:off x="3553" y="230"/>
                  <a:ext cx="11" cy="4"/>
                </a:xfrm>
                <a:custGeom>
                  <a:avLst/>
                  <a:gdLst/>
                  <a:ahLst/>
                  <a:cxnLst>
                    <a:cxn ang="0">
                      <a:pos x="42" y="0"/>
                    </a:cxn>
                    <a:cxn ang="0">
                      <a:pos x="42" y="0"/>
                    </a:cxn>
                    <a:cxn ang="0">
                      <a:pos x="32" y="6"/>
                    </a:cxn>
                    <a:cxn ang="0">
                      <a:pos x="22" y="10"/>
                    </a:cxn>
                    <a:cxn ang="0">
                      <a:pos x="0" y="16"/>
                    </a:cxn>
                    <a:cxn ang="0">
                      <a:pos x="0" y="16"/>
                    </a:cxn>
                    <a:cxn ang="0">
                      <a:pos x="8" y="10"/>
                    </a:cxn>
                    <a:cxn ang="0">
                      <a:pos x="18" y="6"/>
                    </a:cxn>
                    <a:cxn ang="0">
                      <a:pos x="42" y="0"/>
                    </a:cxn>
                    <a:cxn ang="0">
                      <a:pos x="42" y="0"/>
                    </a:cxn>
                  </a:cxnLst>
                  <a:rect l="0" t="0" r="r" b="b"/>
                  <a:pathLst>
                    <a:path w="42" h="16">
                      <a:moveTo>
                        <a:pt x="42" y="0"/>
                      </a:moveTo>
                      <a:lnTo>
                        <a:pt x="42" y="0"/>
                      </a:lnTo>
                      <a:lnTo>
                        <a:pt x="32" y="6"/>
                      </a:lnTo>
                      <a:lnTo>
                        <a:pt x="22" y="10"/>
                      </a:lnTo>
                      <a:lnTo>
                        <a:pt x="0" y="16"/>
                      </a:lnTo>
                      <a:lnTo>
                        <a:pt x="0" y="16"/>
                      </a:lnTo>
                      <a:lnTo>
                        <a:pt x="8" y="10"/>
                      </a:lnTo>
                      <a:lnTo>
                        <a:pt x="18" y="6"/>
                      </a:lnTo>
                      <a:lnTo>
                        <a:pt x="42" y="0"/>
                      </a:lnTo>
                      <a:lnTo>
                        <a:pt x="4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2" name="Freeform 118"/>
                <p:cNvSpPr>
                  <a:spLocks/>
                </p:cNvSpPr>
                <p:nvPr userDrawn="1"/>
              </p:nvSpPr>
              <p:spPr bwMode="auto">
                <a:xfrm>
                  <a:off x="3835" y="232"/>
                  <a:ext cx="7" cy="1"/>
                </a:xfrm>
                <a:custGeom>
                  <a:avLst/>
                  <a:gdLst/>
                  <a:ahLst/>
                  <a:cxnLst>
                    <a:cxn ang="0">
                      <a:pos x="0" y="2"/>
                    </a:cxn>
                    <a:cxn ang="0">
                      <a:pos x="0" y="2"/>
                    </a:cxn>
                    <a:cxn ang="0">
                      <a:pos x="6" y="0"/>
                    </a:cxn>
                    <a:cxn ang="0">
                      <a:pos x="12" y="0"/>
                    </a:cxn>
                    <a:cxn ang="0">
                      <a:pos x="26" y="0"/>
                    </a:cxn>
                    <a:cxn ang="0">
                      <a:pos x="26" y="0"/>
                    </a:cxn>
                    <a:cxn ang="0">
                      <a:pos x="20" y="2"/>
                    </a:cxn>
                    <a:cxn ang="0">
                      <a:pos x="14" y="2"/>
                    </a:cxn>
                    <a:cxn ang="0">
                      <a:pos x="0" y="2"/>
                    </a:cxn>
                    <a:cxn ang="0">
                      <a:pos x="0" y="2"/>
                    </a:cxn>
                  </a:cxnLst>
                  <a:rect l="0" t="0" r="r" b="b"/>
                  <a:pathLst>
                    <a:path w="26" h="2">
                      <a:moveTo>
                        <a:pt x="0" y="2"/>
                      </a:moveTo>
                      <a:lnTo>
                        <a:pt x="0" y="2"/>
                      </a:lnTo>
                      <a:lnTo>
                        <a:pt x="6" y="0"/>
                      </a:lnTo>
                      <a:lnTo>
                        <a:pt x="12" y="0"/>
                      </a:lnTo>
                      <a:lnTo>
                        <a:pt x="26" y="0"/>
                      </a:lnTo>
                      <a:lnTo>
                        <a:pt x="26" y="0"/>
                      </a:lnTo>
                      <a:lnTo>
                        <a:pt x="20" y="2"/>
                      </a:lnTo>
                      <a:lnTo>
                        <a:pt x="14" y="2"/>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3" name="Freeform 119"/>
                <p:cNvSpPr>
                  <a:spLocks/>
                </p:cNvSpPr>
                <p:nvPr userDrawn="1"/>
              </p:nvSpPr>
              <p:spPr bwMode="auto">
                <a:xfrm>
                  <a:off x="3863" y="232"/>
                  <a:ext cx="12" cy="2"/>
                </a:xfrm>
                <a:custGeom>
                  <a:avLst/>
                  <a:gdLst/>
                  <a:ahLst/>
                  <a:cxnLst>
                    <a:cxn ang="0">
                      <a:pos x="34" y="0"/>
                    </a:cxn>
                    <a:cxn ang="0">
                      <a:pos x="34" y="0"/>
                    </a:cxn>
                    <a:cxn ang="0">
                      <a:pos x="32" y="2"/>
                    </a:cxn>
                    <a:cxn ang="0">
                      <a:pos x="34" y="4"/>
                    </a:cxn>
                    <a:cxn ang="0">
                      <a:pos x="44" y="6"/>
                    </a:cxn>
                    <a:cxn ang="0">
                      <a:pos x="44" y="6"/>
                    </a:cxn>
                    <a:cxn ang="0">
                      <a:pos x="24" y="8"/>
                    </a:cxn>
                    <a:cxn ang="0">
                      <a:pos x="12" y="8"/>
                    </a:cxn>
                    <a:cxn ang="0">
                      <a:pos x="0" y="8"/>
                    </a:cxn>
                    <a:cxn ang="0">
                      <a:pos x="0" y="8"/>
                    </a:cxn>
                    <a:cxn ang="0">
                      <a:pos x="16" y="2"/>
                    </a:cxn>
                    <a:cxn ang="0">
                      <a:pos x="34" y="0"/>
                    </a:cxn>
                    <a:cxn ang="0">
                      <a:pos x="34" y="0"/>
                    </a:cxn>
                  </a:cxnLst>
                  <a:rect l="0" t="0" r="r" b="b"/>
                  <a:pathLst>
                    <a:path w="44" h="8">
                      <a:moveTo>
                        <a:pt x="34" y="0"/>
                      </a:moveTo>
                      <a:lnTo>
                        <a:pt x="34" y="0"/>
                      </a:lnTo>
                      <a:lnTo>
                        <a:pt x="32" y="2"/>
                      </a:lnTo>
                      <a:lnTo>
                        <a:pt x="34" y="4"/>
                      </a:lnTo>
                      <a:lnTo>
                        <a:pt x="44" y="6"/>
                      </a:lnTo>
                      <a:lnTo>
                        <a:pt x="44" y="6"/>
                      </a:lnTo>
                      <a:lnTo>
                        <a:pt x="24" y="8"/>
                      </a:lnTo>
                      <a:lnTo>
                        <a:pt x="12" y="8"/>
                      </a:lnTo>
                      <a:lnTo>
                        <a:pt x="0" y="8"/>
                      </a:lnTo>
                      <a:lnTo>
                        <a:pt x="0" y="8"/>
                      </a:lnTo>
                      <a:lnTo>
                        <a:pt x="16" y="2"/>
                      </a:lnTo>
                      <a:lnTo>
                        <a:pt x="34" y="0"/>
                      </a:lnTo>
                      <a:lnTo>
                        <a:pt x="3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4" name="Freeform 120"/>
                <p:cNvSpPr>
                  <a:spLocks/>
                </p:cNvSpPr>
                <p:nvPr userDrawn="1"/>
              </p:nvSpPr>
              <p:spPr bwMode="auto">
                <a:xfrm>
                  <a:off x="3876" y="233"/>
                  <a:ext cx="7" cy="1"/>
                </a:xfrm>
                <a:custGeom>
                  <a:avLst/>
                  <a:gdLst/>
                  <a:ahLst/>
                  <a:cxnLst>
                    <a:cxn ang="0">
                      <a:pos x="0" y="2"/>
                    </a:cxn>
                    <a:cxn ang="0">
                      <a:pos x="0" y="2"/>
                    </a:cxn>
                    <a:cxn ang="0">
                      <a:pos x="4" y="0"/>
                    </a:cxn>
                    <a:cxn ang="0">
                      <a:pos x="12" y="0"/>
                    </a:cxn>
                    <a:cxn ang="0">
                      <a:pos x="26" y="0"/>
                    </a:cxn>
                    <a:cxn ang="0">
                      <a:pos x="26" y="0"/>
                    </a:cxn>
                    <a:cxn ang="0">
                      <a:pos x="20" y="2"/>
                    </a:cxn>
                    <a:cxn ang="0">
                      <a:pos x="14" y="4"/>
                    </a:cxn>
                    <a:cxn ang="0">
                      <a:pos x="6" y="4"/>
                    </a:cxn>
                    <a:cxn ang="0">
                      <a:pos x="0" y="2"/>
                    </a:cxn>
                    <a:cxn ang="0">
                      <a:pos x="0" y="2"/>
                    </a:cxn>
                  </a:cxnLst>
                  <a:rect l="0" t="0" r="r" b="b"/>
                  <a:pathLst>
                    <a:path w="26" h="4">
                      <a:moveTo>
                        <a:pt x="0" y="2"/>
                      </a:moveTo>
                      <a:lnTo>
                        <a:pt x="0" y="2"/>
                      </a:lnTo>
                      <a:lnTo>
                        <a:pt x="4" y="0"/>
                      </a:lnTo>
                      <a:lnTo>
                        <a:pt x="12" y="0"/>
                      </a:lnTo>
                      <a:lnTo>
                        <a:pt x="26" y="0"/>
                      </a:lnTo>
                      <a:lnTo>
                        <a:pt x="26" y="0"/>
                      </a:lnTo>
                      <a:lnTo>
                        <a:pt x="20" y="2"/>
                      </a:lnTo>
                      <a:lnTo>
                        <a:pt x="14" y="4"/>
                      </a:lnTo>
                      <a:lnTo>
                        <a:pt x="6" y="4"/>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5" name="Freeform 121"/>
                <p:cNvSpPr>
                  <a:spLocks/>
                </p:cNvSpPr>
                <p:nvPr userDrawn="1"/>
              </p:nvSpPr>
              <p:spPr bwMode="auto">
                <a:xfrm>
                  <a:off x="3548" y="233"/>
                  <a:ext cx="4" cy="2"/>
                </a:xfrm>
                <a:custGeom>
                  <a:avLst/>
                  <a:gdLst/>
                  <a:ahLst/>
                  <a:cxnLst>
                    <a:cxn ang="0">
                      <a:pos x="16" y="0"/>
                    </a:cxn>
                    <a:cxn ang="0">
                      <a:pos x="16" y="0"/>
                    </a:cxn>
                    <a:cxn ang="0">
                      <a:pos x="16" y="0"/>
                    </a:cxn>
                    <a:cxn ang="0">
                      <a:pos x="16" y="2"/>
                    </a:cxn>
                    <a:cxn ang="0">
                      <a:pos x="12" y="4"/>
                    </a:cxn>
                    <a:cxn ang="0">
                      <a:pos x="0" y="6"/>
                    </a:cxn>
                    <a:cxn ang="0">
                      <a:pos x="0" y="6"/>
                    </a:cxn>
                    <a:cxn ang="0">
                      <a:pos x="2" y="4"/>
                    </a:cxn>
                    <a:cxn ang="0">
                      <a:pos x="8" y="2"/>
                    </a:cxn>
                    <a:cxn ang="0">
                      <a:pos x="12" y="2"/>
                    </a:cxn>
                    <a:cxn ang="0">
                      <a:pos x="16" y="0"/>
                    </a:cxn>
                    <a:cxn ang="0">
                      <a:pos x="16" y="0"/>
                    </a:cxn>
                  </a:cxnLst>
                  <a:rect l="0" t="0" r="r" b="b"/>
                  <a:pathLst>
                    <a:path w="16" h="6">
                      <a:moveTo>
                        <a:pt x="16" y="0"/>
                      </a:moveTo>
                      <a:lnTo>
                        <a:pt x="16" y="0"/>
                      </a:lnTo>
                      <a:lnTo>
                        <a:pt x="16" y="0"/>
                      </a:lnTo>
                      <a:lnTo>
                        <a:pt x="16" y="2"/>
                      </a:lnTo>
                      <a:lnTo>
                        <a:pt x="12" y="4"/>
                      </a:lnTo>
                      <a:lnTo>
                        <a:pt x="0" y="6"/>
                      </a:lnTo>
                      <a:lnTo>
                        <a:pt x="0" y="6"/>
                      </a:lnTo>
                      <a:lnTo>
                        <a:pt x="2" y="4"/>
                      </a:lnTo>
                      <a:lnTo>
                        <a:pt x="8" y="2"/>
                      </a:lnTo>
                      <a:lnTo>
                        <a:pt x="12" y="2"/>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6" name="Freeform 122"/>
                <p:cNvSpPr>
                  <a:spLocks/>
                </p:cNvSpPr>
                <p:nvPr userDrawn="1"/>
              </p:nvSpPr>
              <p:spPr bwMode="auto">
                <a:xfrm>
                  <a:off x="3909" y="233"/>
                  <a:ext cx="4" cy="2"/>
                </a:xfrm>
                <a:custGeom>
                  <a:avLst/>
                  <a:gdLst/>
                  <a:ahLst/>
                  <a:cxnLst>
                    <a:cxn ang="0">
                      <a:pos x="14" y="0"/>
                    </a:cxn>
                    <a:cxn ang="0">
                      <a:pos x="14" y="0"/>
                    </a:cxn>
                    <a:cxn ang="0">
                      <a:pos x="10" y="4"/>
                    </a:cxn>
                    <a:cxn ang="0">
                      <a:pos x="10" y="6"/>
                    </a:cxn>
                    <a:cxn ang="0">
                      <a:pos x="12" y="6"/>
                    </a:cxn>
                    <a:cxn ang="0">
                      <a:pos x="12" y="6"/>
                    </a:cxn>
                    <a:cxn ang="0">
                      <a:pos x="10" y="8"/>
                    </a:cxn>
                    <a:cxn ang="0">
                      <a:pos x="8" y="8"/>
                    </a:cxn>
                    <a:cxn ang="0">
                      <a:pos x="4" y="8"/>
                    </a:cxn>
                    <a:cxn ang="0">
                      <a:pos x="0" y="8"/>
                    </a:cxn>
                    <a:cxn ang="0">
                      <a:pos x="0" y="8"/>
                    </a:cxn>
                    <a:cxn ang="0">
                      <a:pos x="2" y="4"/>
                    </a:cxn>
                    <a:cxn ang="0">
                      <a:pos x="6" y="2"/>
                    </a:cxn>
                    <a:cxn ang="0">
                      <a:pos x="10" y="0"/>
                    </a:cxn>
                    <a:cxn ang="0">
                      <a:pos x="14" y="0"/>
                    </a:cxn>
                    <a:cxn ang="0">
                      <a:pos x="14" y="0"/>
                    </a:cxn>
                  </a:cxnLst>
                  <a:rect l="0" t="0" r="r" b="b"/>
                  <a:pathLst>
                    <a:path w="14" h="8">
                      <a:moveTo>
                        <a:pt x="14" y="0"/>
                      </a:moveTo>
                      <a:lnTo>
                        <a:pt x="14" y="0"/>
                      </a:lnTo>
                      <a:lnTo>
                        <a:pt x="10" y="4"/>
                      </a:lnTo>
                      <a:lnTo>
                        <a:pt x="10" y="6"/>
                      </a:lnTo>
                      <a:lnTo>
                        <a:pt x="12" y="6"/>
                      </a:lnTo>
                      <a:lnTo>
                        <a:pt x="12" y="6"/>
                      </a:lnTo>
                      <a:lnTo>
                        <a:pt x="10" y="8"/>
                      </a:lnTo>
                      <a:lnTo>
                        <a:pt x="8" y="8"/>
                      </a:lnTo>
                      <a:lnTo>
                        <a:pt x="4" y="8"/>
                      </a:lnTo>
                      <a:lnTo>
                        <a:pt x="0" y="8"/>
                      </a:lnTo>
                      <a:lnTo>
                        <a:pt x="0" y="8"/>
                      </a:lnTo>
                      <a:lnTo>
                        <a:pt x="2" y="4"/>
                      </a:lnTo>
                      <a:lnTo>
                        <a:pt x="6" y="2"/>
                      </a:lnTo>
                      <a:lnTo>
                        <a:pt x="10" y="0"/>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7" name="Freeform 123"/>
                <p:cNvSpPr>
                  <a:spLocks/>
                </p:cNvSpPr>
                <p:nvPr userDrawn="1"/>
              </p:nvSpPr>
              <p:spPr bwMode="auto">
                <a:xfrm>
                  <a:off x="4054" y="234"/>
                  <a:ext cx="5" cy="2"/>
                </a:xfrm>
                <a:custGeom>
                  <a:avLst/>
                  <a:gdLst/>
                  <a:ahLst/>
                  <a:cxnLst>
                    <a:cxn ang="0">
                      <a:pos x="18" y="2"/>
                    </a:cxn>
                    <a:cxn ang="0">
                      <a:pos x="18" y="2"/>
                    </a:cxn>
                    <a:cxn ang="0">
                      <a:pos x="12" y="6"/>
                    </a:cxn>
                    <a:cxn ang="0">
                      <a:pos x="6" y="6"/>
                    </a:cxn>
                    <a:cxn ang="0">
                      <a:pos x="2" y="6"/>
                    </a:cxn>
                    <a:cxn ang="0">
                      <a:pos x="0" y="4"/>
                    </a:cxn>
                    <a:cxn ang="0">
                      <a:pos x="0" y="2"/>
                    </a:cxn>
                    <a:cxn ang="0">
                      <a:pos x="2" y="0"/>
                    </a:cxn>
                    <a:cxn ang="0">
                      <a:pos x="8" y="0"/>
                    </a:cxn>
                    <a:cxn ang="0">
                      <a:pos x="18" y="2"/>
                    </a:cxn>
                    <a:cxn ang="0">
                      <a:pos x="18" y="2"/>
                    </a:cxn>
                  </a:cxnLst>
                  <a:rect l="0" t="0" r="r" b="b"/>
                  <a:pathLst>
                    <a:path w="18" h="6">
                      <a:moveTo>
                        <a:pt x="18" y="2"/>
                      </a:moveTo>
                      <a:lnTo>
                        <a:pt x="18" y="2"/>
                      </a:lnTo>
                      <a:lnTo>
                        <a:pt x="12" y="6"/>
                      </a:lnTo>
                      <a:lnTo>
                        <a:pt x="6" y="6"/>
                      </a:lnTo>
                      <a:lnTo>
                        <a:pt x="2" y="6"/>
                      </a:lnTo>
                      <a:lnTo>
                        <a:pt x="0" y="4"/>
                      </a:lnTo>
                      <a:lnTo>
                        <a:pt x="0" y="2"/>
                      </a:lnTo>
                      <a:lnTo>
                        <a:pt x="2" y="0"/>
                      </a:lnTo>
                      <a:lnTo>
                        <a:pt x="8" y="0"/>
                      </a:lnTo>
                      <a:lnTo>
                        <a:pt x="18" y="2"/>
                      </a:lnTo>
                      <a:lnTo>
                        <a:pt x="18"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8" name="Freeform 124"/>
                <p:cNvSpPr>
                  <a:spLocks/>
                </p:cNvSpPr>
                <p:nvPr userDrawn="1"/>
              </p:nvSpPr>
              <p:spPr bwMode="auto">
                <a:xfrm>
                  <a:off x="3871" y="236"/>
                  <a:ext cx="17" cy="5"/>
                </a:xfrm>
                <a:custGeom>
                  <a:avLst/>
                  <a:gdLst/>
                  <a:ahLst/>
                  <a:cxnLst>
                    <a:cxn ang="0">
                      <a:pos x="62" y="0"/>
                    </a:cxn>
                    <a:cxn ang="0">
                      <a:pos x="62" y="0"/>
                    </a:cxn>
                    <a:cxn ang="0">
                      <a:pos x="54" y="6"/>
                    </a:cxn>
                    <a:cxn ang="0">
                      <a:pos x="42" y="10"/>
                    </a:cxn>
                    <a:cxn ang="0">
                      <a:pos x="30" y="12"/>
                    </a:cxn>
                    <a:cxn ang="0">
                      <a:pos x="20" y="12"/>
                    </a:cxn>
                    <a:cxn ang="0">
                      <a:pos x="20" y="12"/>
                    </a:cxn>
                    <a:cxn ang="0">
                      <a:pos x="18" y="14"/>
                    </a:cxn>
                    <a:cxn ang="0">
                      <a:pos x="20" y="14"/>
                    </a:cxn>
                    <a:cxn ang="0">
                      <a:pos x="20" y="16"/>
                    </a:cxn>
                    <a:cxn ang="0">
                      <a:pos x="18" y="18"/>
                    </a:cxn>
                    <a:cxn ang="0">
                      <a:pos x="18" y="18"/>
                    </a:cxn>
                    <a:cxn ang="0">
                      <a:pos x="12" y="18"/>
                    </a:cxn>
                    <a:cxn ang="0">
                      <a:pos x="8" y="20"/>
                    </a:cxn>
                    <a:cxn ang="0">
                      <a:pos x="4" y="20"/>
                    </a:cxn>
                    <a:cxn ang="0">
                      <a:pos x="0" y="18"/>
                    </a:cxn>
                    <a:cxn ang="0">
                      <a:pos x="0" y="18"/>
                    </a:cxn>
                    <a:cxn ang="0">
                      <a:pos x="14" y="12"/>
                    </a:cxn>
                    <a:cxn ang="0">
                      <a:pos x="30" y="8"/>
                    </a:cxn>
                    <a:cxn ang="0">
                      <a:pos x="62" y="0"/>
                    </a:cxn>
                    <a:cxn ang="0">
                      <a:pos x="62" y="0"/>
                    </a:cxn>
                  </a:cxnLst>
                  <a:rect l="0" t="0" r="r" b="b"/>
                  <a:pathLst>
                    <a:path w="62" h="20">
                      <a:moveTo>
                        <a:pt x="62" y="0"/>
                      </a:moveTo>
                      <a:lnTo>
                        <a:pt x="62" y="0"/>
                      </a:lnTo>
                      <a:lnTo>
                        <a:pt x="54" y="6"/>
                      </a:lnTo>
                      <a:lnTo>
                        <a:pt x="42" y="10"/>
                      </a:lnTo>
                      <a:lnTo>
                        <a:pt x="30" y="12"/>
                      </a:lnTo>
                      <a:lnTo>
                        <a:pt x="20" y="12"/>
                      </a:lnTo>
                      <a:lnTo>
                        <a:pt x="20" y="12"/>
                      </a:lnTo>
                      <a:lnTo>
                        <a:pt x="18" y="14"/>
                      </a:lnTo>
                      <a:lnTo>
                        <a:pt x="20" y="14"/>
                      </a:lnTo>
                      <a:lnTo>
                        <a:pt x="20" y="16"/>
                      </a:lnTo>
                      <a:lnTo>
                        <a:pt x="18" y="18"/>
                      </a:lnTo>
                      <a:lnTo>
                        <a:pt x="18" y="18"/>
                      </a:lnTo>
                      <a:lnTo>
                        <a:pt x="12" y="18"/>
                      </a:lnTo>
                      <a:lnTo>
                        <a:pt x="8" y="20"/>
                      </a:lnTo>
                      <a:lnTo>
                        <a:pt x="4" y="20"/>
                      </a:lnTo>
                      <a:lnTo>
                        <a:pt x="0" y="18"/>
                      </a:lnTo>
                      <a:lnTo>
                        <a:pt x="0" y="18"/>
                      </a:lnTo>
                      <a:lnTo>
                        <a:pt x="14" y="12"/>
                      </a:lnTo>
                      <a:lnTo>
                        <a:pt x="30" y="8"/>
                      </a:lnTo>
                      <a:lnTo>
                        <a:pt x="62" y="0"/>
                      </a:lnTo>
                      <a:lnTo>
                        <a:pt x="6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49" name="Freeform 125"/>
                <p:cNvSpPr>
                  <a:spLocks/>
                </p:cNvSpPr>
                <p:nvPr userDrawn="1"/>
              </p:nvSpPr>
              <p:spPr bwMode="auto">
                <a:xfrm>
                  <a:off x="3862" y="236"/>
                  <a:ext cx="5" cy="1"/>
                </a:xfrm>
                <a:custGeom>
                  <a:avLst/>
                  <a:gdLst/>
                  <a:ahLst/>
                  <a:cxnLst>
                    <a:cxn ang="0">
                      <a:pos x="18" y="0"/>
                    </a:cxn>
                    <a:cxn ang="0">
                      <a:pos x="18" y="0"/>
                    </a:cxn>
                    <a:cxn ang="0">
                      <a:pos x="10" y="4"/>
                    </a:cxn>
                    <a:cxn ang="0">
                      <a:pos x="0" y="4"/>
                    </a:cxn>
                    <a:cxn ang="0">
                      <a:pos x="0" y="4"/>
                    </a:cxn>
                    <a:cxn ang="0">
                      <a:pos x="4" y="2"/>
                    </a:cxn>
                    <a:cxn ang="0">
                      <a:pos x="8" y="2"/>
                    </a:cxn>
                    <a:cxn ang="0">
                      <a:pos x="18" y="0"/>
                    </a:cxn>
                    <a:cxn ang="0">
                      <a:pos x="18" y="0"/>
                    </a:cxn>
                  </a:cxnLst>
                  <a:rect l="0" t="0" r="r" b="b"/>
                  <a:pathLst>
                    <a:path w="18" h="4">
                      <a:moveTo>
                        <a:pt x="18" y="0"/>
                      </a:moveTo>
                      <a:lnTo>
                        <a:pt x="18" y="0"/>
                      </a:lnTo>
                      <a:lnTo>
                        <a:pt x="10" y="4"/>
                      </a:lnTo>
                      <a:lnTo>
                        <a:pt x="0" y="4"/>
                      </a:lnTo>
                      <a:lnTo>
                        <a:pt x="0" y="4"/>
                      </a:lnTo>
                      <a:lnTo>
                        <a:pt x="4" y="2"/>
                      </a:lnTo>
                      <a:lnTo>
                        <a:pt x="8"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0" name="Freeform 126"/>
                <p:cNvSpPr>
                  <a:spLocks/>
                </p:cNvSpPr>
                <p:nvPr userDrawn="1"/>
              </p:nvSpPr>
              <p:spPr bwMode="auto">
                <a:xfrm>
                  <a:off x="3894" y="239"/>
                  <a:ext cx="3" cy="1"/>
                </a:xfrm>
                <a:custGeom>
                  <a:avLst/>
                  <a:gdLst/>
                  <a:ahLst/>
                  <a:cxnLst>
                    <a:cxn ang="0">
                      <a:pos x="0" y="2"/>
                    </a:cxn>
                    <a:cxn ang="0">
                      <a:pos x="0" y="2"/>
                    </a:cxn>
                    <a:cxn ang="0">
                      <a:pos x="8" y="0"/>
                    </a:cxn>
                    <a:cxn ang="0">
                      <a:pos x="10" y="0"/>
                    </a:cxn>
                    <a:cxn ang="0">
                      <a:pos x="8" y="2"/>
                    </a:cxn>
                    <a:cxn ang="0">
                      <a:pos x="4" y="4"/>
                    </a:cxn>
                    <a:cxn ang="0">
                      <a:pos x="2" y="4"/>
                    </a:cxn>
                    <a:cxn ang="0">
                      <a:pos x="0" y="2"/>
                    </a:cxn>
                    <a:cxn ang="0">
                      <a:pos x="0" y="2"/>
                    </a:cxn>
                  </a:cxnLst>
                  <a:rect l="0" t="0" r="r" b="b"/>
                  <a:pathLst>
                    <a:path w="10" h="4">
                      <a:moveTo>
                        <a:pt x="0" y="2"/>
                      </a:moveTo>
                      <a:lnTo>
                        <a:pt x="0" y="2"/>
                      </a:lnTo>
                      <a:lnTo>
                        <a:pt x="8" y="0"/>
                      </a:lnTo>
                      <a:lnTo>
                        <a:pt x="10" y="0"/>
                      </a:lnTo>
                      <a:lnTo>
                        <a:pt x="8" y="2"/>
                      </a:lnTo>
                      <a:lnTo>
                        <a:pt x="4" y="4"/>
                      </a:lnTo>
                      <a:lnTo>
                        <a:pt x="2" y="4"/>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1" name="Freeform 127"/>
                <p:cNvSpPr>
                  <a:spLocks/>
                </p:cNvSpPr>
                <p:nvPr userDrawn="1"/>
              </p:nvSpPr>
              <p:spPr bwMode="auto">
                <a:xfrm>
                  <a:off x="3833" y="241"/>
                  <a:ext cx="6" cy="1"/>
                </a:xfrm>
                <a:custGeom>
                  <a:avLst/>
                  <a:gdLst/>
                  <a:ahLst/>
                  <a:cxnLst>
                    <a:cxn ang="0">
                      <a:pos x="20" y="0"/>
                    </a:cxn>
                    <a:cxn ang="0">
                      <a:pos x="20" y="0"/>
                    </a:cxn>
                    <a:cxn ang="0">
                      <a:pos x="12" y="2"/>
                    </a:cxn>
                    <a:cxn ang="0">
                      <a:pos x="0" y="4"/>
                    </a:cxn>
                    <a:cxn ang="0">
                      <a:pos x="0" y="4"/>
                    </a:cxn>
                    <a:cxn ang="0">
                      <a:pos x="2" y="2"/>
                    </a:cxn>
                    <a:cxn ang="0">
                      <a:pos x="2" y="0"/>
                    </a:cxn>
                    <a:cxn ang="0">
                      <a:pos x="8" y="0"/>
                    </a:cxn>
                    <a:cxn ang="0">
                      <a:pos x="14" y="0"/>
                    </a:cxn>
                    <a:cxn ang="0">
                      <a:pos x="20" y="0"/>
                    </a:cxn>
                    <a:cxn ang="0">
                      <a:pos x="20" y="0"/>
                    </a:cxn>
                  </a:cxnLst>
                  <a:rect l="0" t="0" r="r" b="b"/>
                  <a:pathLst>
                    <a:path w="20" h="4">
                      <a:moveTo>
                        <a:pt x="20" y="0"/>
                      </a:moveTo>
                      <a:lnTo>
                        <a:pt x="20" y="0"/>
                      </a:lnTo>
                      <a:lnTo>
                        <a:pt x="12" y="2"/>
                      </a:lnTo>
                      <a:lnTo>
                        <a:pt x="0" y="4"/>
                      </a:lnTo>
                      <a:lnTo>
                        <a:pt x="0" y="4"/>
                      </a:lnTo>
                      <a:lnTo>
                        <a:pt x="2" y="2"/>
                      </a:lnTo>
                      <a:lnTo>
                        <a:pt x="2" y="0"/>
                      </a:lnTo>
                      <a:lnTo>
                        <a:pt x="8" y="0"/>
                      </a:lnTo>
                      <a:lnTo>
                        <a:pt x="14" y="0"/>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2" name="Freeform 128"/>
                <p:cNvSpPr>
                  <a:spLocks/>
                </p:cNvSpPr>
                <p:nvPr userDrawn="1"/>
              </p:nvSpPr>
              <p:spPr bwMode="auto">
                <a:xfrm>
                  <a:off x="3871" y="242"/>
                  <a:ext cx="5" cy="1"/>
                </a:xfrm>
                <a:custGeom>
                  <a:avLst/>
                  <a:gdLst/>
                  <a:ahLst/>
                  <a:cxnLst>
                    <a:cxn ang="0">
                      <a:pos x="18" y="0"/>
                    </a:cxn>
                    <a:cxn ang="0">
                      <a:pos x="18" y="0"/>
                    </a:cxn>
                    <a:cxn ang="0">
                      <a:pos x="14" y="2"/>
                    </a:cxn>
                    <a:cxn ang="0">
                      <a:pos x="10" y="4"/>
                    </a:cxn>
                    <a:cxn ang="0">
                      <a:pos x="0" y="6"/>
                    </a:cxn>
                    <a:cxn ang="0">
                      <a:pos x="0" y="6"/>
                    </a:cxn>
                    <a:cxn ang="0">
                      <a:pos x="4" y="2"/>
                    </a:cxn>
                    <a:cxn ang="0">
                      <a:pos x="8" y="2"/>
                    </a:cxn>
                    <a:cxn ang="0">
                      <a:pos x="18" y="0"/>
                    </a:cxn>
                    <a:cxn ang="0">
                      <a:pos x="18" y="0"/>
                    </a:cxn>
                  </a:cxnLst>
                  <a:rect l="0" t="0" r="r" b="b"/>
                  <a:pathLst>
                    <a:path w="18" h="6">
                      <a:moveTo>
                        <a:pt x="18" y="0"/>
                      </a:moveTo>
                      <a:lnTo>
                        <a:pt x="18" y="0"/>
                      </a:lnTo>
                      <a:lnTo>
                        <a:pt x="14" y="2"/>
                      </a:lnTo>
                      <a:lnTo>
                        <a:pt x="10" y="4"/>
                      </a:lnTo>
                      <a:lnTo>
                        <a:pt x="0" y="6"/>
                      </a:lnTo>
                      <a:lnTo>
                        <a:pt x="0" y="6"/>
                      </a:lnTo>
                      <a:lnTo>
                        <a:pt x="4" y="2"/>
                      </a:lnTo>
                      <a:lnTo>
                        <a:pt x="8"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3" name="Freeform 129"/>
                <p:cNvSpPr>
                  <a:spLocks/>
                </p:cNvSpPr>
                <p:nvPr userDrawn="1"/>
              </p:nvSpPr>
              <p:spPr bwMode="auto">
                <a:xfrm>
                  <a:off x="3833" y="245"/>
                  <a:ext cx="14" cy="3"/>
                </a:xfrm>
                <a:custGeom>
                  <a:avLst/>
                  <a:gdLst/>
                  <a:ahLst/>
                  <a:cxnLst>
                    <a:cxn ang="0">
                      <a:pos x="52" y="0"/>
                    </a:cxn>
                    <a:cxn ang="0">
                      <a:pos x="52" y="0"/>
                    </a:cxn>
                    <a:cxn ang="0">
                      <a:pos x="42" y="6"/>
                    </a:cxn>
                    <a:cxn ang="0">
                      <a:pos x="30" y="10"/>
                    </a:cxn>
                    <a:cxn ang="0">
                      <a:pos x="16" y="12"/>
                    </a:cxn>
                    <a:cxn ang="0">
                      <a:pos x="0" y="12"/>
                    </a:cxn>
                    <a:cxn ang="0">
                      <a:pos x="0" y="12"/>
                    </a:cxn>
                    <a:cxn ang="0">
                      <a:pos x="6" y="8"/>
                    </a:cxn>
                    <a:cxn ang="0">
                      <a:pos x="10" y="4"/>
                    </a:cxn>
                    <a:cxn ang="0">
                      <a:pos x="24" y="2"/>
                    </a:cxn>
                    <a:cxn ang="0">
                      <a:pos x="52" y="0"/>
                    </a:cxn>
                    <a:cxn ang="0">
                      <a:pos x="52" y="0"/>
                    </a:cxn>
                  </a:cxnLst>
                  <a:rect l="0" t="0" r="r" b="b"/>
                  <a:pathLst>
                    <a:path w="52" h="12">
                      <a:moveTo>
                        <a:pt x="52" y="0"/>
                      </a:moveTo>
                      <a:lnTo>
                        <a:pt x="52" y="0"/>
                      </a:lnTo>
                      <a:lnTo>
                        <a:pt x="42" y="6"/>
                      </a:lnTo>
                      <a:lnTo>
                        <a:pt x="30" y="10"/>
                      </a:lnTo>
                      <a:lnTo>
                        <a:pt x="16" y="12"/>
                      </a:lnTo>
                      <a:lnTo>
                        <a:pt x="0" y="12"/>
                      </a:lnTo>
                      <a:lnTo>
                        <a:pt x="0" y="12"/>
                      </a:lnTo>
                      <a:lnTo>
                        <a:pt x="6" y="8"/>
                      </a:lnTo>
                      <a:lnTo>
                        <a:pt x="10" y="4"/>
                      </a:lnTo>
                      <a:lnTo>
                        <a:pt x="24" y="2"/>
                      </a:lnTo>
                      <a:lnTo>
                        <a:pt x="52" y="0"/>
                      </a:lnTo>
                      <a:lnTo>
                        <a:pt x="5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4" name="Freeform 130"/>
                <p:cNvSpPr>
                  <a:spLocks/>
                </p:cNvSpPr>
                <p:nvPr userDrawn="1"/>
              </p:nvSpPr>
              <p:spPr bwMode="auto">
                <a:xfrm>
                  <a:off x="3753" y="262"/>
                  <a:ext cx="5" cy="1"/>
                </a:xfrm>
                <a:custGeom>
                  <a:avLst/>
                  <a:gdLst/>
                  <a:ahLst/>
                  <a:cxnLst>
                    <a:cxn ang="0">
                      <a:pos x="16" y="0"/>
                    </a:cxn>
                    <a:cxn ang="0">
                      <a:pos x="16" y="0"/>
                    </a:cxn>
                    <a:cxn ang="0">
                      <a:pos x="14" y="2"/>
                    </a:cxn>
                    <a:cxn ang="0">
                      <a:pos x="10" y="4"/>
                    </a:cxn>
                    <a:cxn ang="0">
                      <a:pos x="0" y="4"/>
                    </a:cxn>
                    <a:cxn ang="0">
                      <a:pos x="0" y="4"/>
                    </a:cxn>
                    <a:cxn ang="0">
                      <a:pos x="2" y="2"/>
                    </a:cxn>
                    <a:cxn ang="0">
                      <a:pos x="6" y="0"/>
                    </a:cxn>
                    <a:cxn ang="0">
                      <a:pos x="16" y="0"/>
                    </a:cxn>
                    <a:cxn ang="0">
                      <a:pos x="16" y="0"/>
                    </a:cxn>
                  </a:cxnLst>
                  <a:rect l="0" t="0" r="r" b="b"/>
                  <a:pathLst>
                    <a:path w="16" h="4">
                      <a:moveTo>
                        <a:pt x="16" y="0"/>
                      </a:moveTo>
                      <a:lnTo>
                        <a:pt x="16" y="0"/>
                      </a:lnTo>
                      <a:lnTo>
                        <a:pt x="14" y="2"/>
                      </a:lnTo>
                      <a:lnTo>
                        <a:pt x="10" y="4"/>
                      </a:lnTo>
                      <a:lnTo>
                        <a:pt x="0" y="4"/>
                      </a:lnTo>
                      <a:lnTo>
                        <a:pt x="0" y="4"/>
                      </a:lnTo>
                      <a:lnTo>
                        <a:pt x="2" y="2"/>
                      </a:lnTo>
                      <a:lnTo>
                        <a:pt x="6" y="0"/>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5" name="Freeform 131"/>
                <p:cNvSpPr>
                  <a:spLocks/>
                </p:cNvSpPr>
                <p:nvPr userDrawn="1"/>
              </p:nvSpPr>
              <p:spPr bwMode="auto">
                <a:xfrm>
                  <a:off x="3725" y="264"/>
                  <a:ext cx="5" cy="2"/>
                </a:xfrm>
                <a:custGeom>
                  <a:avLst/>
                  <a:gdLst/>
                  <a:ahLst/>
                  <a:cxnLst>
                    <a:cxn ang="0">
                      <a:pos x="18" y="0"/>
                    </a:cxn>
                    <a:cxn ang="0">
                      <a:pos x="18" y="0"/>
                    </a:cxn>
                    <a:cxn ang="0">
                      <a:pos x="14" y="4"/>
                    </a:cxn>
                    <a:cxn ang="0">
                      <a:pos x="10" y="6"/>
                    </a:cxn>
                    <a:cxn ang="0">
                      <a:pos x="0" y="8"/>
                    </a:cxn>
                    <a:cxn ang="0">
                      <a:pos x="0" y="8"/>
                    </a:cxn>
                    <a:cxn ang="0">
                      <a:pos x="2" y="4"/>
                    </a:cxn>
                    <a:cxn ang="0">
                      <a:pos x="6" y="2"/>
                    </a:cxn>
                    <a:cxn ang="0">
                      <a:pos x="18" y="0"/>
                    </a:cxn>
                    <a:cxn ang="0">
                      <a:pos x="18" y="0"/>
                    </a:cxn>
                  </a:cxnLst>
                  <a:rect l="0" t="0" r="r" b="b"/>
                  <a:pathLst>
                    <a:path w="18" h="8">
                      <a:moveTo>
                        <a:pt x="18" y="0"/>
                      </a:moveTo>
                      <a:lnTo>
                        <a:pt x="18" y="0"/>
                      </a:lnTo>
                      <a:lnTo>
                        <a:pt x="14" y="4"/>
                      </a:lnTo>
                      <a:lnTo>
                        <a:pt x="10" y="6"/>
                      </a:lnTo>
                      <a:lnTo>
                        <a:pt x="0" y="8"/>
                      </a:lnTo>
                      <a:lnTo>
                        <a:pt x="0" y="8"/>
                      </a:lnTo>
                      <a:lnTo>
                        <a:pt x="2" y="4"/>
                      </a:lnTo>
                      <a:lnTo>
                        <a:pt x="6"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6" name="Freeform 132"/>
                <p:cNvSpPr>
                  <a:spLocks/>
                </p:cNvSpPr>
                <p:nvPr userDrawn="1"/>
              </p:nvSpPr>
              <p:spPr bwMode="auto">
                <a:xfrm>
                  <a:off x="3779" y="280"/>
                  <a:ext cx="4" cy="1"/>
                </a:xfrm>
                <a:custGeom>
                  <a:avLst/>
                  <a:gdLst/>
                  <a:ahLst/>
                  <a:cxnLst>
                    <a:cxn ang="0">
                      <a:pos x="12" y="0"/>
                    </a:cxn>
                    <a:cxn ang="0">
                      <a:pos x="12" y="0"/>
                    </a:cxn>
                    <a:cxn ang="0">
                      <a:pos x="8" y="2"/>
                    </a:cxn>
                    <a:cxn ang="0">
                      <a:pos x="0" y="4"/>
                    </a:cxn>
                    <a:cxn ang="0">
                      <a:pos x="0" y="4"/>
                    </a:cxn>
                    <a:cxn ang="0">
                      <a:pos x="0" y="2"/>
                    </a:cxn>
                    <a:cxn ang="0">
                      <a:pos x="0" y="0"/>
                    </a:cxn>
                    <a:cxn ang="0">
                      <a:pos x="4" y="0"/>
                    </a:cxn>
                    <a:cxn ang="0">
                      <a:pos x="12" y="0"/>
                    </a:cxn>
                    <a:cxn ang="0">
                      <a:pos x="12" y="0"/>
                    </a:cxn>
                  </a:cxnLst>
                  <a:rect l="0" t="0" r="r" b="b"/>
                  <a:pathLst>
                    <a:path w="12" h="4">
                      <a:moveTo>
                        <a:pt x="12" y="0"/>
                      </a:moveTo>
                      <a:lnTo>
                        <a:pt x="12" y="0"/>
                      </a:lnTo>
                      <a:lnTo>
                        <a:pt x="8" y="2"/>
                      </a:lnTo>
                      <a:lnTo>
                        <a:pt x="0" y="4"/>
                      </a:lnTo>
                      <a:lnTo>
                        <a:pt x="0" y="4"/>
                      </a:lnTo>
                      <a:lnTo>
                        <a:pt x="0" y="2"/>
                      </a:lnTo>
                      <a:lnTo>
                        <a:pt x="0" y="0"/>
                      </a:lnTo>
                      <a:lnTo>
                        <a:pt x="4"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7" name="Freeform 133"/>
                <p:cNvSpPr>
                  <a:spLocks/>
                </p:cNvSpPr>
                <p:nvPr userDrawn="1"/>
              </p:nvSpPr>
              <p:spPr bwMode="auto">
                <a:xfrm>
                  <a:off x="3776" y="283"/>
                  <a:ext cx="5" cy="2"/>
                </a:xfrm>
                <a:custGeom>
                  <a:avLst/>
                  <a:gdLst/>
                  <a:ahLst/>
                  <a:cxnLst>
                    <a:cxn ang="0">
                      <a:pos x="18" y="0"/>
                    </a:cxn>
                    <a:cxn ang="0">
                      <a:pos x="18" y="0"/>
                    </a:cxn>
                    <a:cxn ang="0">
                      <a:pos x="16" y="2"/>
                    </a:cxn>
                    <a:cxn ang="0">
                      <a:pos x="14" y="2"/>
                    </a:cxn>
                    <a:cxn ang="0">
                      <a:pos x="10" y="4"/>
                    </a:cxn>
                    <a:cxn ang="0">
                      <a:pos x="4" y="4"/>
                    </a:cxn>
                    <a:cxn ang="0">
                      <a:pos x="2" y="6"/>
                    </a:cxn>
                    <a:cxn ang="0">
                      <a:pos x="2" y="8"/>
                    </a:cxn>
                    <a:cxn ang="0">
                      <a:pos x="2" y="8"/>
                    </a:cxn>
                    <a:cxn ang="0">
                      <a:pos x="0" y="6"/>
                    </a:cxn>
                    <a:cxn ang="0">
                      <a:pos x="2" y="4"/>
                    </a:cxn>
                    <a:cxn ang="0">
                      <a:pos x="6" y="2"/>
                    </a:cxn>
                    <a:cxn ang="0">
                      <a:pos x="18" y="0"/>
                    </a:cxn>
                    <a:cxn ang="0">
                      <a:pos x="18" y="0"/>
                    </a:cxn>
                  </a:cxnLst>
                  <a:rect l="0" t="0" r="r" b="b"/>
                  <a:pathLst>
                    <a:path w="18" h="8">
                      <a:moveTo>
                        <a:pt x="18" y="0"/>
                      </a:moveTo>
                      <a:lnTo>
                        <a:pt x="18" y="0"/>
                      </a:lnTo>
                      <a:lnTo>
                        <a:pt x="16" y="2"/>
                      </a:lnTo>
                      <a:lnTo>
                        <a:pt x="14" y="2"/>
                      </a:lnTo>
                      <a:lnTo>
                        <a:pt x="10" y="4"/>
                      </a:lnTo>
                      <a:lnTo>
                        <a:pt x="4" y="4"/>
                      </a:lnTo>
                      <a:lnTo>
                        <a:pt x="2" y="6"/>
                      </a:lnTo>
                      <a:lnTo>
                        <a:pt x="2" y="8"/>
                      </a:lnTo>
                      <a:lnTo>
                        <a:pt x="2" y="8"/>
                      </a:lnTo>
                      <a:lnTo>
                        <a:pt x="0" y="6"/>
                      </a:lnTo>
                      <a:lnTo>
                        <a:pt x="2" y="4"/>
                      </a:lnTo>
                      <a:lnTo>
                        <a:pt x="6" y="2"/>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8" name="Freeform 134"/>
                <p:cNvSpPr>
                  <a:spLocks/>
                </p:cNvSpPr>
                <p:nvPr userDrawn="1"/>
              </p:nvSpPr>
              <p:spPr bwMode="auto">
                <a:xfrm>
                  <a:off x="3769" y="288"/>
                  <a:ext cx="5" cy="2"/>
                </a:xfrm>
                <a:custGeom>
                  <a:avLst/>
                  <a:gdLst/>
                  <a:ahLst/>
                  <a:cxnLst>
                    <a:cxn ang="0">
                      <a:pos x="18" y="0"/>
                    </a:cxn>
                    <a:cxn ang="0">
                      <a:pos x="18" y="0"/>
                    </a:cxn>
                    <a:cxn ang="0">
                      <a:pos x="16" y="4"/>
                    </a:cxn>
                    <a:cxn ang="0">
                      <a:pos x="12" y="6"/>
                    </a:cxn>
                    <a:cxn ang="0">
                      <a:pos x="0" y="10"/>
                    </a:cxn>
                    <a:cxn ang="0">
                      <a:pos x="0" y="10"/>
                    </a:cxn>
                    <a:cxn ang="0">
                      <a:pos x="4" y="6"/>
                    </a:cxn>
                    <a:cxn ang="0">
                      <a:pos x="8" y="4"/>
                    </a:cxn>
                    <a:cxn ang="0">
                      <a:pos x="18" y="0"/>
                    </a:cxn>
                    <a:cxn ang="0">
                      <a:pos x="18" y="0"/>
                    </a:cxn>
                  </a:cxnLst>
                  <a:rect l="0" t="0" r="r" b="b"/>
                  <a:pathLst>
                    <a:path w="18" h="10">
                      <a:moveTo>
                        <a:pt x="18" y="0"/>
                      </a:moveTo>
                      <a:lnTo>
                        <a:pt x="18" y="0"/>
                      </a:lnTo>
                      <a:lnTo>
                        <a:pt x="16" y="4"/>
                      </a:lnTo>
                      <a:lnTo>
                        <a:pt x="12" y="6"/>
                      </a:lnTo>
                      <a:lnTo>
                        <a:pt x="0" y="10"/>
                      </a:lnTo>
                      <a:lnTo>
                        <a:pt x="0" y="10"/>
                      </a:lnTo>
                      <a:lnTo>
                        <a:pt x="4" y="6"/>
                      </a:lnTo>
                      <a:lnTo>
                        <a:pt x="8" y="4"/>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59" name="Freeform 135"/>
                <p:cNvSpPr>
                  <a:spLocks/>
                </p:cNvSpPr>
                <p:nvPr userDrawn="1"/>
              </p:nvSpPr>
              <p:spPr bwMode="auto">
                <a:xfrm>
                  <a:off x="3914" y="290"/>
                  <a:ext cx="6" cy="7"/>
                </a:xfrm>
                <a:custGeom>
                  <a:avLst/>
                  <a:gdLst/>
                  <a:ahLst/>
                  <a:cxnLst>
                    <a:cxn ang="0">
                      <a:pos x="6" y="0"/>
                    </a:cxn>
                    <a:cxn ang="0">
                      <a:pos x="6" y="0"/>
                    </a:cxn>
                    <a:cxn ang="0">
                      <a:pos x="14" y="0"/>
                    </a:cxn>
                    <a:cxn ang="0">
                      <a:pos x="18" y="0"/>
                    </a:cxn>
                    <a:cxn ang="0">
                      <a:pos x="24" y="4"/>
                    </a:cxn>
                    <a:cxn ang="0">
                      <a:pos x="24" y="4"/>
                    </a:cxn>
                    <a:cxn ang="0">
                      <a:pos x="22" y="8"/>
                    </a:cxn>
                    <a:cxn ang="0">
                      <a:pos x="22" y="14"/>
                    </a:cxn>
                    <a:cxn ang="0">
                      <a:pos x="22" y="14"/>
                    </a:cxn>
                    <a:cxn ang="0">
                      <a:pos x="18" y="12"/>
                    </a:cxn>
                    <a:cxn ang="0">
                      <a:pos x="16" y="12"/>
                    </a:cxn>
                    <a:cxn ang="0">
                      <a:pos x="16" y="12"/>
                    </a:cxn>
                    <a:cxn ang="0">
                      <a:pos x="16" y="18"/>
                    </a:cxn>
                    <a:cxn ang="0">
                      <a:pos x="14" y="20"/>
                    </a:cxn>
                    <a:cxn ang="0">
                      <a:pos x="12" y="22"/>
                    </a:cxn>
                    <a:cxn ang="0">
                      <a:pos x="14" y="28"/>
                    </a:cxn>
                    <a:cxn ang="0">
                      <a:pos x="14" y="28"/>
                    </a:cxn>
                    <a:cxn ang="0">
                      <a:pos x="10" y="26"/>
                    </a:cxn>
                    <a:cxn ang="0">
                      <a:pos x="6" y="22"/>
                    </a:cxn>
                    <a:cxn ang="0">
                      <a:pos x="4" y="18"/>
                    </a:cxn>
                    <a:cxn ang="0">
                      <a:pos x="0" y="14"/>
                    </a:cxn>
                    <a:cxn ang="0">
                      <a:pos x="0" y="14"/>
                    </a:cxn>
                    <a:cxn ang="0">
                      <a:pos x="2" y="6"/>
                    </a:cxn>
                    <a:cxn ang="0">
                      <a:pos x="6" y="0"/>
                    </a:cxn>
                    <a:cxn ang="0">
                      <a:pos x="6" y="0"/>
                    </a:cxn>
                  </a:cxnLst>
                  <a:rect l="0" t="0" r="r" b="b"/>
                  <a:pathLst>
                    <a:path w="24" h="28">
                      <a:moveTo>
                        <a:pt x="6" y="0"/>
                      </a:moveTo>
                      <a:lnTo>
                        <a:pt x="6" y="0"/>
                      </a:lnTo>
                      <a:lnTo>
                        <a:pt x="14" y="0"/>
                      </a:lnTo>
                      <a:lnTo>
                        <a:pt x="18" y="0"/>
                      </a:lnTo>
                      <a:lnTo>
                        <a:pt x="24" y="4"/>
                      </a:lnTo>
                      <a:lnTo>
                        <a:pt x="24" y="4"/>
                      </a:lnTo>
                      <a:lnTo>
                        <a:pt x="22" y="8"/>
                      </a:lnTo>
                      <a:lnTo>
                        <a:pt x="22" y="14"/>
                      </a:lnTo>
                      <a:lnTo>
                        <a:pt x="22" y="14"/>
                      </a:lnTo>
                      <a:lnTo>
                        <a:pt x="18" y="12"/>
                      </a:lnTo>
                      <a:lnTo>
                        <a:pt x="16" y="12"/>
                      </a:lnTo>
                      <a:lnTo>
                        <a:pt x="16" y="12"/>
                      </a:lnTo>
                      <a:lnTo>
                        <a:pt x="16" y="18"/>
                      </a:lnTo>
                      <a:lnTo>
                        <a:pt x="14" y="20"/>
                      </a:lnTo>
                      <a:lnTo>
                        <a:pt x="12" y="22"/>
                      </a:lnTo>
                      <a:lnTo>
                        <a:pt x="14" y="28"/>
                      </a:lnTo>
                      <a:lnTo>
                        <a:pt x="14" y="28"/>
                      </a:lnTo>
                      <a:lnTo>
                        <a:pt x="10" y="26"/>
                      </a:lnTo>
                      <a:lnTo>
                        <a:pt x="6" y="22"/>
                      </a:lnTo>
                      <a:lnTo>
                        <a:pt x="4" y="18"/>
                      </a:lnTo>
                      <a:lnTo>
                        <a:pt x="0" y="14"/>
                      </a:lnTo>
                      <a:lnTo>
                        <a:pt x="0" y="14"/>
                      </a:lnTo>
                      <a:lnTo>
                        <a:pt x="2" y="6"/>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0" name="Freeform 136"/>
                <p:cNvSpPr>
                  <a:spLocks/>
                </p:cNvSpPr>
                <p:nvPr userDrawn="1"/>
              </p:nvSpPr>
              <p:spPr bwMode="auto">
                <a:xfrm>
                  <a:off x="3713" y="290"/>
                  <a:ext cx="5" cy="4"/>
                </a:xfrm>
                <a:custGeom>
                  <a:avLst/>
                  <a:gdLst/>
                  <a:ahLst/>
                  <a:cxnLst>
                    <a:cxn ang="0">
                      <a:pos x="20" y="0"/>
                    </a:cxn>
                    <a:cxn ang="0">
                      <a:pos x="20" y="0"/>
                    </a:cxn>
                    <a:cxn ang="0">
                      <a:pos x="16" y="4"/>
                    </a:cxn>
                    <a:cxn ang="0">
                      <a:pos x="12" y="8"/>
                    </a:cxn>
                    <a:cxn ang="0">
                      <a:pos x="0" y="14"/>
                    </a:cxn>
                    <a:cxn ang="0">
                      <a:pos x="0" y="14"/>
                    </a:cxn>
                    <a:cxn ang="0">
                      <a:pos x="4" y="8"/>
                    </a:cxn>
                    <a:cxn ang="0">
                      <a:pos x="8" y="4"/>
                    </a:cxn>
                    <a:cxn ang="0">
                      <a:pos x="20" y="0"/>
                    </a:cxn>
                    <a:cxn ang="0">
                      <a:pos x="20" y="0"/>
                    </a:cxn>
                  </a:cxnLst>
                  <a:rect l="0" t="0" r="r" b="b"/>
                  <a:pathLst>
                    <a:path w="20" h="14">
                      <a:moveTo>
                        <a:pt x="20" y="0"/>
                      </a:moveTo>
                      <a:lnTo>
                        <a:pt x="20" y="0"/>
                      </a:lnTo>
                      <a:lnTo>
                        <a:pt x="16" y="4"/>
                      </a:lnTo>
                      <a:lnTo>
                        <a:pt x="12" y="8"/>
                      </a:lnTo>
                      <a:lnTo>
                        <a:pt x="0" y="14"/>
                      </a:lnTo>
                      <a:lnTo>
                        <a:pt x="0" y="14"/>
                      </a:lnTo>
                      <a:lnTo>
                        <a:pt x="4" y="8"/>
                      </a:lnTo>
                      <a:lnTo>
                        <a:pt x="8" y="4"/>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1" name="Freeform 137"/>
                <p:cNvSpPr>
                  <a:spLocks/>
                </p:cNvSpPr>
                <p:nvPr userDrawn="1"/>
              </p:nvSpPr>
              <p:spPr bwMode="auto">
                <a:xfrm>
                  <a:off x="3825" y="295"/>
                  <a:ext cx="12" cy="10"/>
                </a:xfrm>
                <a:custGeom>
                  <a:avLst/>
                  <a:gdLst/>
                  <a:ahLst/>
                  <a:cxnLst>
                    <a:cxn ang="0">
                      <a:pos x="34" y="0"/>
                    </a:cxn>
                    <a:cxn ang="0">
                      <a:pos x="34" y="0"/>
                    </a:cxn>
                    <a:cxn ang="0">
                      <a:pos x="40" y="4"/>
                    </a:cxn>
                    <a:cxn ang="0">
                      <a:pos x="42" y="10"/>
                    </a:cxn>
                    <a:cxn ang="0">
                      <a:pos x="40" y="18"/>
                    </a:cxn>
                    <a:cxn ang="0">
                      <a:pos x="34" y="24"/>
                    </a:cxn>
                    <a:cxn ang="0">
                      <a:pos x="28" y="30"/>
                    </a:cxn>
                    <a:cxn ang="0">
                      <a:pos x="20" y="34"/>
                    </a:cxn>
                    <a:cxn ang="0">
                      <a:pos x="12" y="36"/>
                    </a:cxn>
                    <a:cxn ang="0">
                      <a:pos x="4" y="36"/>
                    </a:cxn>
                    <a:cxn ang="0">
                      <a:pos x="4" y="36"/>
                    </a:cxn>
                    <a:cxn ang="0">
                      <a:pos x="2" y="36"/>
                    </a:cxn>
                    <a:cxn ang="0">
                      <a:pos x="2" y="34"/>
                    </a:cxn>
                    <a:cxn ang="0">
                      <a:pos x="2" y="34"/>
                    </a:cxn>
                    <a:cxn ang="0">
                      <a:pos x="2" y="32"/>
                    </a:cxn>
                    <a:cxn ang="0">
                      <a:pos x="0" y="32"/>
                    </a:cxn>
                    <a:cxn ang="0">
                      <a:pos x="0" y="32"/>
                    </a:cxn>
                    <a:cxn ang="0">
                      <a:pos x="2" y="30"/>
                    </a:cxn>
                    <a:cxn ang="0">
                      <a:pos x="4" y="28"/>
                    </a:cxn>
                    <a:cxn ang="0">
                      <a:pos x="10" y="30"/>
                    </a:cxn>
                    <a:cxn ang="0">
                      <a:pos x="10" y="30"/>
                    </a:cxn>
                    <a:cxn ang="0">
                      <a:pos x="8" y="26"/>
                    </a:cxn>
                    <a:cxn ang="0">
                      <a:pos x="6" y="22"/>
                    </a:cxn>
                    <a:cxn ang="0">
                      <a:pos x="6" y="22"/>
                    </a:cxn>
                    <a:cxn ang="0">
                      <a:pos x="20" y="12"/>
                    </a:cxn>
                    <a:cxn ang="0">
                      <a:pos x="26" y="8"/>
                    </a:cxn>
                    <a:cxn ang="0">
                      <a:pos x="36" y="6"/>
                    </a:cxn>
                    <a:cxn ang="0">
                      <a:pos x="36" y="6"/>
                    </a:cxn>
                    <a:cxn ang="0">
                      <a:pos x="36" y="2"/>
                    </a:cxn>
                    <a:cxn ang="0">
                      <a:pos x="34" y="0"/>
                    </a:cxn>
                    <a:cxn ang="0">
                      <a:pos x="34" y="0"/>
                    </a:cxn>
                  </a:cxnLst>
                  <a:rect l="0" t="0" r="r" b="b"/>
                  <a:pathLst>
                    <a:path w="42" h="36">
                      <a:moveTo>
                        <a:pt x="34" y="0"/>
                      </a:moveTo>
                      <a:lnTo>
                        <a:pt x="34" y="0"/>
                      </a:lnTo>
                      <a:lnTo>
                        <a:pt x="40" y="4"/>
                      </a:lnTo>
                      <a:lnTo>
                        <a:pt x="42" y="10"/>
                      </a:lnTo>
                      <a:lnTo>
                        <a:pt x="40" y="18"/>
                      </a:lnTo>
                      <a:lnTo>
                        <a:pt x="34" y="24"/>
                      </a:lnTo>
                      <a:lnTo>
                        <a:pt x="28" y="30"/>
                      </a:lnTo>
                      <a:lnTo>
                        <a:pt x="20" y="34"/>
                      </a:lnTo>
                      <a:lnTo>
                        <a:pt x="12" y="36"/>
                      </a:lnTo>
                      <a:lnTo>
                        <a:pt x="4" y="36"/>
                      </a:lnTo>
                      <a:lnTo>
                        <a:pt x="4" y="36"/>
                      </a:lnTo>
                      <a:lnTo>
                        <a:pt x="2" y="36"/>
                      </a:lnTo>
                      <a:lnTo>
                        <a:pt x="2" y="34"/>
                      </a:lnTo>
                      <a:lnTo>
                        <a:pt x="2" y="34"/>
                      </a:lnTo>
                      <a:lnTo>
                        <a:pt x="2" y="32"/>
                      </a:lnTo>
                      <a:lnTo>
                        <a:pt x="0" y="32"/>
                      </a:lnTo>
                      <a:lnTo>
                        <a:pt x="0" y="32"/>
                      </a:lnTo>
                      <a:lnTo>
                        <a:pt x="2" y="30"/>
                      </a:lnTo>
                      <a:lnTo>
                        <a:pt x="4" y="28"/>
                      </a:lnTo>
                      <a:lnTo>
                        <a:pt x="10" y="30"/>
                      </a:lnTo>
                      <a:lnTo>
                        <a:pt x="10" y="30"/>
                      </a:lnTo>
                      <a:lnTo>
                        <a:pt x="8" y="26"/>
                      </a:lnTo>
                      <a:lnTo>
                        <a:pt x="6" y="22"/>
                      </a:lnTo>
                      <a:lnTo>
                        <a:pt x="6" y="22"/>
                      </a:lnTo>
                      <a:lnTo>
                        <a:pt x="20" y="12"/>
                      </a:lnTo>
                      <a:lnTo>
                        <a:pt x="26" y="8"/>
                      </a:lnTo>
                      <a:lnTo>
                        <a:pt x="36" y="6"/>
                      </a:lnTo>
                      <a:lnTo>
                        <a:pt x="36" y="6"/>
                      </a:lnTo>
                      <a:lnTo>
                        <a:pt x="36" y="2"/>
                      </a:lnTo>
                      <a:lnTo>
                        <a:pt x="34" y="0"/>
                      </a:lnTo>
                      <a:lnTo>
                        <a:pt x="3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2" name="Freeform 138"/>
                <p:cNvSpPr>
                  <a:spLocks/>
                </p:cNvSpPr>
                <p:nvPr userDrawn="1"/>
              </p:nvSpPr>
              <p:spPr bwMode="auto">
                <a:xfrm>
                  <a:off x="4087" y="304"/>
                  <a:ext cx="10" cy="6"/>
                </a:xfrm>
                <a:custGeom>
                  <a:avLst/>
                  <a:gdLst/>
                  <a:ahLst/>
                  <a:cxnLst>
                    <a:cxn ang="0">
                      <a:pos x="0" y="0"/>
                    </a:cxn>
                    <a:cxn ang="0">
                      <a:pos x="0" y="0"/>
                    </a:cxn>
                    <a:cxn ang="0">
                      <a:pos x="12" y="0"/>
                    </a:cxn>
                    <a:cxn ang="0">
                      <a:pos x="24" y="4"/>
                    </a:cxn>
                    <a:cxn ang="0">
                      <a:pos x="28" y="6"/>
                    </a:cxn>
                    <a:cxn ang="0">
                      <a:pos x="32" y="10"/>
                    </a:cxn>
                    <a:cxn ang="0">
                      <a:pos x="36" y="16"/>
                    </a:cxn>
                    <a:cxn ang="0">
                      <a:pos x="38" y="22"/>
                    </a:cxn>
                    <a:cxn ang="0">
                      <a:pos x="38" y="22"/>
                    </a:cxn>
                    <a:cxn ang="0">
                      <a:pos x="26" y="18"/>
                    </a:cxn>
                    <a:cxn ang="0">
                      <a:pos x="16" y="12"/>
                    </a:cxn>
                    <a:cxn ang="0">
                      <a:pos x="0" y="0"/>
                    </a:cxn>
                    <a:cxn ang="0">
                      <a:pos x="0" y="0"/>
                    </a:cxn>
                  </a:cxnLst>
                  <a:rect l="0" t="0" r="r" b="b"/>
                  <a:pathLst>
                    <a:path w="38" h="22">
                      <a:moveTo>
                        <a:pt x="0" y="0"/>
                      </a:moveTo>
                      <a:lnTo>
                        <a:pt x="0" y="0"/>
                      </a:lnTo>
                      <a:lnTo>
                        <a:pt x="12" y="0"/>
                      </a:lnTo>
                      <a:lnTo>
                        <a:pt x="24" y="4"/>
                      </a:lnTo>
                      <a:lnTo>
                        <a:pt x="28" y="6"/>
                      </a:lnTo>
                      <a:lnTo>
                        <a:pt x="32" y="10"/>
                      </a:lnTo>
                      <a:lnTo>
                        <a:pt x="36" y="16"/>
                      </a:lnTo>
                      <a:lnTo>
                        <a:pt x="38" y="22"/>
                      </a:lnTo>
                      <a:lnTo>
                        <a:pt x="38" y="22"/>
                      </a:lnTo>
                      <a:lnTo>
                        <a:pt x="26" y="18"/>
                      </a:lnTo>
                      <a:lnTo>
                        <a:pt x="16" y="1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3" name="Freeform 139"/>
                <p:cNvSpPr>
                  <a:spLocks/>
                </p:cNvSpPr>
                <p:nvPr userDrawn="1"/>
              </p:nvSpPr>
              <p:spPr bwMode="auto">
                <a:xfrm>
                  <a:off x="4023" y="307"/>
                  <a:ext cx="2" cy="3"/>
                </a:xfrm>
                <a:custGeom>
                  <a:avLst/>
                  <a:gdLst/>
                  <a:ahLst/>
                  <a:cxnLst>
                    <a:cxn ang="0">
                      <a:pos x="10" y="10"/>
                    </a:cxn>
                    <a:cxn ang="0">
                      <a:pos x="10" y="10"/>
                    </a:cxn>
                    <a:cxn ang="0">
                      <a:pos x="10" y="12"/>
                    </a:cxn>
                    <a:cxn ang="0">
                      <a:pos x="6" y="12"/>
                    </a:cxn>
                    <a:cxn ang="0">
                      <a:pos x="0" y="12"/>
                    </a:cxn>
                    <a:cxn ang="0">
                      <a:pos x="0" y="12"/>
                    </a:cxn>
                    <a:cxn ang="0">
                      <a:pos x="0" y="8"/>
                    </a:cxn>
                    <a:cxn ang="0">
                      <a:pos x="0" y="8"/>
                    </a:cxn>
                    <a:cxn ang="0">
                      <a:pos x="0" y="8"/>
                    </a:cxn>
                    <a:cxn ang="0">
                      <a:pos x="4" y="4"/>
                    </a:cxn>
                    <a:cxn ang="0">
                      <a:pos x="4" y="4"/>
                    </a:cxn>
                    <a:cxn ang="0">
                      <a:pos x="0" y="2"/>
                    </a:cxn>
                    <a:cxn ang="0">
                      <a:pos x="0" y="2"/>
                    </a:cxn>
                    <a:cxn ang="0">
                      <a:pos x="2" y="0"/>
                    </a:cxn>
                    <a:cxn ang="0">
                      <a:pos x="4" y="0"/>
                    </a:cxn>
                    <a:cxn ang="0">
                      <a:pos x="6" y="2"/>
                    </a:cxn>
                    <a:cxn ang="0">
                      <a:pos x="8" y="6"/>
                    </a:cxn>
                    <a:cxn ang="0">
                      <a:pos x="10" y="10"/>
                    </a:cxn>
                    <a:cxn ang="0">
                      <a:pos x="10" y="10"/>
                    </a:cxn>
                  </a:cxnLst>
                  <a:rect l="0" t="0" r="r" b="b"/>
                  <a:pathLst>
                    <a:path w="10" h="12">
                      <a:moveTo>
                        <a:pt x="10" y="10"/>
                      </a:moveTo>
                      <a:lnTo>
                        <a:pt x="10" y="10"/>
                      </a:lnTo>
                      <a:lnTo>
                        <a:pt x="10" y="12"/>
                      </a:lnTo>
                      <a:lnTo>
                        <a:pt x="6" y="12"/>
                      </a:lnTo>
                      <a:lnTo>
                        <a:pt x="0" y="12"/>
                      </a:lnTo>
                      <a:lnTo>
                        <a:pt x="0" y="12"/>
                      </a:lnTo>
                      <a:lnTo>
                        <a:pt x="0" y="8"/>
                      </a:lnTo>
                      <a:lnTo>
                        <a:pt x="0" y="8"/>
                      </a:lnTo>
                      <a:lnTo>
                        <a:pt x="0" y="8"/>
                      </a:lnTo>
                      <a:lnTo>
                        <a:pt x="4" y="4"/>
                      </a:lnTo>
                      <a:lnTo>
                        <a:pt x="4" y="4"/>
                      </a:lnTo>
                      <a:lnTo>
                        <a:pt x="0" y="2"/>
                      </a:lnTo>
                      <a:lnTo>
                        <a:pt x="0" y="2"/>
                      </a:lnTo>
                      <a:lnTo>
                        <a:pt x="2" y="0"/>
                      </a:lnTo>
                      <a:lnTo>
                        <a:pt x="4" y="0"/>
                      </a:lnTo>
                      <a:lnTo>
                        <a:pt x="6" y="2"/>
                      </a:lnTo>
                      <a:lnTo>
                        <a:pt x="8" y="6"/>
                      </a:lnTo>
                      <a:lnTo>
                        <a:pt x="10" y="10"/>
                      </a:lnTo>
                      <a:lnTo>
                        <a:pt x="10"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4" name="Freeform 140"/>
                <p:cNvSpPr>
                  <a:spLocks/>
                </p:cNvSpPr>
                <p:nvPr userDrawn="1"/>
              </p:nvSpPr>
              <p:spPr bwMode="auto">
                <a:xfrm>
                  <a:off x="3658" y="308"/>
                  <a:ext cx="16" cy="4"/>
                </a:xfrm>
                <a:custGeom>
                  <a:avLst/>
                  <a:gdLst/>
                  <a:ahLst/>
                  <a:cxnLst>
                    <a:cxn ang="0">
                      <a:pos x="60" y="4"/>
                    </a:cxn>
                    <a:cxn ang="0">
                      <a:pos x="60" y="4"/>
                    </a:cxn>
                    <a:cxn ang="0">
                      <a:pos x="56" y="8"/>
                    </a:cxn>
                    <a:cxn ang="0">
                      <a:pos x="50" y="12"/>
                    </a:cxn>
                    <a:cxn ang="0">
                      <a:pos x="44" y="12"/>
                    </a:cxn>
                    <a:cxn ang="0">
                      <a:pos x="36" y="14"/>
                    </a:cxn>
                    <a:cxn ang="0">
                      <a:pos x="18" y="14"/>
                    </a:cxn>
                    <a:cxn ang="0">
                      <a:pos x="12" y="14"/>
                    </a:cxn>
                    <a:cxn ang="0">
                      <a:pos x="4" y="16"/>
                    </a:cxn>
                    <a:cxn ang="0">
                      <a:pos x="4" y="16"/>
                    </a:cxn>
                    <a:cxn ang="0">
                      <a:pos x="2" y="16"/>
                    </a:cxn>
                    <a:cxn ang="0">
                      <a:pos x="4" y="12"/>
                    </a:cxn>
                    <a:cxn ang="0">
                      <a:pos x="4" y="10"/>
                    </a:cxn>
                    <a:cxn ang="0">
                      <a:pos x="0" y="10"/>
                    </a:cxn>
                    <a:cxn ang="0">
                      <a:pos x="0" y="10"/>
                    </a:cxn>
                    <a:cxn ang="0">
                      <a:pos x="8" y="6"/>
                    </a:cxn>
                    <a:cxn ang="0">
                      <a:pos x="14" y="4"/>
                    </a:cxn>
                    <a:cxn ang="0">
                      <a:pos x="32" y="0"/>
                    </a:cxn>
                    <a:cxn ang="0">
                      <a:pos x="48" y="0"/>
                    </a:cxn>
                    <a:cxn ang="0">
                      <a:pos x="60" y="4"/>
                    </a:cxn>
                    <a:cxn ang="0">
                      <a:pos x="60" y="4"/>
                    </a:cxn>
                  </a:cxnLst>
                  <a:rect l="0" t="0" r="r" b="b"/>
                  <a:pathLst>
                    <a:path w="60" h="16">
                      <a:moveTo>
                        <a:pt x="60" y="4"/>
                      </a:moveTo>
                      <a:lnTo>
                        <a:pt x="60" y="4"/>
                      </a:lnTo>
                      <a:lnTo>
                        <a:pt x="56" y="8"/>
                      </a:lnTo>
                      <a:lnTo>
                        <a:pt x="50" y="12"/>
                      </a:lnTo>
                      <a:lnTo>
                        <a:pt x="44" y="12"/>
                      </a:lnTo>
                      <a:lnTo>
                        <a:pt x="36" y="14"/>
                      </a:lnTo>
                      <a:lnTo>
                        <a:pt x="18" y="14"/>
                      </a:lnTo>
                      <a:lnTo>
                        <a:pt x="12" y="14"/>
                      </a:lnTo>
                      <a:lnTo>
                        <a:pt x="4" y="16"/>
                      </a:lnTo>
                      <a:lnTo>
                        <a:pt x="4" y="16"/>
                      </a:lnTo>
                      <a:lnTo>
                        <a:pt x="2" y="16"/>
                      </a:lnTo>
                      <a:lnTo>
                        <a:pt x="4" y="12"/>
                      </a:lnTo>
                      <a:lnTo>
                        <a:pt x="4" y="10"/>
                      </a:lnTo>
                      <a:lnTo>
                        <a:pt x="0" y="10"/>
                      </a:lnTo>
                      <a:lnTo>
                        <a:pt x="0" y="10"/>
                      </a:lnTo>
                      <a:lnTo>
                        <a:pt x="8" y="6"/>
                      </a:lnTo>
                      <a:lnTo>
                        <a:pt x="14" y="4"/>
                      </a:lnTo>
                      <a:lnTo>
                        <a:pt x="32" y="0"/>
                      </a:lnTo>
                      <a:lnTo>
                        <a:pt x="48" y="0"/>
                      </a:lnTo>
                      <a:lnTo>
                        <a:pt x="60" y="4"/>
                      </a:lnTo>
                      <a:lnTo>
                        <a:pt x="60" y="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5" name="Freeform 141"/>
                <p:cNvSpPr>
                  <a:spLocks/>
                </p:cNvSpPr>
                <p:nvPr userDrawn="1"/>
              </p:nvSpPr>
              <p:spPr bwMode="auto">
                <a:xfrm>
                  <a:off x="3685" y="312"/>
                  <a:ext cx="6" cy="4"/>
                </a:xfrm>
                <a:custGeom>
                  <a:avLst/>
                  <a:gdLst/>
                  <a:ahLst/>
                  <a:cxnLst>
                    <a:cxn ang="0">
                      <a:pos x="24" y="2"/>
                    </a:cxn>
                    <a:cxn ang="0">
                      <a:pos x="24" y="2"/>
                    </a:cxn>
                    <a:cxn ang="0">
                      <a:pos x="20" y="8"/>
                    </a:cxn>
                    <a:cxn ang="0">
                      <a:pos x="14" y="12"/>
                    </a:cxn>
                    <a:cxn ang="0">
                      <a:pos x="6" y="14"/>
                    </a:cxn>
                    <a:cxn ang="0">
                      <a:pos x="0" y="12"/>
                    </a:cxn>
                    <a:cxn ang="0">
                      <a:pos x="0" y="12"/>
                    </a:cxn>
                    <a:cxn ang="0">
                      <a:pos x="10" y="4"/>
                    </a:cxn>
                    <a:cxn ang="0">
                      <a:pos x="16" y="0"/>
                    </a:cxn>
                    <a:cxn ang="0">
                      <a:pos x="20" y="0"/>
                    </a:cxn>
                    <a:cxn ang="0">
                      <a:pos x="24" y="2"/>
                    </a:cxn>
                    <a:cxn ang="0">
                      <a:pos x="24" y="2"/>
                    </a:cxn>
                  </a:cxnLst>
                  <a:rect l="0" t="0" r="r" b="b"/>
                  <a:pathLst>
                    <a:path w="24" h="14">
                      <a:moveTo>
                        <a:pt x="24" y="2"/>
                      </a:moveTo>
                      <a:lnTo>
                        <a:pt x="24" y="2"/>
                      </a:lnTo>
                      <a:lnTo>
                        <a:pt x="20" y="8"/>
                      </a:lnTo>
                      <a:lnTo>
                        <a:pt x="14" y="12"/>
                      </a:lnTo>
                      <a:lnTo>
                        <a:pt x="6" y="14"/>
                      </a:lnTo>
                      <a:lnTo>
                        <a:pt x="0" y="12"/>
                      </a:lnTo>
                      <a:lnTo>
                        <a:pt x="0" y="12"/>
                      </a:lnTo>
                      <a:lnTo>
                        <a:pt x="10" y="4"/>
                      </a:lnTo>
                      <a:lnTo>
                        <a:pt x="16" y="0"/>
                      </a:lnTo>
                      <a:lnTo>
                        <a:pt x="20" y="0"/>
                      </a:lnTo>
                      <a:lnTo>
                        <a:pt x="24" y="2"/>
                      </a:lnTo>
                      <a:lnTo>
                        <a:pt x="24"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6" name="Freeform 142"/>
                <p:cNvSpPr>
                  <a:spLocks/>
                </p:cNvSpPr>
                <p:nvPr userDrawn="1"/>
              </p:nvSpPr>
              <p:spPr bwMode="auto">
                <a:xfrm>
                  <a:off x="4022" y="312"/>
                  <a:ext cx="2" cy="3"/>
                </a:xfrm>
                <a:custGeom>
                  <a:avLst/>
                  <a:gdLst/>
                  <a:ahLst/>
                  <a:cxnLst>
                    <a:cxn ang="0">
                      <a:pos x="0" y="2"/>
                    </a:cxn>
                    <a:cxn ang="0">
                      <a:pos x="0" y="2"/>
                    </a:cxn>
                    <a:cxn ang="0">
                      <a:pos x="2" y="0"/>
                    </a:cxn>
                    <a:cxn ang="0">
                      <a:pos x="4" y="2"/>
                    </a:cxn>
                    <a:cxn ang="0">
                      <a:pos x="6" y="4"/>
                    </a:cxn>
                    <a:cxn ang="0">
                      <a:pos x="8" y="6"/>
                    </a:cxn>
                    <a:cxn ang="0">
                      <a:pos x="8" y="6"/>
                    </a:cxn>
                    <a:cxn ang="0">
                      <a:pos x="6" y="8"/>
                    </a:cxn>
                    <a:cxn ang="0">
                      <a:pos x="4" y="8"/>
                    </a:cxn>
                    <a:cxn ang="0">
                      <a:pos x="0" y="2"/>
                    </a:cxn>
                    <a:cxn ang="0">
                      <a:pos x="0" y="2"/>
                    </a:cxn>
                  </a:cxnLst>
                  <a:rect l="0" t="0" r="r" b="b"/>
                  <a:pathLst>
                    <a:path w="8" h="8">
                      <a:moveTo>
                        <a:pt x="0" y="2"/>
                      </a:moveTo>
                      <a:lnTo>
                        <a:pt x="0" y="2"/>
                      </a:lnTo>
                      <a:lnTo>
                        <a:pt x="2" y="0"/>
                      </a:lnTo>
                      <a:lnTo>
                        <a:pt x="4" y="2"/>
                      </a:lnTo>
                      <a:lnTo>
                        <a:pt x="6" y="4"/>
                      </a:lnTo>
                      <a:lnTo>
                        <a:pt x="8" y="6"/>
                      </a:lnTo>
                      <a:lnTo>
                        <a:pt x="8" y="6"/>
                      </a:lnTo>
                      <a:lnTo>
                        <a:pt x="6" y="8"/>
                      </a:lnTo>
                      <a:lnTo>
                        <a:pt x="4" y="8"/>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7" name="Freeform 143"/>
                <p:cNvSpPr>
                  <a:spLocks/>
                </p:cNvSpPr>
                <p:nvPr userDrawn="1"/>
              </p:nvSpPr>
              <p:spPr bwMode="auto">
                <a:xfrm>
                  <a:off x="3692" y="313"/>
                  <a:ext cx="3" cy="3"/>
                </a:xfrm>
                <a:custGeom>
                  <a:avLst/>
                  <a:gdLst/>
                  <a:ahLst/>
                  <a:cxnLst>
                    <a:cxn ang="0">
                      <a:pos x="14" y="0"/>
                    </a:cxn>
                    <a:cxn ang="0">
                      <a:pos x="14" y="0"/>
                    </a:cxn>
                    <a:cxn ang="0">
                      <a:pos x="14" y="4"/>
                    </a:cxn>
                    <a:cxn ang="0">
                      <a:pos x="12" y="8"/>
                    </a:cxn>
                    <a:cxn ang="0">
                      <a:pos x="6" y="12"/>
                    </a:cxn>
                    <a:cxn ang="0">
                      <a:pos x="0" y="12"/>
                    </a:cxn>
                    <a:cxn ang="0">
                      <a:pos x="0" y="12"/>
                    </a:cxn>
                    <a:cxn ang="0">
                      <a:pos x="6" y="4"/>
                    </a:cxn>
                    <a:cxn ang="0">
                      <a:pos x="8" y="2"/>
                    </a:cxn>
                    <a:cxn ang="0">
                      <a:pos x="14" y="0"/>
                    </a:cxn>
                    <a:cxn ang="0">
                      <a:pos x="14" y="0"/>
                    </a:cxn>
                  </a:cxnLst>
                  <a:rect l="0" t="0" r="r" b="b"/>
                  <a:pathLst>
                    <a:path w="14" h="12">
                      <a:moveTo>
                        <a:pt x="14" y="0"/>
                      </a:moveTo>
                      <a:lnTo>
                        <a:pt x="14" y="0"/>
                      </a:lnTo>
                      <a:lnTo>
                        <a:pt x="14" y="4"/>
                      </a:lnTo>
                      <a:lnTo>
                        <a:pt x="12" y="8"/>
                      </a:lnTo>
                      <a:lnTo>
                        <a:pt x="6" y="12"/>
                      </a:lnTo>
                      <a:lnTo>
                        <a:pt x="0" y="12"/>
                      </a:lnTo>
                      <a:lnTo>
                        <a:pt x="0" y="12"/>
                      </a:lnTo>
                      <a:lnTo>
                        <a:pt x="6" y="4"/>
                      </a:lnTo>
                      <a:lnTo>
                        <a:pt x="8" y="2"/>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8" name="Freeform 144"/>
                <p:cNvSpPr>
                  <a:spLocks/>
                </p:cNvSpPr>
                <p:nvPr userDrawn="1"/>
              </p:nvSpPr>
              <p:spPr bwMode="auto">
                <a:xfrm>
                  <a:off x="4016" y="322"/>
                  <a:ext cx="1" cy="4"/>
                </a:xfrm>
                <a:custGeom>
                  <a:avLst/>
                  <a:gdLst/>
                  <a:ahLst/>
                  <a:cxnLst>
                    <a:cxn ang="0">
                      <a:pos x="4" y="14"/>
                    </a:cxn>
                    <a:cxn ang="0">
                      <a:pos x="4" y="14"/>
                    </a:cxn>
                    <a:cxn ang="0">
                      <a:pos x="2" y="8"/>
                    </a:cxn>
                    <a:cxn ang="0">
                      <a:pos x="0" y="0"/>
                    </a:cxn>
                    <a:cxn ang="0">
                      <a:pos x="0" y="0"/>
                    </a:cxn>
                    <a:cxn ang="0">
                      <a:pos x="4" y="4"/>
                    </a:cxn>
                    <a:cxn ang="0">
                      <a:pos x="4" y="8"/>
                    </a:cxn>
                    <a:cxn ang="0">
                      <a:pos x="4" y="14"/>
                    </a:cxn>
                    <a:cxn ang="0">
                      <a:pos x="4" y="14"/>
                    </a:cxn>
                  </a:cxnLst>
                  <a:rect l="0" t="0" r="r" b="b"/>
                  <a:pathLst>
                    <a:path w="4" h="14">
                      <a:moveTo>
                        <a:pt x="4" y="14"/>
                      </a:moveTo>
                      <a:lnTo>
                        <a:pt x="4" y="14"/>
                      </a:lnTo>
                      <a:lnTo>
                        <a:pt x="2" y="8"/>
                      </a:lnTo>
                      <a:lnTo>
                        <a:pt x="0" y="0"/>
                      </a:lnTo>
                      <a:lnTo>
                        <a:pt x="0" y="0"/>
                      </a:lnTo>
                      <a:lnTo>
                        <a:pt x="4" y="4"/>
                      </a:lnTo>
                      <a:lnTo>
                        <a:pt x="4" y="8"/>
                      </a:lnTo>
                      <a:lnTo>
                        <a:pt x="4" y="14"/>
                      </a:lnTo>
                      <a:lnTo>
                        <a:pt x="4" y="1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69" name="Freeform 145"/>
                <p:cNvSpPr>
                  <a:spLocks/>
                </p:cNvSpPr>
                <p:nvPr userDrawn="1"/>
              </p:nvSpPr>
              <p:spPr bwMode="auto">
                <a:xfrm>
                  <a:off x="3695" y="328"/>
                  <a:ext cx="4" cy="4"/>
                </a:xfrm>
                <a:custGeom>
                  <a:avLst/>
                  <a:gdLst/>
                  <a:ahLst/>
                  <a:cxnLst>
                    <a:cxn ang="0">
                      <a:pos x="12" y="0"/>
                    </a:cxn>
                    <a:cxn ang="0">
                      <a:pos x="12" y="0"/>
                    </a:cxn>
                    <a:cxn ang="0">
                      <a:pos x="14" y="2"/>
                    </a:cxn>
                    <a:cxn ang="0">
                      <a:pos x="16" y="4"/>
                    </a:cxn>
                    <a:cxn ang="0">
                      <a:pos x="14" y="10"/>
                    </a:cxn>
                    <a:cxn ang="0">
                      <a:pos x="8" y="14"/>
                    </a:cxn>
                    <a:cxn ang="0">
                      <a:pos x="4" y="16"/>
                    </a:cxn>
                    <a:cxn ang="0">
                      <a:pos x="0" y="14"/>
                    </a:cxn>
                    <a:cxn ang="0">
                      <a:pos x="0" y="14"/>
                    </a:cxn>
                    <a:cxn ang="0">
                      <a:pos x="4" y="10"/>
                    </a:cxn>
                    <a:cxn ang="0">
                      <a:pos x="8" y="8"/>
                    </a:cxn>
                    <a:cxn ang="0">
                      <a:pos x="10" y="4"/>
                    </a:cxn>
                    <a:cxn ang="0">
                      <a:pos x="12" y="0"/>
                    </a:cxn>
                    <a:cxn ang="0">
                      <a:pos x="12" y="0"/>
                    </a:cxn>
                  </a:cxnLst>
                  <a:rect l="0" t="0" r="r" b="b"/>
                  <a:pathLst>
                    <a:path w="16" h="16">
                      <a:moveTo>
                        <a:pt x="12" y="0"/>
                      </a:moveTo>
                      <a:lnTo>
                        <a:pt x="12" y="0"/>
                      </a:lnTo>
                      <a:lnTo>
                        <a:pt x="14" y="2"/>
                      </a:lnTo>
                      <a:lnTo>
                        <a:pt x="16" y="4"/>
                      </a:lnTo>
                      <a:lnTo>
                        <a:pt x="14" y="10"/>
                      </a:lnTo>
                      <a:lnTo>
                        <a:pt x="8" y="14"/>
                      </a:lnTo>
                      <a:lnTo>
                        <a:pt x="4" y="16"/>
                      </a:lnTo>
                      <a:lnTo>
                        <a:pt x="0" y="14"/>
                      </a:lnTo>
                      <a:lnTo>
                        <a:pt x="0" y="14"/>
                      </a:lnTo>
                      <a:lnTo>
                        <a:pt x="4" y="10"/>
                      </a:lnTo>
                      <a:lnTo>
                        <a:pt x="8" y="8"/>
                      </a:lnTo>
                      <a:lnTo>
                        <a:pt x="10" y="4"/>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0" name="Freeform 146"/>
                <p:cNvSpPr>
                  <a:spLocks/>
                </p:cNvSpPr>
                <p:nvPr userDrawn="1"/>
              </p:nvSpPr>
              <p:spPr bwMode="auto">
                <a:xfrm>
                  <a:off x="3710" y="341"/>
                  <a:ext cx="3" cy="2"/>
                </a:xfrm>
                <a:custGeom>
                  <a:avLst/>
                  <a:gdLst/>
                  <a:ahLst/>
                  <a:cxnLst>
                    <a:cxn ang="0">
                      <a:pos x="2" y="0"/>
                    </a:cxn>
                    <a:cxn ang="0">
                      <a:pos x="2" y="0"/>
                    </a:cxn>
                    <a:cxn ang="0">
                      <a:pos x="4" y="2"/>
                    </a:cxn>
                    <a:cxn ang="0">
                      <a:pos x="6" y="0"/>
                    </a:cxn>
                    <a:cxn ang="0">
                      <a:pos x="10" y="0"/>
                    </a:cxn>
                    <a:cxn ang="0">
                      <a:pos x="12" y="2"/>
                    </a:cxn>
                    <a:cxn ang="0">
                      <a:pos x="12" y="2"/>
                    </a:cxn>
                    <a:cxn ang="0">
                      <a:pos x="10" y="4"/>
                    </a:cxn>
                    <a:cxn ang="0">
                      <a:pos x="8" y="6"/>
                    </a:cxn>
                    <a:cxn ang="0">
                      <a:pos x="4" y="6"/>
                    </a:cxn>
                    <a:cxn ang="0">
                      <a:pos x="2" y="8"/>
                    </a:cxn>
                    <a:cxn ang="0">
                      <a:pos x="2" y="8"/>
                    </a:cxn>
                    <a:cxn ang="0">
                      <a:pos x="0" y="6"/>
                    </a:cxn>
                    <a:cxn ang="0">
                      <a:pos x="0" y="4"/>
                    </a:cxn>
                    <a:cxn ang="0">
                      <a:pos x="2" y="0"/>
                    </a:cxn>
                    <a:cxn ang="0">
                      <a:pos x="2" y="0"/>
                    </a:cxn>
                  </a:cxnLst>
                  <a:rect l="0" t="0" r="r" b="b"/>
                  <a:pathLst>
                    <a:path w="12" h="8">
                      <a:moveTo>
                        <a:pt x="2" y="0"/>
                      </a:moveTo>
                      <a:lnTo>
                        <a:pt x="2" y="0"/>
                      </a:lnTo>
                      <a:lnTo>
                        <a:pt x="4" y="2"/>
                      </a:lnTo>
                      <a:lnTo>
                        <a:pt x="6" y="0"/>
                      </a:lnTo>
                      <a:lnTo>
                        <a:pt x="10" y="0"/>
                      </a:lnTo>
                      <a:lnTo>
                        <a:pt x="12" y="2"/>
                      </a:lnTo>
                      <a:lnTo>
                        <a:pt x="12" y="2"/>
                      </a:lnTo>
                      <a:lnTo>
                        <a:pt x="10" y="4"/>
                      </a:lnTo>
                      <a:lnTo>
                        <a:pt x="8" y="6"/>
                      </a:lnTo>
                      <a:lnTo>
                        <a:pt x="4" y="6"/>
                      </a:lnTo>
                      <a:lnTo>
                        <a:pt x="2" y="8"/>
                      </a:lnTo>
                      <a:lnTo>
                        <a:pt x="2" y="8"/>
                      </a:lnTo>
                      <a:lnTo>
                        <a:pt x="0" y="6"/>
                      </a:lnTo>
                      <a:lnTo>
                        <a:pt x="0"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1" name="Freeform 147"/>
                <p:cNvSpPr>
                  <a:spLocks/>
                </p:cNvSpPr>
                <p:nvPr userDrawn="1"/>
              </p:nvSpPr>
              <p:spPr bwMode="auto">
                <a:xfrm>
                  <a:off x="3668" y="350"/>
                  <a:ext cx="6" cy="2"/>
                </a:xfrm>
                <a:custGeom>
                  <a:avLst/>
                  <a:gdLst/>
                  <a:ahLst/>
                  <a:cxnLst>
                    <a:cxn ang="0">
                      <a:pos x="24" y="0"/>
                    </a:cxn>
                    <a:cxn ang="0">
                      <a:pos x="24" y="0"/>
                    </a:cxn>
                    <a:cxn ang="0">
                      <a:pos x="20" y="6"/>
                    </a:cxn>
                    <a:cxn ang="0">
                      <a:pos x="16" y="8"/>
                    </a:cxn>
                    <a:cxn ang="0">
                      <a:pos x="8" y="10"/>
                    </a:cxn>
                    <a:cxn ang="0">
                      <a:pos x="0" y="10"/>
                    </a:cxn>
                    <a:cxn ang="0">
                      <a:pos x="0" y="10"/>
                    </a:cxn>
                    <a:cxn ang="0">
                      <a:pos x="4" y="6"/>
                    </a:cxn>
                    <a:cxn ang="0">
                      <a:pos x="10" y="4"/>
                    </a:cxn>
                    <a:cxn ang="0">
                      <a:pos x="24" y="0"/>
                    </a:cxn>
                    <a:cxn ang="0">
                      <a:pos x="24" y="0"/>
                    </a:cxn>
                  </a:cxnLst>
                  <a:rect l="0" t="0" r="r" b="b"/>
                  <a:pathLst>
                    <a:path w="24" h="10">
                      <a:moveTo>
                        <a:pt x="24" y="0"/>
                      </a:moveTo>
                      <a:lnTo>
                        <a:pt x="24" y="0"/>
                      </a:lnTo>
                      <a:lnTo>
                        <a:pt x="20" y="6"/>
                      </a:lnTo>
                      <a:lnTo>
                        <a:pt x="16" y="8"/>
                      </a:lnTo>
                      <a:lnTo>
                        <a:pt x="8" y="10"/>
                      </a:lnTo>
                      <a:lnTo>
                        <a:pt x="0" y="10"/>
                      </a:lnTo>
                      <a:lnTo>
                        <a:pt x="0" y="10"/>
                      </a:lnTo>
                      <a:lnTo>
                        <a:pt x="4" y="6"/>
                      </a:lnTo>
                      <a:lnTo>
                        <a:pt x="10" y="4"/>
                      </a:lnTo>
                      <a:lnTo>
                        <a:pt x="24" y="0"/>
                      </a:lnTo>
                      <a:lnTo>
                        <a:pt x="2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2" name="Freeform 148"/>
                <p:cNvSpPr>
                  <a:spLocks/>
                </p:cNvSpPr>
                <p:nvPr userDrawn="1"/>
              </p:nvSpPr>
              <p:spPr bwMode="auto">
                <a:xfrm>
                  <a:off x="3813" y="355"/>
                  <a:ext cx="2" cy="3"/>
                </a:xfrm>
                <a:custGeom>
                  <a:avLst/>
                  <a:gdLst/>
                  <a:ahLst/>
                  <a:cxnLst>
                    <a:cxn ang="0">
                      <a:pos x="6" y="8"/>
                    </a:cxn>
                    <a:cxn ang="0">
                      <a:pos x="6" y="8"/>
                    </a:cxn>
                    <a:cxn ang="0">
                      <a:pos x="4" y="4"/>
                    </a:cxn>
                    <a:cxn ang="0">
                      <a:pos x="2" y="4"/>
                    </a:cxn>
                    <a:cxn ang="0">
                      <a:pos x="0" y="4"/>
                    </a:cxn>
                    <a:cxn ang="0">
                      <a:pos x="0" y="4"/>
                    </a:cxn>
                    <a:cxn ang="0">
                      <a:pos x="2" y="0"/>
                    </a:cxn>
                    <a:cxn ang="0">
                      <a:pos x="6" y="0"/>
                    </a:cxn>
                    <a:cxn ang="0">
                      <a:pos x="8" y="2"/>
                    </a:cxn>
                    <a:cxn ang="0">
                      <a:pos x="6" y="8"/>
                    </a:cxn>
                    <a:cxn ang="0">
                      <a:pos x="6" y="8"/>
                    </a:cxn>
                  </a:cxnLst>
                  <a:rect l="0" t="0" r="r" b="b"/>
                  <a:pathLst>
                    <a:path w="8" h="8">
                      <a:moveTo>
                        <a:pt x="6" y="8"/>
                      </a:moveTo>
                      <a:lnTo>
                        <a:pt x="6" y="8"/>
                      </a:lnTo>
                      <a:lnTo>
                        <a:pt x="4" y="4"/>
                      </a:lnTo>
                      <a:lnTo>
                        <a:pt x="2" y="4"/>
                      </a:lnTo>
                      <a:lnTo>
                        <a:pt x="0" y="4"/>
                      </a:lnTo>
                      <a:lnTo>
                        <a:pt x="0" y="4"/>
                      </a:lnTo>
                      <a:lnTo>
                        <a:pt x="2" y="0"/>
                      </a:lnTo>
                      <a:lnTo>
                        <a:pt x="6" y="0"/>
                      </a:lnTo>
                      <a:lnTo>
                        <a:pt x="8" y="2"/>
                      </a:lnTo>
                      <a:lnTo>
                        <a:pt x="6" y="8"/>
                      </a:lnTo>
                      <a:lnTo>
                        <a:pt x="6" y="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3" name="Freeform 149"/>
                <p:cNvSpPr>
                  <a:spLocks/>
                </p:cNvSpPr>
                <p:nvPr userDrawn="1"/>
              </p:nvSpPr>
              <p:spPr bwMode="auto">
                <a:xfrm>
                  <a:off x="3510" y="370"/>
                  <a:ext cx="7" cy="7"/>
                </a:xfrm>
                <a:custGeom>
                  <a:avLst/>
                  <a:gdLst/>
                  <a:ahLst/>
                  <a:cxnLst>
                    <a:cxn ang="0">
                      <a:pos x="20" y="0"/>
                    </a:cxn>
                    <a:cxn ang="0">
                      <a:pos x="20" y="0"/>
                    </a:cxn>
                    <a:cxn ang="0">
                      <a:pos x="24" y="4"/>
                    </a:cxn>
                    <a:cxn ang="0">
                      <a:pos x="24" y="6"/>
                    </a:cxn>
                    <a:cxn ang="0">
                      <a:pos x="26" y="8"/>
                    </a:cxn>
                    <a:cxn ang="0">
                      <a:pos x="26" y="8"/>
                    </a:cxn>
                    <a:cxn ang="0">
                      <a:pos x="22" y="14"/>
                    </a:cxn>
                    <a:cxn ang="0">
                      <a:pos x="16" y="18"/>
                    </a:cxn>
                    <a:cxn ang="0">
                      <a:pos x="8" y="22"/>
                    </a:cxn>
                    <a:cxn ang="0">
                      <a:pos x="0" y="26"/>
                    </a:cxn>
                    <a:cxn ang="0">
                      <a:pos x="0" y="26"/>
                    </a:cxn>
                    <a:cxn ang="0">
                      <a:pos x="2" y="20"/>
                    </a:cxn>
                    <a:cxn ang="0">
                      <a:pos x="4" y="10"/>
                    </a:cxn>
                    <a:cxn ang="0">
                      <a:pos x="6" y="4"/>
                    </a:cxn>
                    <a:cxn ang="0">
                      <a:pos x="8" y="2"/>
                    </a:cxn>
                    <a:cxn ang="0">
                      <a:pos x="14" y="0"/>
                    </a:cxn>
                    <a:cxn ang="0">
                      <a:pos x="20" y="0"/>
                    </a:cxn>
                    <a:cxn ang="0">
                      <a:pos x="20" y="0"/>
                    </a:cxn>
                  </a:cxnLst>
                  <a:rect l="0" t="0" r="r" b="b"/>
                  <a:pathLst>
                    <a:path w="26" h="26">
                      <a:moveTo>
                        <a:pt x="20" y="0"/>
                      </a:moveTo>
                      <a:lnTo>
                        <a:pt x="20" y="0"/>
                      </a:lnTo>
                      <a:lnTo>
                        <a:pt x="24" y="4"/>
                      </a:lnTo>
                      <a:lnTo>
                        <a:pt x="24" y="6"/>
                      </a:lnTo>
                      <a:lnTo>
                        <a:pt x="26" y="8"/>
                      </a:lnTo>
                      <a:lnTo>
                        <a:pt x="26" y="8"/>
                      </a:lnTo>
                      <a:lnTo>
                        <a:pt x="22" y="14"/>
                      </a:lnTo>
                      <a:lnTo>
                        <a:pt x="16" y="18"/>
                      </a:lnTo>
                      <a:lnTo>
                        <a:pt x="8" y="22"/>
                      </a:lnTo>
                      <a:lnTo>
                        <a:pt x="0" y="26"/>
                      </a:lnTo>
                      <a:lnTo>
                        <a:pt x="0" y="26"/>
                      </a:lnTo>
                      <a:lnTo>
                        <a:pt x="2" y="20"/>
                      </a:lnTo>
                      <a:lnTo>
                        <a:pt x="4" y="10"/>
                      </a:lnTo>
                      <a:lnTo>
                        <a:pt x="6" y="4"/>
                      </a:lnTo>
                      <a:lnTo>
                        <a:pt x="8" y="2"/>
                      </a:lnTo>
                      <a:lnTo>
                        <a:pt x="14" y="0"/>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4" name="Freeform 150"/>
                <p:cNvSpPr>
                  <a:spLocks/>
                </p:cNvSpPr>
                <p:nvPr userDrawn="1"/>
              </p:nvSpPr>
              <p:spPr bwMode="auto">
                <a:xfrm>
                  <a:off x="3501" y="386"/>
                  <a:ext cx="3" cy="1"/>
                </a:xfrm>
                <a:custGeom>
                  <a:avLst/>
                  <a:gdLst/>
                  <a:ahLst/>
                  <a:cxnLst>
                    <a:cxn ang="0">
                      <a:pos x="12" y="0"/>
                    </a:cxn>
                    <a:cxn ang="0">
                      <a:pos x="12" y="0"/>
                    </a:cxn>
                    <a:cxn ang="0">
                      <a:pos x="6" y="4"/>
                    </a:cxn>
                    <a:cxn ang="0">
                      <a:pos x="2" y="4"/>
                    </a:cxn>
                    <a:cxn ang="0">
                      <a:pos x="0" y="2"/>
                    </a:cxn>
                    <a:cxn ang="0">
                      <a:pos x="0" y="2"/>
                    </a:cxn>
                    <a:cxn ang="0">
                      <a:pos x="2" y="0"/>
                    </a:cxn>
                    <a:cxn ang="0">
                      <a:pos x="4" y="0"/>
                    </a:cxn>
                    <a:cxn ang="0">
                      <a:pos x="8" y="0"/>
                    </a:cxn>
                    <a:cxn ang="0">
                      <a:pos x="12" y="0"/>
                    </a:cxn>
                    <a:cxn ang="0">
                      <a:pos x="12" y="0"/>
                    </a:cxn>
                  </a:cxnLst>
                  <a:rect l="0" t="0" r="r" b="b"/>
                  <a:pathLst>
                    <a:path w="12" h="4">
                      <a:moveTo>
                        <a:pt x="12" y="0"/>
                      </a:moveTo>
                      <a:lnTo>
                        <a:pt x="12" y="0"/>
                      </a:lnTo>
                      <a:lnTo>
                        <a:pt x="6" y="4"/>
                      </a:lnTo>
                      <a:lnTo>
                        <a:pt x="2" y="4"/>
                      </a:lnTo>
                      <a:lnTo>
                        <a:pt x="0" y="2"/>
                      </a:lnTo>
                      <a:lnTo>
                        <a:pt x="0" y="2"/>
                      </a:lnTo>
                      <a:lnTo>
                        <a:pt x="2" y="0"/>
                      </a:lnTo>
                      <a:lnTo>
                        <a:pt x="4" y="0"/>
                      </a:lnTo>
                      <a:lnTo>
                        <a:pt x="8"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5" name="Freeform 151"/>
                <p:cNvSpPr>
                  <a:spLocks/>
                </p:cNvSpPr>
                <p:nvPr userDrawn="1"/>
              </p:nvSpPr>
              <p:spPr bwMode="auto">
                <a:xfrm>
                  <a:off x="3981" y="415"/>
                  <a:ext cx="2" cy="4"/>
                </a:xfrm>
                <a:custGeom>
                  <a:avLst/>
                  <a:gdLst/>
                  <a:ahLst/>
                  <a:cxnLst>
                    <a:cxn ang="0">
                      <a:pos x="8" y="0"/>
                    </a:cxn>
                    <a:cxn ang="0">
                      <a:pos x="8" y="0"/>
                    </a:cxn>
                    <a:cxn ang="0">
                      <a:pos x="4" y="10"/>
                    </a:cxn>
                    <a:cxn ang="0">
                      <a:pos x="2" y="12"/>
                    </a:cxn>
                    <a:cxn ang="0">
                      <a:pos x="0" y="14"/>
                    </a:cxn>
                    <a:cxn ang="0">
                      <a:pos x="0" y="14"/>
                    </a:cxn>
                    <a:cxn ang="0">
                      <a:pos x="0" y="8"/>
                    </a:cxn>
                    <a:cxn ang="0">
                      <a:pos x="2" y="4"/>
                    </a:cxn>
                    <a:cxn ang="0">
                      <a:pos x="4" y="2"/>
                    </a:cxn>
                    <a:cxn ang="0">
                      <a:pos x="8" y="0"/>
                    </a:cxn>
                    <a:cxn ang="0">
                      <a:pos x="8" y="0"/>
                    </a:cxn>
                  </a:cxnLst>
                  <a:rect l="0" t="0" r="r" b="b"/>
                  <a:pathLst>
                    <a:path w="8" h="14">
                      <a:moveTo>
                        <a:pt x="8" y="0"/>
                      </a:moveTo>
                      <a:lnTo>
                        <a:pt x="8" y="0"/>
                      </a:lnTo>
                      <a:lnTo>
                        <a:pt x="4" y="10"/>
                      </a:lnTo>
                      <a:lnTo>
                        <a:pt x="2" y="12"/>
                      </a:lnTo>
                      <a:lnTo>
                        <a:pt x="0" y="14"/>
                      </a:lnTo>
                      <a:lnTo>
                        <a:pt x="0" y="14"/>
                      </a:lnTo>
                      <a:lnTo>
                        <a:pt x="0" y="8"/>
                      </a:lnTo>
                      <a:lnTo>
                        <a:pt x="2" y="4"/>
                      </a:lnTo>
                      <a:lnTo>
                        <a:pt x="4"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6" name="Freeform 152"/>
                <p:cNvSpPr>
                  <a:spLocks/>
                </p:cNvSpPr>
                <p:nvPr userDrawn="1"/>
              </p:nvSpPr>
              <p:spPr bwMode="auto">
                <a:xfrm>
                  <a:off x="4113" y="427"/>
                  <a:ext cx="4" cy="5"/>
                </a:xfrm>
                <a:custGeom>
                  <a:avLst/>
                  <a:gdLst/>
                  <a:ahLst/>
                  <a:cxnLst>
                    <a:cxn ang="0">
                      <a:pos x="0" y="0"/>
                    </a:cxn>
                    <a:cxn ang="0">
                      <a:pos x="0" y="0"/>
                    </a:cxn>
                    <a:cxn ang="0">
                      <a:pos x="4" y="0"/>
                    </a:cxn>
                    <a:cxn ang="0">
                      <a:pos x="8" y="2"/>
                    </a:cxn>
                    <a:cxn ang="0">
                      <a:pos x="14" y="6"/>
                    </a:cxn>
                    <a:cxn ang="0">
                      <a:pos x="18" y="8"/>
                    </a:cxn>
                    <a:cxn ang="0">
                      <a:pos x="18" y="8"/>
                    </a:cxn>
                    <a:cxn ang="0">
                      <a:pos x="18" y="12"/>
                    </a:cxn>
                    <a:cxn ang="0">
                      <a:pos x="16" y="12"/>
                    </a:cxn>
                    <a:cxn ang="0">
                      <a:pos x="14" y="14"/>
                    </a:cxn>
                    <a:cxn ang="0">
                      <a:pos x="14" y="18"/>
                    </a:cxn>
                    <a:cxn ang="0">
                      <a:pos x="14" y="18"/>
                    </a:cxn>
                    <a:cxn ang="0">
                      <a:pos x="10" y="16"/>
                    </a:cxn>
                    <a:cxn ang="0">
                      <a:pos x="8" y="12"/>
                    </a:cxn>
                    <a:cxn ang="0">
                      <a:pos x="6" y="10"/>
                    </a:cxn>
                    <a:cxn ang="0">
                      <a:pos x="0" y="8"/>
                    </a:cxn>
                    <a:cxn ang="0">
                      <a:pos x="0" y="8"/>
                    </a:cxn>
                    <a:cxn ang="0">
                      <a:pos x="0" y="6"/>
                    </a:cxn>
                    <a:cxn ang="0">
                      <a:pos x="2" y="4"/>
                    </a:cxn>
                    <a:cxn ang="0">
                      <a:pos x="2" y="2"/>
                    </a:cxn>
                    <a:cxn ang="0">
                      <a:pos x="0" y="0"/>
                    </a:cxn>
                    <a:cxn ang="0">
                      <a:pos x="0" y="0"/>
                    </a:cxn>
                  </a:cxnLst>
                  <a:rect l="0" t="0" r="r" b="b"/>
                  <a:pathLst>
                    <a:path w="18" h="18">
                      <a:moveTo>
                        <a:pt x="0" y="0"/>
                      </a:moveTo>
                      <a:lnTo>
                        <a:pt x="0" y="0"/>
                      </a:lnTo>
                      <a:lnTo>
                        <a:pt x="4" y="0"/>
                      </a:lnTo>
                      <a:lnTo>
                        <a:pt x="8" y="2"/>
                      </a:lnTo>
                      <a:lnTo>
                        <a:pt x="14" y="6"/>
                      </a:lnTo>
                      <a:lnTo>
                        <a:pt x="18" y="8"/>
                      </a:lnTo>
                      <a:lnTo>
                        <a:pt x="18" y="8"/>
                      </a:lnTo>
                      <a:lnTo>
                        <a:pt x="18" y="12"/>
                      </a:lnTo>
                      <a:lnTo>
                        <a:pt x="16" y="12"/>
                      </a:lnTo>
                      <a:lnTo>
                        <a:pt x="14" y="14"/>
                      </a:lnTo>
                      <a:lnTo>
                        <a:pt x="14" y="18"/>
                      </a:lnTo>
                      <a:lnTo>
                        <a:pt x="14" y="18"/>
                      </a:lnTo>
                      <a:lnTo>
                        <a:pt x="10" y="16"/>
                      </a:lnTo>
                      <a:lnTo>
                        <a:pt x="8" y="12"/>
                      </a:lnTo>
                      <a:lnTo>
                        <a:pt x="6" y="10"/>
                      </a:lnTo>
                      <a:lnTo>
                        <a:pt x="0" y="8"/>
                      </a:lnTo>
                      <a:lnTo>
                        <a:pt x="0" y="8"/>
                      </a:lnTo>
                      <a:lnTo>
                        <a:pt x="0" y="6"/>
                      </a:lnTo>
                      <a:lnTo>
                        <a:pt x="2" y="4"/>
                      </a:lnTo>
                      <a:lnTo>
                        <a:pt x="2" y="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7" name="Freeform 153"/>
                <p:cNvSpPr>
                  <a:spLocks/>
                </p:cNvSpPr>
                <p:nvPr userDrawn="1"/>
              </p:nvSpPr>
              <p:spPr bwMode="auto">
                <a:xfrm>
                  <a:off x="3970" y="436"/>
                  <a:ext cx="3" cy="2"/>
                </a:xfrm>
                <a:custGeom>
                  <a:avLst/>
                  <a:gdLst/>
                  <a:ahLst/>
                  <a:cxnLst>
                    <a:cxn ang="0">
                      <a:pos x="0" y="0"/>
                    </a:cxn>
                    <a:cxn ang="0">
                      <a:pos x="0" y="0"/>
                    </a:cxn>
                    <a:cxn ang="0">
                      <a:pos x="8" y="0"/>
                    </a:cxn>
                    <a:cxn ang="0">
                      <a:pos x="8" y="0"/>
                    </a:cxn>
                    <a:cxn ang="0">
                      <a:pos x="8" y="4"/>
                    </a:cxn>
                    <a:cxn ang="0">
                      <a:pos x="10" y="6"/>
                    </a:cxn>
                    <a:cxn ang="0">
                      <a:pos x="12" y="6"/>
                    </a:cxn>
                    <a:cxn ang="0">
                      <a:pos x="12" y="10"/>
                    </a:cxn>
                    <a:cxn ang="0">
                      <a:pos x="12" y="10"/>
                    </a:cxn>
                    <a:cxn ang="0">
                      <a:pos x="4" y="8"/>
                    </a:cxn>
                    <a:cxn ang="0">
                      <a:pos x="0" y="6"/>
                    </a:cxn>
                    <a:cxn ang="0">
                      <a:pos x="0" y="0"/>
                    </a:cxn>
                    <a:cxn ang="0">
                      <a:pos x="0" y="0"/>
                    </a:cxn>
                  </a:cxnLst>
                  <a:rect l="0" t="0" r="r" b="b"/>
                  <a:pathLst>
                    <a:path w="12" h="10">
                      <a:moveTo>
                        <a:pt x="0" y="0"/>
                      </a:moveTo>
                      <a:lnTo>
                        <a:pt x="0" y="0"/>
                      </a:lnTo>
                      <a:lnTo>
                        <a:pt x="8" y="0"/>
                      </a:lnTo>
                      <a:lnTo>
                        <a:pt x="8" y="0"/>
                      </a:lnTo>
                      <a:lnTo>
                        <a:pt x="8" y="4"/>
                      </a:lnTo>
                      <a:lnTo>
                        <a:pt x="10" y="6"/>
                      </a:lnTo>
                      <a:lnTo>
                        <a:pt x="12" y="6"/>
                      </a:lnTo>
                      <a:lnTo>
                        <a:pt x="12" y="10"/>
                      </a:lnTo>
                      <a:lnTo>
                        <a:pt x="12" y="10"/>
                      </a:lnTo>
                      <a:lnTo>
                        <a:pt x="4" y="8"/>
                      </a:lnTo>
                      <a:lnTo>
                        <a:pt x="0"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8" name="Freeform 154"/>
                <p:cNvSpPr>
                  <a:spLocks/>
                </p:cNvSpPr>
                <p:nvPr userDrawn="1"/>
              </p:nvSpPr>
              <p:spPr bwMode="auto">
                <a:xfrm>
                  <a:off x="3948" y="443"/>
                  <a:ext cx="5" cy="9"/>
                </a:xfrm>
                <a:custGeom>
                  <a:avLst/>
                  <a:gdLst/>
                  <a:ahLst/>
                  <a:cxnLst>
                    <a:cxn ang="0">
                      <a:pos x="10" y="22"/>
                    </a:cxn>
                    <a:cxn ang="0">
                      <a:pos x="10" y="22"/>
                    </a:cxn>
                    <a:cxn ang="0">
                      <a:pos x="10" y="24"/>
                    </a:cxn>
                    <a:cxn ang="0">
                      <a:pos x="10" y="28"/>
                    </a:cxn>
                    <a:cxn ang="0">
                      <a:pos x="8" y="32"/>
                    </a:cxn>
                    <a:cxn ang="0">
                      <a:pos x="2" y="32"/>
                    </a:cxn>
                    <a:cxn ang="0">
                      <a:pos x="2" y="32"/>
                    </a:cxn>
                    <a:cxn ang="0">
                      <a:pos x="4" y="24"/>
                    </a:cxn>
                    <a:cxn ang="0">
                      <a:pos x="4" y="22"/>
                    </a:cxn>
                    <a:cxn ang="0">
                      <a:pos x="0" y="20"/>
                    </a:cxn>
                    <a:cxn ang="0">
                      <a:pos x="0" y="20"/>
                    </a:cxn>
                    <a:cxn ang="0">
                      <a:pos x="2" y="16"/>
                    </a:cxn>
                    <a:cxn ang="0">
                      <a:pos x="2" y="14"/>
                    </a:cxn>
                    <a:cxn ang="0">
                      <a:pos x="4" y="12"/>
                    </a:cxn>
                    <a:cxn ang="0">
                      <a:pos x="2" y="10"/>
                    </a:cxn>
                    <a:cxn ang="0">
                      <a:pos x="2" y="10"/>
                    </a:cxn>
                    <a:cxn ang="0">
                      <a:pos x="6" y="16"/>
                    </a:cxn>
                    <a:cxn ang="0">
                      <a:pos x="6" y="16"/>
                    </a:cxn>
                    <a:cxn ang="0">
                      <a:pos x="8" y="10"/>
                    </a:cxn>
                    <a:cxn ang="0">
                      <a:pos x="12" y="6"/>
                    </a:cxn>
                    <a:cxn ang="0">
                      <a:pos x="20" y="0"/>
                    </a:cxn>
                    <a:cxn ang="0">
                      <a:pos x="20" y="0"/>
                    </a:cxn>
                    <a:cxn ang="0">
                      <a:pos x="22" y="4"/>
                    </a:cxn>
                    <a:cxn ang="0">
                      <a:pos x="22" y="8"/>
                    </a:cxn>
                    <a:cxn ang="0">
                      <a:pos x="20" y="14"/>
                    </a:cxn>
                    <a:cxn ang="0">
                      <a:pos x="16" y="20"/>
                    </a:cxn>
                    <a:cxn ang="0">
                      <a:pos x="16" y="24"/>
                    </a:cxn>
                    <a:cxn ang="0">
                      <a:pos x="16" y="28"/>
                    </a:cxn>
                    <a:cxn ang="0">
                      <a:pos x="16" y="28"/>
                    </a:cxn>
                    <a:cxn ang="0">
                      <a:pos x="12" y="26"/>
                    </a:cxn>
                    <a:cxn ang="0">
                      <a:pos x="10" y="22"/>
                    </a:cxn>
                    <a:cxn ang="0">
                      <a:pos x="10" y="22"/>
                    </a:cxn>
                  </a:cxnLst>
                  <a:rect l="0" t="0" r="r" b="b"/>
                  <a:pathLst>
                    <a:path w="22" h="32">
                      <a:moveTo>
                        <a:pt x="10" y="22"/>
                      </a:moveTo>
                      <a:lnTo>
                        <a:pt x="10" y="22"/>
                      </a:lnTo>
                      <a:lnTo>
                        <a:pt x="10" y="24"/>
                      </a:lnTo>
                      <a:lnTo>
                        <a:pt x="10" y="28"/>
                      </a:lnTo>
                      <a:lnTo>
                        <a:pt x="8" y="32"/>
                      </a:lnTo>
                      <a:lnTo>
                        <a:pt x="2" y="32"/>
                      </a:lnTo>
                      <a:lnTo>
                        <a:pt x="2" y="32"/>
                      </a:lnTo>
                      <a:lnTo>
                        <a:pt x="4" y="24"/>
                      </a:lnTo>
                      <a:lnTo>
                        <a:pt x="4" y="22"/>
                      </a:lnTo>
                      <a:lnTo>
                        <a:pt x="0" y="20"/>
                      </a:lnTo>
                      <a:lnTo>
                        <a:pt x="0" y="20"/>
                      </a:lnTo>
                      <a:lnTo>
                        <a:pt x="2" y="16"/>
                      </a:lnTo>
                      <a:lnTo>
                        <a:pt x="2" y="14"/>
                      </a:lnTo>
                      <a:lnTo>
                        <a:pt x="4" y="12"/>
                      </a:lnTo>
                      <a:lnTo>
                        <a:pt x="2" y="10"/>
                      </a:lnTo>
                      <a:lnTo>
                        <a:pt x="2" y="10"/>
                      </a:lnTo>
                      <a:lnTo>
                        <a:pt x="6" y="16"/>
                      </a:lnTo>
                      <a:lnTo>
                        <a:pt x="6" y="16"/>
                      </a:lnTo>
                      <a:lnTo>
                        <a:pt x="8" y="10"/>
                      </a:lnTo>
                      <a:lnTo>
                        <a:pt x="12" y="6"/>
                      </a:lnTo>
                      <a:lnTo>
                        <a:pt x="20" y="0"/>
                      </a:lnTo>
                      <a:lnTo>
                        <a:pt x="20" y="0"/>
                      </a:lnTo>
                      <a:lnTo>
                        <a:pt x="22" y="4"/>
                      </a:lnTo>
                      <a:lnTo>
                        <a:pt x="22" y="8"/>
                      </a:lnTo>
                      <a:lnTo>
                        <a:pt x="20" y="14"/>
                      </a:lnTo>
                      <a:lnTo>
                        <a:pt x="16" y="20"/>
                      </a:lnTo>
                      <a:lnTo>
                        <a:pt x="16" y="24"/>
                      </a:lnTo>
                      <a:lnTo>
                        <a:pt x="16" y="28"/>
                      </a:lnTo>
                      <a:lnTo>
                        <a:pt x="16" y="28"/>
                      </a:lnTo>
                      <a:lnTo>
                        <a:pt x="12" y="26"/>
                      </a:lnTo>
                      <a:lnTo>
                        <a:pt x="10" y="22"/>
                      </a:lnTo>
                      <a:lnTo>
                        <a:pt x="10" y="2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79" name="Freeform 155"/>
                <p:cNvSpPr>
                  <a:spLocks/>
                </p:cNvSpPr>
                <p:nvPr userDrawn="1"/>
              </p:nvSpPr>
              <p:spPr bwMode="auto">
                <a:xfrm>
                  <a:off x="4100" y="444"/>
                  <a:ext cx="6" cy="14"/>
                </a:xfrm>
                <a:custGeom>
                  <a:avLst/>
                  <a:gdLst/>
                  <a:ahLst/>
                  <a:cxnLst>
                    <a:cxn ang="0">
                      <a:pos x="10" y="0"/>
                    </a:cxn>
                    <a:cxn ang="0">
                      <a:pos x="10" y="0"/>
                    </a:cxn>
                    <a:cxn ang="0">
                      <a:pos x="14" y="10"/>
                    </a:cxn>
                    <a:cxn ang="0">
                      <a:pos x="18" y="24"/>
                    </a:cxn>
                    <a:cxn ang="0">
                      <a:pos x="20" y="32"/>
                    </a:cxn>
                    <a:cxn ang="0">
                      <a:pos x="20" y="38"/>
                    </a:cxn>
                    <a:cxn ang="0">
                      <a:pos x="20" y="44"/>
                    </a:cxn>
                    <a:cxn ang="0">
                      <a:pos x="16" y="52"/>
                    </a:cxn>
                    <a:cxn ang="0">
                      <a:pos x="16" y="52"/>
                    </a:cxn>
                    <a:cxn ang="0">
                      <a:pos x="16" y="46"/>
                    </a:cxn>
                    <a:cxn ang="0">
                      <a:pos x="12" y="38"/>
                    </a:cxn>
                    <a:cxn ang="0">
                      <a:pos x="4" y="24"/>
                    </a:cxn>
                    <a:cxn ang="0">
                      <a:pos x="2" y="18"/>
                    </a:cxn>
                    <a:cxn ang="0">
                      <a:pos x="0" y="10"/>
                    </a:cxn>
                    <a:cxn ang="0">
                      <a:pos x="4" y="4"/>
                    </a:cxn>
                    <a:cxn ang="0">
                      <a:pos x="10" y="0"/>
                    </a:cxn>
                    <a:cxn ang="0">
                      <a:pos x="10" y="0"/>
                    </a:cxn>
                  </a:cxnLst>
                  <a:rect l="0" t="0" r="r" b="b"/>
                  <a:pathLst>
                    <a:path w="20" h="52">
                      <a:moveTo>
                        <a:pt x="10" y="0"/>
                      </a:moveTo>
                      <a:lnTo>
                        <a:pt x="10" y="0"/>
                      </a:lnTo>
                      <a:lnTo>
                        <a:pt x="14" y="10"/>
                      </a:lnTo>
                      <a:lnTo>
                        <a:pt x="18" y="24"/>
                      </a:lnTo>
                      <a:lnTo>
                        <a:pt x="20" y="32"/>
                      </a:lnTo>
                      <a:lnTo>
                        <a:pt x="20" y="38"/>
                      </a:lnTo>
                      <a:lnTo>
                        <a:pt x="20" y="44"/>
                      </a:lnTo>
                      <a:lnTo>
                        <a:pt x="16" y="52"/>
                      </a:lnTo>
                      <a:lnTo>
                        <a:pt x="16" y="52"/>
                      </a:lnTo>
                      <a:lnTo>
                        <a:pt x="16" y="46"/>
                      </a:lnTo>
                      <a:lnTo>
                        <a:pt x="12" y="38"/>
                      </a:lnTo>
                      <a:lnTo>
                        <a:pt x="4" y="24"/>
                      </a:lnTo>
                      <a:lnTo>
                        <a:pt x="2" y="18"/>
                      </a:lnTo>
                      <a:lnTo>
                        <a:pt x="0" y="10"/>
                      </a:lnTo>
                      <a:lnTo>
                        <a:pt x="4" y="4"/>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0" name="Freeform 156"/>
                <p:cNvSpPr>
                  <a:spLocks/>
                </p:cNvSpPr>
                <p:nvPr userDrawn="1"/>
              </p:nvSpPr>
              <p:spPr bwMode="auto">
                <a:xfrm>
                  <a:off x="3525" y="452"/>
                  <a:ext cx="8" cy="17"/>
                </a:xfrm>
                <a:custGeom>
                  <a:avLst/>
                  <a:gdLst/>
                  <a:ahLst/>
                  <a:cxnLst>
                    <a:cxn ang="0">
                      <a:pos x="20" y="0"/>
                    </a:cxn>
                    <a:cxn ang="0">
                      <a:pos x="20" y="0"/>
                    </a:cxn>
                    <a:cxn ang="0">
                      <a:pos x="28" y="18"/>
                    </a:cxn>
                    <a:cxn ang="0">
                      <a:pos x="30" y="26"/>
                    </a:cxn>
                    <a:cxn ang="0">
                      <a:pos x="32" y="34"/>
                    </a:cxn>
                    <a:cxn ang="0">
                      <a:pos x="32" y="44"/>
                    </a:cxn>
                    <a:cxn ang="0">
                      <a:pos x="28" y="52"/>
                    </a:cxn>
                    <a:cxn ang="0">
                      <a:pos x="24" y="58"/>
                    </a:cxn>
                    <a:cxn ang="0">
                      <a:pos x="18" y="66"/>
                    </a:cxn>
                    <a:cxn ang="0">
                      <a:pos x="18" y="66"/>
                    </a:cxn>
                    <a:cxn ang="0">
                      <a:pos x="14" y="64"/>
                    </a:cxn>
                    <a:cxn ang="0">
                      <a:pos x="10" y="60"/>
                    </a:cxn>
                    <a:cxn ang="0">
                      <a:pos x="4" y="54"/>
                    </a:cxn>
                    <a:cxn ang="0">
                      <a:pos x="2" y="44"/>
                    </a:cxn>
                    <a:cxn ang="0">
                      <a:pos x="0" y="32"/>
                    </a:cxn>
                    <a:cxn ang="0">
                      <a:pos x="0" y="32"/>
                    </a:cxn>
                    <a:cxn ang="0">
                      <a:pos x="4" y="28"/>
                    </a:cxn>
                    <a:cxn ang="0">
                      <a:pos x="6" y="24"/>
                    </a:cxn>
                    <a:cxn ang="0">
                      <a:pos x="8" y="14"/>
                    </a:cxn>
                    <a:cxn ang="0">
                      <a:pos x="8" y="8"/>
                    </a:cxn>
                    <a:cxn ang="0">
                      <a:pos x="10" y="4"/>
                    </a:cxn>
                    <a:cxn ang="0">
                      <a:pos x="14" y="0"/>
                    </a:cxn>
                    <a:cxn ang="0">
                      <a:pos x="20" y="0"/>
                    </a:cxn>
                    <a:cxn ang="0">
                      <a:pos x="20" y="0"/>
                    </a:cxn>
                  </a:cxnLst>
                  <a:rect l="0" t="0" r="r" b="b"/>
                  <a:pathLst>
                    <a:path w="32" h="66">
                      <a:moveTo>
                        <a:pt x="20" y="0"/>
                      </a:moveTo>
                      <a:lnTo>
                        <a:pt x="20" y="0"/>
                      </a:lnTo>
                      <a:lnTo>
                        <a:pt x="28" y="18"/>
                      </a:lnTo>
                      <a:lnTo>
                        <a:pt x="30" y="26"/>
                      </a:lnTo>
                      <a:lnTo>
                        <a:pt x="32" y="34"/>
                      </a:lnTo>
                      <a:lnTo>
                        <a:pt x="32" y="44"/>
                      </a:lnTo>
                      <a:lnTo>
                        <a:pt x="28" y="52"/>
                      </a:lnTo>
                      <a:lnTo>
                        <a:pt x="24" y="58"/>
                      </a:lnTo>
                      <a:lnTo>
                        <a:pt x="18" y="66"/>
                      </a:lnTo>
                      <a:lnTo>
                        <a:pt x="18" y="66"/>
                      </a:lnTo>
                      <a:lnTo>
                        <a:pt x="14" y="64"/>
                      </a:lnTo>
                      <a:lnTo>
                        <a:pt x="10" y="60"/>
                      </a:lnTo>
                      <a:lnTo>
                        <a:pt x="4" y="54"/>
                      </a:lnTo>
                      <a:lnTo>
                        <a:pt x="2" y="44"/>
                      </a:lnTo>
                      <a:lnTo>
                        <a:pt x="0" y="32"/>
                      </a:lnTo>
                      <a:lnTo>
                        <a:pt x="0" y="32"/>
                      </a:lnTo>
                      <a:lnTo>
                        <a:pt x="4" y="28"/>
                      </a:lnTo>
                      <a:lnTo>
                        <a:pt x="6" y="24"/>
                      </a:lnTo>
                      <a:lnTo>
                        <a:pt x="8" y="14"/>
                      </a:lnTo>
                      <a:lnTo>
                        <a:pt x="8" y="8"/>
                      </a:lnTo>
                      <a:lnTo>
                        <a:pt x="10" y="4"/>
                      </a:lnTo>
                      <a:lnTo>
                        <a:pt x="14" y="0"/>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1" name="Freeform 157"/>
                <p:cNvSpPr>
                  <a:spLocks/>
                </p:cNvSpPr>
                <p:nvPr userDrawn="1"/>
              </p:nvSpPr>
              <p:spPr bwMode="auto">
                <a:xfrm>
                  <a:off x="4096" y="453"/>
                  <a:ext cx="3" cy="14"/>
                </a:xfrm>
                <a:custGeom>
                  <a:avLst/>
                  <a:gdLst/>
                  <a:ahLst/>
                  <a:cxnLst>
                    <a:cxn ang="0">
                      <a:pos x="0" y="0"/>
                    </a:cxn>
                    <a:cxn ang="0">
                      <a:pos x="0" y="0"/>
                    </a:cxn>
                    <a:cxn ang="0">
                      <a:pos x="4" y="6"/>
                    </a:cxn>
                    <a:cxn ang="0">
                      <a:pos x="6" y="12"/>
                    </a:cxn>
                    <a:cxn ang="0">
                      <a:pos x="8" y="24"/>
                    </a:cxn>
                    <a:cxn ang="0">
                      <a:pos x="10" y="38"/>
                    </a:cxn>
                    <a:cxn ang="0">
                      <a:pos x="14" y="54"/>
                    </a:cxn>
                    <a:cxn ang="0">
                      <a:pos x="14" y="54"/>
                    </a:cxn>
                    <a:cxn ang="0">
                      <a:pos x="10" y="52"/>
                    </a:cxn>
                    <a:cxn ang="0">
                      <a:pos x="8" y="48"/>
                    </a:cxn>
                    <a:cxn ang="0">
                      <a:pos x="4" y="32"/>
                    </a:cxn>
                    <a:cxn ang="0">
                      <a:pos x="2" y="14"/>
                    </a:cxn>
                    <a:cxn ang="0">
                      <a:pos x="0" y="0"/>
                    </a:cxn>
                    <a:cxn ang="0">
                      <a:pos x="0" y="0"/>
                    </a:cxn>
                  </a:cxnLst>
                  <a:rect l="0" t="0" r="r" b="b"/>
                  <a:pathLst>
                    <a:path w="14" h="54">
                      <a:moveTo>
                        <a:pt x="0" y="0"/>
                      </a:moveTo>
                      <a:lnTo>
                        <a:pt x="0" y="0"/>
                      </a:lnTo>
                      <a:lnTo>
                        <a:pt x="4" y="6"/>
                      </a:lnTo>
                      <a:lnTo>
                        <a:pt x="6" y="12"/>
                      </a:lnTo>
                      <a:lnTo>
                        <a:pt x="8" y="24"/>
                      </a:lnTo>
                      <a:lnTo>
                        <a:pt x="10" y="38"/>
                      </a:lnTo>
                      <a:lnTo>
                        <a:pt x="14" y="54"/>
                      </a:lnTo>
                      <a:lnTo>
                        <a:pt x="14" y="54"/>
                      </a:lnTo>
                      <a:lnTo>
                        <a:pt x="10" y="52"/>
                      </a:lnTo>
                      <a:lnTo>
                        <a:pt x="8" y="48"/>
                      </a:lnTo>
                      <a:lnTo>
                        <a:pt x="4" y="32"/>
                      </a:lnTo>
                      <a:lnTo>
                        <a:pt x="2" y="1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2" name="Freeform 158"/>
                <p:cNvSpPr>
                  <a:spLocks/>
                </p:cNvSpPr>
                <p:nvPr userDrawn="1"/>
              </p:nvSpPr>
              <p:spPr bwMode="auto">
                <a:xfrm>
                  <a:off x="3945" y="453"/>
                  <a:ext cx="2" cy="8"/>
                </a:xfrm>
                <a:custGeom>
                  <a:avLst/>
                  <a:gdLst/>
                  <a:ahLst/>
                  <a:cxnLst>
                    <a:cxn ang="0">
                      <a:pos x="0" y="0"/>
                    </a:cxn>
                    <a:cxn ang="0">
                      <a:pos x="0" y="0"/>
                    </a:cxn>
                    <a:cxn ang="0">
                      <a:pos x="2" y="2"/>
                    </a:cxn>
                    <a:cxn ang="0">
                      <a:pos x="2" y="2"/>
                    </a:cxn>
                    <a:cxn ang="0">
                      <a:pos x="6" y="0"/>
                    </a:cxn>
                    <a:cxn ang="0">
                      <a:pos x="6" y="0"/>
                    </a:cxn>
                    <a:cxn ang="0">
                      <a:pos x="6" y="8"/>
                    </a:cxn>
                    <a:cxn ang="0">
                      <a:pos x="6" y="8"/>
                    </a:cxn>
                    <a:cxn ang="0">
                      <a:pos x="4" y="8"/>
                    </a:cxn>
                    <a:cxn ang="0">
                      <a:pos x="4" y="8"/>
                    </a:cxn>
                    <a:cxn ang="0">
                      <a:pos x="4" y="14"/>
                    </a:cxn>
                    <a:cxn ang="0">
                      <a:pos x="4" y="30"/>
                    </a:cxn>
                    <a:cxn ang="0">
                      <a:pos x="4" y="30"/>
                    </a:cxn>
                    <a:cxn ang="0">
                      <a:pos x="0" y="26"/>
                    </a:cxn>
                    <a:cxn ang="0">
                      <a:pos x="0" y="24"/>
                    </a:cxn>
                    <a:cxn ang="0">
                      <a:pos x="0" y="16"/>
                    </a:cxn>
                    <a:cxn ang="0">
                      <a:pos x="0" y="8"/>
                    </a:cxn>
                    <a:cxn ang="0">
                      <a:pos x="0" y="4"/>
                    </a:cxn>
                    <a:cxn ang="0">
                      <a:pos x="0" y="0"/>
                    </a:cxn>
                    <a:cxn ang="0">
                      <a:pos x="0" y="0"/>
                    </a:cxn>
                  </a:cxnLst>
                  <a:rect l="0" t="0" r="r" b="b"/>
                  <a:pathLst>
                    <a:path w="6" h="30">
                      <a:moveTo>
                        <a:pt x="0" y="0"/>
                      </a:moveTo>
                      <a:lnTo>
                        <a:pt x="0" y="0"/>
                      </a:lnTo>
                      <a:lnTo>
                        <a:pt x="2" y="2"/>
                      </a:lnTo>
                      <a:lnTo>
                        <a:pt x="2" y="2"/>
                      </a:lnTo>
                      <a:lnTo>
                        <a:pt x="6" y="0"/>
                      </a:lnTo>
                      <a:lnTo>
                        <a:pt x="6" y="0"/>
                      </a:lnTo>
                      <a:lnTo>
                        <a:pt x="6" y="8"/>
                      </a:lnTo>
                      <a:lnTo>
                        <a:pt x="6" y="8"/>
                      </a:lnTo>
                      <a:lnTo>
                        <a:pt x="4" y="8"/>
                      </a:lnTo>
                      <a:lnTo>
                        <a:pt x="4" y="8"/>
                      </a:lnTo>
                      <a:lnTo>
                        <a:pt x="4" y="14"/>
                      </a:lnTo>
                      <a:lnTo>
                        <a:pt x="4" y="30"/>
                      </a:lnTo>
                      <a:lnTo>
                        <a:pt x="4" y="30"/>
                      </a:lnTo>
                      <a:lnTo>
                        <a:pt x="0" y="26"/>
                      </a:lnTo>
                      <a:lnTo>
                        <a:pt x="0" y="24"/>
                      </a:lnTo>
                      <a:lnTo>
                        <a:pt x="0" y="16"/>
                      </a:lnTo>
                      <a:lnTo>
                        <a:pt x="0" y="8"/>
                      </a:lnTo>
                      <a:lnTo>
                        <a:pt x="0"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3" name="Freeform 159"/>
                <p:cNvSpPr>
                  <a:spLocks/>
                </p:cNvSpPr>
                <p:nvPr userDrawn="1"/>
              </p:nvSpPr>
              <p:spPr bwMode="auto">
                <a:xfrm>
                  <a:off x="4059" y="479"/>
                  <a:ext cx="11" cy="12"/>
                </a:xfrm>
                <a:custGeom>
                  <a:avLst/>
                  <a:gdLst/>
                  <a:ahLst/>
                  <a:cxnLst>
                    <a:cxn ang="0">
                      <a:pos x="0" y="10"/>
                    </a:cxn>
                    <a:cxn ang="0">
                      <a:pos x="0" y="10"/>
                    </a:cxn>
                    <a:cxn ang="0">
                      <a:pos x="2" y="8"/>
                    </a:cxn>
                    <a:cxn ang="0">
                      <a:pos x="6" y="6"/>
                    </a:cxn>
                    <a:cxn ang="0">
                      <a:pos x="10" y="4"/>
                    </a:cxn>
                    <a:cxn ang="0">
                      <a:pos x="14" y="0"/>
                    </a:cxn>
                    <a:cxn ang="0">
                      <a:pos x="14" y="0"/>
                    </a:cxn>
                    <a:cxn ang="0">
                      <a:pos x="16" y="2"/>
                    </a:cxn>
                    <a:cxn ang="0">
                      <a:pos x="18" y="4"/>
                    </a:cxn>
                    <a:cxn ang="0">
                      <a:pos x="20" y="8"/>
                    </a:cxn>
                    <a:cxn ang="0">
                      <a:pos x="20" y="8"/>
                    </a:cxn>
                    <a:cxn ang="0">
                      <a:pos x="22" y="6"/>
                    </a:cxn>
                    <a:cxn ang="0">
                      <a:pos x="22" y="2"/>
                    </a:cxn>
                    <a:cxn ang="0">
                      <a:pos x="22" y="2"/>
                    </a:cxn>
                    <a:cxn ang="0">
                      <a:pos x="30" y="12"/>
                    </a:cxn>
                    <a:cxn ang="0">
                      <a:pos x="32" y="18"/>
                    </a:cxn>
                    <a:cxn ang="0">
                      <a:pos x="34" y="28"/>
                    </a:cxn>
                    <a:cxn ang="0">
                      <a:pos x="34" y="28"/>
                    </a:cxn>
                    <a:cxn ang="0">
                      <a:pos x="36" y="24"/>
                    </a:cxn>
                    <a:cxn ang="0">
                      <a:pos x="38" y="24"/>
                    </a:cxn>
                    <a:cxn ang="0">
                      <a:pos x="38" y="28"/>
                    </a:cxn>
                    <a:cxn ang="0">
                      <a:pos x="40" y="46"/>
                    </a:cxn>
                    <a:cxn ang="0">
                      <a:pos x="40" y="46"/>
                    </a:cxn>
                    <a:cxn ang="0">
                      <a:pos x="38" y="44"/>
                    </a:cxn>
                    <a:cxn ang="0">
                      <a:pos x="36" y="40"/>
                    </a:cxn>
                    <a:cxn ang="0">
                      <a:pos x="36" y="30"/>
                    </a:cxn>
                    <a:cxn ang="0">
                      <a:pos x="36" y="30"/>
                    </a:cxn>
                    <a:cxn ang="0">
                      <a:pos x="30" y="32"/>
                    </a:cxn>
                    <a:cxn ang="0">
                      <a:pos x="22" y="28"/>
                    </a:cxn>
                    <a:cxn ang="0">
                      <a:pos x="16" y="26"/>
                    </a:cxn>
                    <a:cxn ang="0">
                      <a:pos x="8" y="24"/>
                    </a:cxn>
                    <a:cxn ang="0">
                      <a:pos x="8" y="24"/>
                    </a:cxn>
                    <a:cxn ang="0">
                      <a:pos x="6" y="14"/>
                    </a:cxn>
                    <a:cxn ang="0">
                      <a:pos x="4" y="12"/>
                    </a:cxn>
                    <a:cxn ang="0">
                      <a:pos x="0" y="10"/>
                    </a:cxn>
                    <a:cxn ang="0">
                      <a:pos x="0" y="10"/>
                    </a:cxn>
                  </a:cxnLst>
                  <a:rect l="0" t="0" r="r" b="b"/>
                  <a:pathLst>
                    <a:path w="40" h="46">
                      <a:moveTo>
                        <a:pt x="0" y="10"/>
                      </a:moveTo>
                      <a:lnTo>
                        <a:pt x="0" y="10"/>
                      </a:lnTo>
                      <a:lnTo>
                        <a:pt x="2" y="8"/>
                      </a:lnTo>
                      <a:lnTo>
                        <a:pt x="6" y="6"/>
                      </a:lnTo>
                      <a:lnTo>
                        <a:pt x="10" y="4"/>
                      </a:lnTo>
                      <a:lnTo>
                        <a:pt x="14" y="0"/>
                      </a:lnTo>
                      <a:lnTo>
                        <a:pt x="14" y="0"/>
                      </a:lnTo>
                      <a:lnTo>
                        <a:pt x="16" y="2"/>
                      </a:lnTo>
                      <a:lnTo>
                        <a:pt x="18" y="4"/>
                      </a:lnTo>
                      <a:lnTo>
                        <a:pt x="20" y="8"/>
                      </a:lnTo>
                      <a:lnTo>
                        <a:pt x="20" y="8"/>
                      </a:lnTo>
                      <a:lnTo>
                        <a:pt x="22" y="6"/>
                      </a:lnTo>
                      <a:lnTo>
                        <a:pt x="22" y="2"/>
                      </a:lnTo>
                      <a:lnTo>
                        <a:pt x="22" y="2"/>
                      </a:lnTo>
                      <a:lnTo>
                        <a:pt x="30" y="12"/>
                      </a:lnTo>
                      <a:lnTo>
                        <a:pt x="32" y="18"/>
                      </a:lnTo>
                      <a:lnTo>
                        <a:pt x="34" y="28"/>
                      </a:lnTo>
                      <a:lnTo>
                        <a:pt x="34" y="28"/>
                      </a:lnTo>
                      <a:lnTo>
                        <a:pt x="36" y="24"/>
                      </a:lnTo>
                      <a:lnTo>
                        <a:pt x="38" y="24"/>
                      </a:lnTo>
                      <a:lnTo>
                        <a:pt x="38" y="28"/>
                      </a:lnTo>
                      <a:lnTo>
                        <a:pt x="40" y="46"/>
                      </a:lnTo>
                      <a:lnTo>
                        <a:pt x="40" y="46"/>
                      </a:lnTo>
                      <a:lnTo>
                        <a:pt x="38" y="44"/>
                      </a:lnTo>
                      <a:lnTo>
                        <a:pt x="36" y="40"/>
                      </a:lnTo>
                      <a:lnTo>
                        <a:pt x="36" y="30"/>
                      </a:lnTo>
                      <a:lnTo>
                        <a:pt x="36" y="30"/>
                      </a:lnTo>
                      <a:lnTo>
                        <a:pt x="30" y="32"/>
                      </a:lnTo>
                      <a:lnTo>
                        <a:pt x="22" y="28"/>
                      </a:lnTo>
                      <a:lnTo>
                        <a:pt x="16" y="26"/>
                      </a:lnTo>
                      <a:lnTo>
                        <a:pt x="8" y="24"/>
                      </a:lnTo>
                      <a:lnTo>
                        <a:pt x="8" y="24"/>
                      </a:lnTo>
                      <a:lnTo>
                        <a:pt x="6" y="14"/>
                      </a:lnTo>
                      <a:lnTo>
                        <a:pt x="4" y="12"/>
                      </a:lnTo>
                      <a:lnTo>
                        <a:pt x="0" y="10"/>
                      </a:lnTo>
                      <a:lnTo>
                        <a:pt x="0"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4" name="Freeform 160"/>
                <p:cNvSpPr>
                  <a:spLocks/>
                </p:cNvSpPr>
                <p:nvPr userDrawn="1"/>
              </p:nvSpPr>
              <p:spPr bwMode="auto">
                <a:xfrm>
                  <a:off x="3958" y="479"/>
                  <a:ext cx="1" cy="5"/>
                </a:xfrm>
                <a:custGeom>
                  <a:avLst/>
                  <a:gdLst/>
                  <a:ahLst/>
                  <a:cxnLst>
                    <a:cxn ang="0">
                      <a:pos x="2" y="0"/>
                    </a:cxn>
                    <a:cxn ang="0">
                      <a:pos x="2" y="0"/>
                    </a:cxn>
                    <a:cxn ang="0">
                      <a:pos x="4" y="0"/>
                    </a:cxn>
                    <a:cxn ang="0">
                      <a:pos x="4" y="2"/>
                    </a:cxn>
                    <a:cxn ang="0">
                      <a:pos x="6" y="6"/>
                    </a:cxn>
                    <a:cxn ang="0">
                      <a:pos x="4" y="16"/>
                    </a:cxn>
                    <a:cxn ang="0">
                      <a:pos x="4" y="16"/>
                    </a:cxn>
                    <a:cxn ang="0">
                      <a:pos x="0" y="14"/>
                    </a:cxn>
                    <a:cxn ang="0">
                      <a:pos x="0" y="8"/>
                    </a:cxn>
                    <a:cxn ang="0">
                      <a:pos x="0" y="4"/>
                    </a:cxn>
                    <a:cxn ang="0">
                      <a:pos x="2" y="0"/>
                    </a:cxn>
                    <a:cxn ang="0">
                      <a:pos x="2" y="0"/>
                    </a:cxn>
                  </a:cxnLst>
                  <a:rect l="0" t="0" r="r" b="b"/>
                  <a:pathLst>
                    <a:path w="6" h="16">
                      <a:moveTo>
                        <a:pt x="2" y="0"/>
                      </a:moveTo>
                      <a:lnTo>
                        <a:pt x="2" y="0"/>
                      </a:lnTo>
                      <a:lnTo>
                        <a:pt x="4" y="0"/>
                      </a:lnTo>
                      <a:lnTo>
                        <a:pt x="4" y="2"/>
                      </a:lnTo>
                      <a:lnTo>
                        <a:pt x="6" y="6"/>
                      </a:lnTo>
                      <a:lnTo>
                        <a:pt x="4" y="16"/>
                      </a:lnTo>
                      <a:lnTo>
                        <a:pt x="4" y="16"/>
                      </a:lnTo>
                      <a:lnTo>
                        <a:pt x="0" y="14"/>
                      </a:lnTo>
                      <a:lnTo>
                        <a:pt x="0" y="8"/>
                      </a:lnTo>
                      <a:lnTo>
                        <a:pt x="0"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5" name="Freeform 161"/>
                <p:cNvSpPr>
                  <a:spLocks/>
                </p:cNvSpPr>
                <p:nvPr userDrawn="1"/>
              </p:nvSpPr>
              <p:spPr bwMode="auto">
                <a:xfrm>
                  <a:off x="4094" y="481"/>
                  <a:ext cx="4" cy="4"/>
                </a:xfrm>
                <a:custGeom>
                  <a:avLst/>
                  <a:gdLst/>
                  <a:ahLst/>
                  <a:cxnLst>
                    <a:cxn ang="0">
                      <a:pos x="0" y="0"/>
                    </a:cxn>
                    <a:cxn ang="0">
                      <a:pos x="0" y="0"/>
                    </a:cxn>
                    <a:cxn ang="0">
                      <a:pos x="6" y="0"/>
                    </a:cxn>
                    <a:cxn ang="0">
                      <a:pos x="10" y="2"/>
                    </a:cxn>
                    <a:cxn ang="0">
                      <a:pos x="16" y="6"/>
                    </a:cxn>
                    <a:cxn ang="0">
                      <a:pos x="18" y="14"/>
                    </a:cxn>
                    <a:cxn ang="0">
                      <a:pos x="18" y="14"/>
                    </a:cxn>
                    <a:cxn ang="0">
                      <a:pos x="14" y="14"/>
                    </a:cxn>
                    <a:cxn ang="0">
                      <a:pos x="12" y="12"/>
                    </a:cxn>
                    <a:cxn ang="0">
                      <a:pos x="10" y="12"/>
                    </a:cxn>
                    <a:cxn ang="0">
                      <a:pos x="6" y="12"/>
                    </a:cxn>
                    <a:cxn ang="0">
                      <a:pos x="6" y="12"/>
                    </a:cxn>
                    <a:cxn ang="0">
                      <a:pos x="2" y="6"/>
                    </a:cxn>
                    <a:cxn ang="0">
                      <a:pos x="0" y="0"/>
                    </a:cxn>
                    <a:cxn ang="0">
                      <a:pos x="0" y="0"/>
                    </a:cxn>
                  </a:cxnLst>
                  <a:rect l="0" t="0" r="r" b="b"/>
                  <a:pathLst>
                    <a:path w="18" h="14">
                      <a:moveTo>
                        <a:pt x="0" y="0"/>
                      </a:moveTo>
                      <a:lnTo>
                        <a:pt x="0" y="0"/>
                      </a:lnTo>
                      <a:lnTo>
                        <a:pt x="6" y="0"/>
                      </a:lnTo>
                      <a:lnTo>
                        <a:pt x="10" y="2"/>
                      </a:lnTo>
                      <a:lnTo>
                        <a:pt x="16" y="6"/>
                      </a:lnTo>
                      <a:lnTo>
                        <a:pt x="18" y="14"/>
                      </a:lnTo>
                      <a:lnTo>
                        <a:pt x="18" y="14"/>
                      </a:lnTo>
                      <a:lnTo>
                        <a:pt x="14" y="14"/>
                      </a:lnTo>
                      <a:lnTo>
                        <a:pt x="12" y="12"/>
                      </a:lnTo>
                      <a:lnTo>
                        <a:pt x="10" y="12"/>
                      </a:lnTo>
                      <a:lnTo>
                        <a:pt x="6" y="12"/>
                      </a:lnTo>
                      <a:lnTo>
                        <a:pt x="6" y="12"/>
                      </a:lnTo>
                      <a:lnTo>
                        <a:pt x="2"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6" name="Freeform 162"/>
                <p:cNvSpPr>
                  <a:spLocks/>
                </p:cNvSpPr>
                <p:nvPr userDrawn="1"/>
              </p:nvSpPr>
              <p:spPr bwMode="auto">
                <a:xfrm>
                  <a:off x="3479" y="483"/>
                  <a:ext cx="12" cy="16"/>
                </a:xfrm>
                <a:custGeom>
                  <a:avLst/>
                  <a:gdLst/>
                  <a:ahLst/>
                  <a:cxnLst>
                    <a:cxn ang="0">
                      <a:pos x="40" y="0"/>
                    </a:cxn>
                    <a:cxn ang="0">
                      <a:pos x="40" y="0"/>
                    </a:cxn>
                    <a:cxn ang="0">
                      <a:pos x="30" y="6"/>
                    </a:cxn>
                    <a:cxn ang="0">
                      <a:pos x="24" y="12"/>
                    </a:cxn>
                    <a:cxn ang="0">
                      <a:pos x="16" y="18"/>
                    </a:cxn>
                    <a:cxn ang="0">
                      <a:pos x="8" y="24"/>
                    </a:cxn>
                    <a:cxn ang="0">
                      <a:pos x="8" y="24"/>
                    </a:cxn>
                    <a:cxn ang="0">
                      <a:pos x="12" y="28"/>
                    </a:cxn>
                    <a:cxn ang="0">
                      <a:pos x="14" y="26"/>
                    </a:cxn>
                    <a:cxn ang="0">
                      <a:pos x="18" y="26"/>
                    </a:cxn>
                    <a:cxn ang="0">
                      <a:pos x="22" y="26"/>
                    </a:cxn>
                    <a:cxn ang="0">
                      <a:pos x="22" y="26"/>
                    </a:cxn>
                    <a:cxn ang="0">
                      <a:pos x="18" y="32"/>
                    </a:cxn>
                    <a:cxn ang="0">
                      <a:pos x="18" y="38"/>
                    </a:cxn>
                    <a:cxn ang="0">
                      <a:pos x="18" y="38"/>
                    </a:cxn>
                    <a:cxn ang="0">
                      <a:pos x="24" y="42"/>
                    </a:cxn>
                    <a:cxn ang="0">
                      <a:pos x="32" y="44"/>
                    </a:cxn>
                    <a:cxn ang="0">
                      <a:pos x="40" y="46"/>
                    </a:cxn>
                    <a:cxn ang="0">
                      <a:pos x="46" y="50"/>
                    </a:cxn>
                    <a:cxn ang="0">
                      <a:pos x="46" y="50"/>
                    </a:cxn>
                    <a:cxn ang="0">
                      <a:pos x="34" y="52"/>
                    </a:cxn>
                    <a:cxn ang="0">
                      <a:pos x="24" y="56"/>
                    </a:cxn>
                    <a:cxn ang="0">
                      <a:pos x="14" y="62"/>
                    </a:cxn>
                    <a:cxn ang="0">
                      <a:pos x="10" y="62"/>
                    </a:cxn>
                    <a:cxn ang="0">
                      <a:pos x="2" y="62"/>
                    </a:cxn>
                    <a:cxn ang="0">
                      <a:pos x="2" y="62"/>
                    </a:cxn>
                    <a:cxn ang="0">
                      <a:pos x="6" y="54"/>
                    </a:cxn>
                    <a:cxn ang="0">
                      <a:pos x="12" y="50"/>
                    </a:cxn>
                    <a:cxn ang="0">
                      <a:pos x="12" y="50"/>
                    </a:cxn>
                    <a:cxn ang="0">
                      <a:pos x="12" y="48"/>
                    </a:cxn>
                    <a:cxn ang="0">
                      <a:pos x="8" y="48"/>
                    </a:cxn>
                    <a:cxn ang="0">
                      <a:pos x="6" y="48"/>
                    </a:cxn>
                    <a:cxn ang="0">
                      <a:pos x="4" y="50"/>
                    </a:cxn>
                    <a:cxn ang="0">
                      <a:pos x="4" y="50"/>
                    </a:cxn>
                    <a:cxn ang="0">
                      <a:pos x="2" y="44"/>
                    </a:cxn>
                    <a:cxn ang="0">
                      <a:pos x="2" y="38"/>
                    </a:cxn>
                    <a:cxn ang="0">
                      <a:pos x="2" y="32"/>
                    </a:cxn>
                    <a:cxn ang="0">
                      <a:pos x="0" y="24"/>
                    </a:cxn>
                    <a:cxn ang="0">
                      <a:pos x="0" y="24"/>
                    </a:cxn>
                    <a:cxn ang="0">
                      <a:pos x="6" y="22"/>
                    </a:cxn>
                    <a:cxn ang="0">
                      <a:pos x="8" y="20"/>
                    </a:cxn>
                    <a:cxn ang="0">
                      <a:pos x="10" y="14"/>
                    </a:cxn>
                    <a:cxn ang="0">
                      <a:pos x="8" y="10"/>
                    </a:cxn>
                    <a:cxn ang="0">
                      <a:pos x="8" y="10"/>
                    </a:cxn>
                    <a:cxn ang="0">
                      <a:pos x="16" y="8"/>
                    </a:cxn>
                    <a:cxn ang="0">
                      <a:pos x="24" y="4"/>
                    </a:cxn>
                    <a:cxn ang="0">
                      <a:pos x="30" y="2"/>
                    </a:cxn>
                    <a:cxn ang="0">
                      <a:pos x="40" y="0"/>
                    </a:cxn>
                    <a:cxn ang="0">
                      <a:pos x="40" y="0"/>
                    </a:cxn>
                  </a:cxnLst>
                  <a:rect l="0" t="0" r="r" b="b"/>
                  <a:pathLst>
                    <a:path w="46" h="62">
                      <a:moveTo>
                        <a:pt x="40" y="0"/>
                      </a:moveTo>
                      <a:lnTo>
                        <a:pt x="40" y="0"/>
                      </a:lnTo>
                      <a:lnTo>
                        <a:pt x="30" y="6"/>
                      </a:lnTo>
                      <a:lnTo>
                        <a:pt x="24" y="12"/>
                      </a:lnTo>
                      <a:lnTo>
                        <a:pt x="16" y="18"/>
                      </a:lnTo>
                      <a:lnTo>
                        <a:pt x="8" y="24"/>
                      </a:lnTo>
                      <a:lnTo>
                        <a:pt x="8" y="24"/>
                      </a:lnTo>
                      <a:lnTo>
                        <a:pt x="12" y="28"/>
                      </a:lnTo>
                      <a:lnTo>
                        <a:pt x="14" y="26"/>
                      </a:lnTo>
                      <a:lnTo>
                        <a:pt x="18" y="26"/>
                      </a:lnTo>
                      <a:lnTo>
                        <a:pt x="22" y="26"/>
                      </a:lnTo>
                      <a:lnTo>
                        <a:pt x="22" y="26"/>
                      </a:lnTo>
                      <a:lnTo>
                        <a:pt x="18" y="32"/>
                      </a:lnTo>
                      <a:lnTo>
                        <a:pt x="18" y="38"/>
                      </a:lnTo>
                      <a:lnTo>
                        <a:pt x="18" y="38"/>
                      </a:lnTo>
                      <a:lnTo>
                        <a:pt x="24" y="42"/>
                      </a:lnTo>
                      <a:lnTo>
                        <a:pt x="32" y="44"/>
                      </a:lnTo>
                      <a:lnTo>
                        <a:pt x="40" y="46"/>
                      </a:lnTo>
                      <a:lnTo>
                        <a:pt x="46" y="50"/>
                      </a:lnTo>
                      <a:lnTo>
                        <a:pt x="46" y="50"/>
                      </a:lnTo>
                      <a:lnTo>
                        <a:pt x="34" y="52"/>
                      </a:lnTo>
                      <a:lnTo>
                        <a:pt x="24" y="56"/>
                      </a:lnTo>
                      <a:lnTo>
                        <a:pt x="14" y="62"/>
                      </a:lnTo>
                      <a:lnTo>
                        <a:pt x="10" y="62"/>
                      </a:lnTo>
                      <a:lnTo>
                        <a:pt x="2" y="62"/>
                      </a:lnTo>
                      <a:lnTo>
                        <a:pt x="2" y="62"/>
                      </a:lnTo>
                      <a:lnTo>
                        <a:pt x="6" y="54"/>
                      </a:lnTo>
                      <a:lnTo>
                        <a:pt x="12" y="50"/>
                      </a:lnTo>
                      <a:lnTo>
                        <a:pt x="12" y="50"/>
                      </a:lnTo>
                      <a:lnTo>
                        <a:pt x="12" y="48"/>
                      </a:lnTo>
                      <a:lnTo>
                        <a:pt x="8" y="48"/>
                      </a:lnTo>
                      <a:lnTo>
                        <a:pt x="6" y="48"/>
                      </a:lnTo>
                      <a:lnTo>
                        <a:pt x="4" y="50"/>
                      </a:lnTo>
                      <a:lnTo>
                        <a:pt x="4" y="50"/>
                      </a:lnTo>
                      <a:lnTo>
                        <a:pt x="2" y="44"/>
                      </a:lnTo>
                      <a:lnTo>
                        <a:pt x="2" y="38"/>
                      </a:lnTo>
                      <a:lnTo>
                        <a:pt x="2" y="32"/>
                      </a:lnTo>
                      <a:lnTo>
                        <a:pt x="0" y="24"/>
                      </a:lnTo>
                      <a:lnTo>
                        <a:pt x="0" y="24"/>
                      </a:lnTo>
                      <a:lnTo>
                        <a:pt x="6" y="22"/>
                      </a:lnTo>
                      <a:lnTo>
                        <a:pt x="8" y="20"/>
                      </a:lnTo>
                      <a:lnTo>
                        <a:pt x="10" y="14"/>
                      </a:lnTo>
                      <a:lnTo>
                        <a:pt x="8" y="10"/>
                      </a:lnTo>
                      <a:lnTo>
                        <a:pt x="8" y="10"/>
                      </a:lnTo>
                      <a:lnTo>
                        <a:pt x="16" y="8"/>
                      </a:lnTo>
                      <a:lnTo>
                        <a:pt x="24" y="4"/>
                      </a:lnTo>
                      <a:lnTo>
                        <a:pt x="30" y="2"/>
                      </a:lnTo>
                      <a:lnTo>
                        <a:pt x="40" y="0"/>
                      </a:lnTo>
                      <a:lnTo>
                        <a:pt x="4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7" name="Freeform 163"/>
                <p:cNvSpPr>
                  <a:spLocks/>
                </p:cNvSpPr>
                <p:nvPr userDrawn="1"/>
              </p:nvSpPr>
              <p:spPr bwMode="auto">
                <a:xfrm>
                  <a:off x="3579" y="484"/>
                  <a:ext cx="3" cy="1"/>
                </a:xfrm>
                <a:custGeom>
                  <a:avLst/>
                  <a:gdLst/>
                  <a:ahLst/>
                  <a:cxnLst>
                    <a:cxn ang="0">
                      <a:pos x="10" y="0"/>
                    </a:cxn>
                    <a:cxn ang="0">
                      <a:pos x="10" y="0"/>
                    </a:cxn>
                    <a:cxn ang="0">
                      <a:pos x="12" y="2"/>
                    </a:cxn>
                    <a:cxn ang="0">
                      <a:pos x="10" y="4"/>
                    </a:cxn>
                    <a:cxn ang="0">
                      <a:pos x="6" y="6"/>
                    </a:cxn>
                    <a:cxn ang="0">
                      <a:pos x="0" y="6"/>
                    </a:cxn>
                    <a:cxn ang="0">
                      <a:pos x="0" y="6"/>
                    </a:cxn>
                    <a:cxn ang="0">
                      <a:pos x="2" y="2"/>
                    </a:cxn>
                    <a:cxn ang="0">
                      <a:pos x="6" y="0"/>
                    </a:cxn>
                    <a:cxn ang="0">
                      <a:pos x="10" y="0"/>
                    </a:cxn>
                    <a:cxn ang="0">
                      <a:pos x="10" y="0"/>
                    </a:cxn>
                  </a:cxnLst>
                  <a:rect l="0" t="0" r="r" b="b"/>
                  <a:pathLst>
                    <a:path w="12" h="6">
                      <a:moveTo>
                        <a:pt x="10" y="0"/>
                      </a:moveTo>
                      <a:lnTo>
                        <a:pt x="10" y="0"/>
                      </a:lnTo>
                      <a:lnTo>
                        <a:pt x="12" y="2"/>
                      </a:lnTo>
                      <a:lnTo>
                        <a:pt x="10" y="4"/>
                      </a:lnTo>
                      <a:lnTo>
                        <a:pt x="6" y="6"/>
                      </a:lnTo>
                      <a:lnTo>
                        <a:pt x="0" y="6"/>
                      </a:lnTo>
                      <a:lnTo>
                        <a:pt x="0" y="6"/>
                      </a:lnTo>
                      <a:lnTo>
                        <a:pt x="2" y="2"/>
                      </a:lnTo>
                      <a:lnTo>
                        <a:pt x="6" y="0"/>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8" name="Freeform 164"/>
                <p:cNvSpPr>
                  <a:spLocks/>
                </p:cNvSpPr>
                <p:nvPr userDrawn="1"/>
              </p:nvSpPr>
              <p:spPr bwMode="auto">
                <a:xfrm>
                  <a:off x="3944" y="486"/>
                  <a:ext cx="3" cy="2"/>
                </a:xfrm>
                <a:custGeom>
                  <a:avLst/>
                  <a:gdLst/>
                  <a:ahLst/>
                  <a:cxnLst>
                    <a:cxn ang="0">
                      <a:pos x="8" y="0"/>
                    </a:cxn>
                    <a:cxn ang="0">
                      <a:pos x="8" y="0"/>
                    </a:cxn>
                    <a:cxn ang="0">
                      <a:pos x="6" y="6"/>
                    </a:cxn>
                    <a:cxn ang="0">
                      <a:pos x="4" y="8"/>
                    </a:cxn>
                    <a:cxn ang="0">
                      <a:pos x="2" y="8"/>
                    </a:cxn>
                    <a:cxn ang="0">
                      <a:pos x="2" y="8"/>
                    </a:cxn>
                    <a:cxn ang="0">
                      <a:pos x="0" y="6"/>
                    </a:cxn>
                    <a:cxn ang="0">
                      <a:pos x="0" y="2"/>
                    </a:cxn>
                    <a:cxn ang="0">
                      <a:pos x="4" y="0"/>
                    </a:cxn>
                    <a:cxn ang="0">
                      <a:pos x="8" y="0"/>
                    </a:cxn>
                    <a:cxn ang="0">
                      <a:pos x="8" y="0"/>
                    </a:cxn>
                  </a:cxnLst>
                  <a:rect l="0" t="0" r="r" b="b"/>
                  <a:pathLst>
                    <a:path w="8" h="8">
                      <a:moveTo>
                        <a:pt x="8" y="0"/>
                      </a:moveTo>
                      <a:lnTo>
                        <a:pt x="8" y="0"/>
                      </a:lnTo>
                      <a:lnTo>
                        <a:pt x="6" y="6"/>
                      </a:lnTo>
                      <a:lnTo>
                        <a:pt x="4" y="8"/>
                      </a:lnTo>
                      <a:lnTo>
                        <a:pt x="2" y="8"/>
                      </a:lnTo>
                      <a:lnTo>
                        <a:pt x="2" y="8"/>
                      </a:lnTo>
                      <a:lnTo>
                        <a:pt x="0" y="6"/>
                      </a:lnTo>
                      <a:lnTo>
                        <a:pt x="0" y="2"/>
                      </a:lnTo>
                      <a:lnTo>
                        <a:pt x="4" y="0"/>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89" name="Freeform 165"/>
                <p:cNvSpPr>
                  <a:spLocks/>
                </p:cNvSpPr>
                <p:nvPr userDrawn="1"/>
              </p:nvSpPr>
              <p:spPr bwMode="auto">
                <a:xfrm>
                  <a:off x="4078" y="486"/>
                  <a:ext cx="3" cy="2"/>
                </a:xfrm>
                <a:custGeom>
                  <a:avLst/>
                  <a:gdLst/>
                  <a:ahLst/>
                  <a:cxnLst>
                    <a:cxn ang="0">
                      <a:pos x="0" y="0"/>
                    </a:cxn>
                    <a:cxn ang="0">
                      <a:pos x="0" y="0"/>
                    </a:cxn>
                    <a:cxn ang="0">
                      <a:pos x="10" y="0"/>
                    </a:cxn>
                    <a:cxn ang="0">
                      <a:pos x="10" y="0"/>
                    </a:cxn>
                    <a:cxn ang="0">
                      <a:pos x="10" y="2"/>
                    </a:cxn>
                    <a:cxn ang="0">
                      <a:pos x="6" y="4"/>
                    </a:cxn>
                    <a:cxn ang="0">
                      <a:pos x="4" y="4"/>
                    </a:cxn>
                    <a:cxn ang="0">
                      <a:pos x="4" y="8"/>
                    </a:cxn>
                    <a:cxn ang="0">
                      <a:pos x="4" y="8"/>
                    </a:cxn>
                    <a:cxn ang="0">
                      <a:pos x="2" y="8"/>
                    </a:cxn>
                    <a:cxn ang="0">
                      <a:pos x="0" y="6"/>
                    </a:cxn>
                    <a:cxn ang="0">
                      <a:pos x="0" y="0"/>
                    </a:cxn>
                    <a:cxn ang="0">
                      <a:pos x="0" y="0"/>
                    </a:cxn>
                  </a:cxnLst>
                  <a:rect l="0" t="0" r="r" b="b"/>
                  <a:pathLst>
                    <a:path w="10" h="8">
                      <a:moveTo>
                        <a:pt x="0" y="0"/>
                      </a:moveTo>
                      <a:lnTo>
                        <a:pt x="0" y="0"/>
                      </a:lnTo>
                      <a:lnTo>
                        <a:pt x="10" y="0"/>
                      </a:lnTo>
                      <a:lnTo>
                        <a:pt x="10" y="0"/>
                      </a:lnTo>
                      <a:lnTo>
                        <a:pt x="10" y="2"/>
                      </a:lnTo>
                      <a:lnTo>
                        <a:pt x="6" y="4"/>
                      </a:lnTo>
                      <a:lnTo>
                        <a:pt x="4" y="4"/>
                      </a:lnTo>
                      <a:lnTo>
                        <a:pt x="4" y="8"/>
                      </a:lnTo>
                      <a:lnTo>
                        <a:pt x="4" y="8"/>
                      </a:lnTo>
                      <a:lnTo>
                        <a:pt x="2" y="8"/>
                      </a:lnTo>
                      <a:lnTo>
                        <a:pt x="0"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0" name="Freeform 166"/>
                <p:cNvSpPr>
                  <a:spLocks/>
                </p:cNvSpPr>
                <p:nvPr userDrawn="1"/>
              </p:nvSpPr>
              <p:spPr bwMode="auto">
                <a:xfrm>
                  <a:off x="3373" y="518"/>
                  <a:ext cx="3" cy="1"/>
                </a:xfrm>
                <a:custGeom>
                  <a:avLst/>
                  <a:gdLst/>
                  <a:ahLst/>
                  <a:cxnLst>
                    <a:cxn ang="0">
                      <a:pos x="10" y="2"/>
                    </a:cxn>
                    <a:cxn ang="0">
                      <a:pos x="10" y="2"/>
                    </a:cxn>
                    <a:cxn ang="0">
                      <a:pos x="10" y="6"/>
                    </a:cxn>
                    <a:cxn ang="0">
                      <a:pos x="6" y="6"/>
                    </a:cxn>
                    <a:cxn ang="0">
                      <a:pos x="4" y="4"/>
                    </a:cxn>
                    <a:cxn ang="0">
                      <a:pos x="2" y="6"/>
                    </a:cxn>
                    <a:cxn ang="0">
                      <a:pos x="2" y="6"/>
                    </a:cxn>
                    <a:cxn ang="0">
                      <a:pos x="0" y="4"/>
                    </a:cxn>
                    <a:cxn ang="0">
                      <a:pos x="0" y="4"/>
                    </a:cxn>
                    <a:cxn ang="0">
                      <a:pos x="4" y="2"/>
                    </a:cxn>
                    <a:cxn ang="0">
                      <a:pos x="8" y="0"/>
                    </a:cxn>
                    <a:cxn ang="0">
                      <a:pos x="10" y="2"/>
                    </a:cxn>
                    <a:cxn ang="0">
                      <a:pos x="10" y="2"/>
                    </a:cxn>
                  </a:cxnLst>
                  <a:rect l="0" t="0" r="r" b="b"/>
                  <a:pathLst>
                    <a:path w="10" h="6">
                      <a:moveTo>
                        <a:pt x="10" y="2"/>
                      </a:moveTo>
                      <a:lnTo>
                        <a:pt x="10" y="2"/>
                      </a:lnTo>
                      <a:lnTo>
                        <a:pt x="10" y="6"/>
                      </a:lnTo>
                      <a:lnTo>
                        <a:pt x="6" y="6"/>
                      </a:lnTo>
                      <a:lnTo>
                        <a:pt x="4" y="4"/>
                      </a:lnTo>
                      <a:lnTo>
                        <a:pt x="2" y="6"/>
                      </a:lnTo>
                      <a:lnTo>
                        <a:pt x="2" y="6"/>
                      </a:lnTo>
                      <a:lnTo>
                        <a:pt x="0" y="4"/>
                      </a:lnTo>
                      <a:lnTo>
                        <a:pt x="0" y="4"/>
                      </a:lnTo>
                      <a:lnTo>
                        <a:pt x="4" y="2"/>
                      </a:lnTo>
                      <a:lnTo>
                        <a:pt x="8" y="0"/>
                      </a:lnTo>
                      <a:lnTo>
                        <a:pt x="10" y="2"/>
                      </a:lnTo>
                      <a:lnTo>
                        <a:pt x="1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1" name="Freeform 167"/>
                <p:cNvSpPr>
                  <a:spLocks/>
                </p:cNvSpPr>
                <p:nvPr userDrawn="1"/>
              </p:nvSpPr>
              <p:spPr bwMode="auto">
                <a:xfrm>
                  <a:off x="4027" y="535"/>
                  <a:ext cx="3" cy="2"/>
                </a:xfrm>
                <a:custGeom>
                  <a:avLst/>
                  <a:gdLst/>
                  <a:ahLst/>
                  <a:cxnLst>
                    <a:cxn ang="0">
                      <a:pos x="10" y="6"/>
                    </a:cxn>
                    <a:cxn ang="0">
                      <a:pos x="10" y="6"/>
                    </a:cxn>
                    <a:cxn ang="0">
                      <a:pos x="4" y="4"/>
                    </a:cxn>
                    <a:cxn ang="0">
                      <a:pos x="2" y="2"/>
                    </a:cxn>
                    <a:cxn ang="0">
                      <a:pos x="0" y="0"/>
                    </a:cxn>
                    <a:cxn ang="0">
                      <a:pos x="0" y="0"/>
                    </a:cxn>
                    <a:cxn ang="0">
                      <a:pos x="8" y="0"/>
                    </a:cxn>
                    <a:cxn ang="0">
                      <a:pos x="10" y="2"/>
                    </a:cxn>
                    <a:cxn ang="0">
                      <a:pos x="10" y="6"/>
                    </a:cxn>
                    <a:cxn ang="0">
                      <a:pos x="10" y="6"/>
                    </a:cxn>
                  </a:cxnLst>
                  <a:rect l="0" t="0" r="r" b="b"/>
                  <a:pathLst>
                    <a:path w="10" h="6">
                      <a:moveTo>
                        <a:pt x="10" y="6"/>
                      </a:moveTo>
                      <a:lnTo>
                        <a:pt x="10" y="6"/>
                      </a:lnTo>
                      <a:lnTo>
                        <a:pt x="4" y="4"/>
                      </a:lnTo>
                      <a:lnTo>
                        <a:pt x="2" y="2"/>
                      </a:lnTo>
                      <a:lnTo>
                        <a:pt x="0" y="0"/>
                      </a:lnTo>
                      <a:lnTo>
                        <a:pt x="0" y="0"/>
                      </a:lnTo>
                      <a:lnTo>
                        <a:pt x="8" y="0"/>
                      </a:lnTo>
                      <a:lnTo>
                        <a:pt x="10" y="2"/>
                      </a:lnTo>
                      <a:lnTo>
                        <a:pt x="10" y="6"/>
                      </a:lnTo>
                      <a:lnTo>
                        <a:pt x="10" y="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2" name="Freeform 168"/>
                <p:cNvSpPr>
                  <a:spLocks/>
                </p:cNvSpPr>
                <p:nvPr userDrawn="1"/>
              </p:nvSpPr>
              <p:spPr bwMode="auto">
                <a:xfrm>
                  <a:off x="4143" y="631"/>
                  <a:ext cx="3" cy="6"/>
                </a:xfrm>
                <a:custGeom>
                  <a:avLst/>
                  <a:gdLst/>
                  <a:ahLst/>
                  <a:cxnLst>
                    <a:cxn ang="0">
                      <a:pos x="8" y="0"/>
                    </a:cxn>
                    <a:cxn ang="0">
                      <a:pos x="8" y="0"/>
                    </a:cxn>
                    <a:cxn ang="0">
                      <a:pos x="12" y="12"/>
                    </a:cxn>
                    <a:cxn ang="0">
                      <a:pos x="14" y="18"/>
                    </a:cxn>
                    <a:cxn ang="0">
                      <a:pos x="14" y="22"/>
                    </a:cxn>
                    <a:cxn ang="0">
                      <a:pos x="14" y="22"/>
                    </a:cxn>
                    <a:cxn ang="0">
                      <a:pos x="10" y="20"/>
                    </a:cxn>
                    <a:cxn ang="0">
                      <a:pos x="8" y="18"/>
                    </a:cxn>
                    <a:cxn ang="0">
                      <a:pos x="8" y="12"/>
                    </a:cxn>
                    <a:cxn ang="0">
                      <a:pos x="6" y="6"/>
                    </a:cxn>
                    <a:cxn ang="0">
                      <a:pos x="4" y="4"/>
                    </a:cxn>
                    <a:cxn ang="0">
                      <a:pos x="0" y="4"/>
                    </a:cxn>
                    <a:cxn ang="0">
                      <a:pos x="0" y="4"/>
                    </a:cxn>
                    <a:cxn ang="0">
                      <a:pos x="2" y="0"/>
                    </a:cxn>
                    <a:cxn ang="0">
                      <a:pos x="8" y="0"/>
                    </a:cxn>
                    <a:cxn ang="0">
                      <a:pos x="8" y="0"/>
                    </a:cxn>
                  </a:cxnLst>
                  <a:rect l="0" t="0" r="r" b="b"/>
                  <a:pathLst>
                    <a:path w="14" h="22">
                      <a:moveTo>
                        <a:pt x="8" y="0"/>
                      </a:moveTo>
                      <a:lnTo>
                        <a:pt x="8" y="0"/>
                      </a:lnTo>
                      <a:lnTo>
                        <a:pt x="12" y="12"/>
                      </a:lnTo>
                      <a:lnTo>
                        <a:pt x="14" y="18"/>
                      </a:lnTo>
                      <a:lnTo>
                        <a:pt x="14" y="22"/>
                      </a:lnTo>
                      <a:lnTo>
                        <a:pt x="14" y="22"/>
                      </a:lnTo>
                      <a:lnTo>
                        <a:pt x="10" y="20"/>
                      </a:lnTo>
                      <a:lnTo>
                        <a:pt x="8" y="18"/>
                      </a:lnTo>
                      <a:lnTo>
                        <a:pt x="8" y="12"/>
                      </a:lnTo>
                      <a:lnTo>
                        <a:pt x="6" y="6"/>
                      </a:lnTo>
                      <a:lnTo>
                        <a:pt x="4" y="4"/>
                      </a:lnTo>
                      <a:lnTo>
                        <a:pt x="0" y="4"/>
                      </a:lnTo>
                      <a:lnTo>
                        <a:pt x="0" y="4"/>
                      </a:lnTo>
                      <a:lnTo>
                        <a:pt x="2" y="0"/>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3" name="Freeform 169"/>
                <p:cNvSpPr>
                  <a:spLocks/>
                </p:cNvSpPr>
                <p:nvPr userDrawn="1"/>
              </p:nvSpPr>
              <p:spPr bwMode="auto">
                <a:xfrm>
                  <a:off x="3170" y="656"/>
                  <a:ext cx="4" cy="6"/>
                </a:xfrm>
                <a:custGeom>
                  <a:avLst/>
                  <a:gdLst/>
                  <a:ahLst/>
                  <a:cxnLst>
                    <a:cxn ang="0">
                      <a:pos x="8" y="0"/>
                    </a:cxn>
                    <a:cxn ang="0">
                      <a:pos x="8" y="0"/>
                    </a:cxn>
                    <a:cxn ang="0">
                      <a:pos x="10" y="4"/>
                    </a:cxn>
                    <a:cxn ang="0">
                      <a:pos x="10" y="10"/>
                    </a:cxn>
                    <a:cxn ang="0">
                      <a:pos x="10" y="14"/>
                    </a:cxn>
                    <a:cxn ang="0">
                      <a:pos x="12" y="16"/>
                    </a:cxn>
                    <a:cxn ang="0">
                      <a:pos x="16" y="16"/>
                    </a:cxn>
                    <a:cxn ang="0">
                      <a:pos x="16" y="16"/>
                    </a:cxn>
                    <a:cxn ang="0">
                      <a:pos x="14" y="20"/>
                    </a:cxn>
                    <a:cxn ang="0">
                      <a:pos x="12" y="22"/>
                    </a:cxn>
                    <a:cxn ang="0">
                      <a:pos x="8" y="24"/>
                    </a:cxn>
                    <a:cxn ang="0">
                      <a:pos x="8" y="24"/>
                    </a:cxn>
                    <a:cxn ang="0">
                      <a:pos x="10" y="18"/>
                    </a:cxn>
                    <a:cxn ang="0">
                      <a:pos x="6" y="14"/>
                    </a:cxn>
                    <a:cxn ang="0">
                      <a:pos x="0" y="12"/>
                    </a:cxn>
                    <a:cxn ang="0">
                      <a:pos x="0" y="12"/>
                    </a:cxn>
                    <a:cxn ang="0">
                      <a:pos x="0" y="4"/>
                    </a:cxn>
                    <a:cxn ang="0">
                      <a:pos x="0" y="4"/>
                    </a:cxn>
                    <a:cxn ang="0">
                      <a:pos x="4" y="6"/>
                    </a:cxn>
                    <a:cxn ang="0">
                      <a:pos x="6" y="6"/>
                    </a:cxn>
                    <a:cxn ang="0">
                      <a:pos x="8" y="0"/>
                    </a:cxn>
                    <a:cxn ang="0">
                      <a:pos x="8" y="0"/>
                    </a:cxn>
                  </a:cxnLst>
                  <a:rect l="0" t="0" r="r" b="b"/>
                  <a:pathLst>
                    <a:path w="16" h="24">
                      <a:moveTo>
                        <a:pt x="8" y="0"/>
                      </a:moveTo>
                      <a:lnTo>
                        <a:pt x="8" y="0"/>
                      </a:lnTo>
                      <a:lnTo>
                        <a:pt x="10" y="4"/>
                      </a:lnTo>
                      <a:lnTo>
                        <a:pt x="10" y="10"/>
                      </a:lnTo>
                      <a:lnTo>
                        <a:pt x="10" y="14"/>
                      </a:lnTo>
                      <a:lnTo>
                        <a:pt x="12" y="16"/>
                      </a:lnTo>
                      <a:lnTo>
                        <a:pt x="16" y="16"/>
                      </a:lnTo>
                      <a:lnTo>
                        <a:pt x="16" y="16"/>
                      </a:lnTo>
                      <a:lnTo>
                        <a:pt x="14" y="20"/>
                      </a:lnTo>
                      <a:lnTo>
                        <a:pt x="12" y="22"/>
                      </a:lnTo>
                      <a:lnTo>
                        <a:pt x="8" y="24"/>
                      </a:lnTo>
                      <a:lnTo>
                        <a:pt x="8" y="24"/>
                      </a:lnTo>
                      <a:lnTo>
                        <a:pt x="10" y="18"/>
                      </a:lnTo>
                      <a:lnTo>
                        <a:pt x="6" y="14"/>
                      </a:lnTo>
                      <a:lnTo>
                        <a:pt x="0" y="12"/>
                      </a:lnTo>
                      <a:lnTo>
                        <a:pt x="0" y="12"/>
                      </a:lnTo>
                      <a:lnTo>
                        <a:pt x="0" y="4"/>
                      </a:lnTo>
                      <a:lnTo>
                        <a:pt x="0" y="4"/>
                      </a:lnTo>
                      <a:lnTo>
                        <a:pt x="4" y="6"/>
                      </a:lnTo>
                      <a:lnTo>
                        <a:pt x="6" y="6"/>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4" name="Freeform 170"/>
                <p:cNvSpPr>
                  <a:spLocks/>
                </p:cNvSpPr>
                <p:nvPr userDrawn="1"/>
              </p:nvSpPr>
              <p:spPr bwMode="auto">
                <a:xfrm>
                  <a:off x="3175" y="658"/>
                  <a:ext cx="1" cy="3"/>
                </a:xfrm>
                <a:custGeom>
                  <a:avLst/>
                  <a:gdLst/>
                  <a:ahLst/>
                  <a:cxnLst>
                    <a:cxn ang="0">
                      <a:pos x="0" y="0"/>
                    </a:cxn>
                    <a:cxn ang="0">
                      <a:pos x="0" y="0"/>
                    </a:cxn>
                    <a:cxn ang="0">
                      <a:pos x="4" y="0"/>
                    </a:cxn>
                    <a:cxn ang="0">
                      <a:pos x="4" y="2"/>
                    </a:cxn>
                    <a:cxn ang="0">
                      <a:pos x="4" y="10"/>
                    </a:cxn>
                    <a:cxn ang="0">
                      <a:pos x="4" y="10"/>
                    </a:cxn>
                    <a:cxn ang="0">
                      <a:pos x="0" y="6"/>
                    </a:cxn>
                    <a:cxn ang="0">
                      <a:pos x="0" y="2"/>
                    </a:cxn>
                    <a:cxn ang="0">
                      <a:pos x="0" y="0"/>
                    </a:cxn>
                    <a:cxn ang="0">
                      <a:pos x="0" y="0"/>
                    </a:cxn>
                  </a:cxnLst>
                  <a:rect l="0" t="0" r="r" b="b"/>
                  <a:pathLst>
                    <a:path w="4" h="10">
                      <a:moveTo>
                        <a:pt x="0" y="0"/>
                      </a:moveTo>
                      <a:lnTo>
                        <a:pt x="0" y="0"/>
                      </a:lnTo>
                      <a:lnTo>
                        <a:pt x="4" y="0"/>
                      </a:lnTo>
                      <a:lnTo>
                        <a:pt x="4" y="2"/>
                      </a:lnTo>
                      <a:lnTo>
                        <a:pt x="4" y="10"/>
                      </a:lnTo>
                      <a:lnTo>
                        <a:pt x="4" y="10"/>
                      </a:lnTo>
                      <a:lnTo>
                        <a:pt x="0" y="6"/>
                      </a:lnTo>
                      <a:lnTo>
                        <a:pt x="0" y="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5" name="Freeform 171"/>
                <p:cNvSpPr>
                  <a:spLocks/>
                </p:cNvSpPr>
                <p:nvPr userDrawn="1"/>
              </p:nvSpPr>
              <p:spPr bwMode="auto">
                <a:xfrm>
                  <a:off x="4175" y="660"/>
                  <a:ext cx="4" cy="1"/>
                </a:xfrm>
                <a:custGeom>
                  <a:avLst/>
                  <a:gdLst/>
                  <a:ahLst/>
                  <a:cxnLst>
                    <a:cxn ang="0">
                      <a:pos x="0" y="0"/>
                    </a:cxn>
                    <a:cxn ang="0">
                      <a:pos x="0" y="0"/>
                    </a:cxn>
                    <a:cxn ang="0">
                      <a:pos x="14" y="0"/>
                    </a:cxn>
                    <a:cxn ang="0">
                      <a:pos x="14" y="0"/>
                    </a:cxn>
                    <a:cxn ang="0">
                      <a:pos x="14" y="2"/>
                    </a:cxn>
                    <a:cxn ang="0">
                      <a:pos x="14" y="4"/>
                    </a:cxn>
                    <a:cxn ang="0">
                      <a:pos x="8" y="4"/>
                    </a:cxn>
                    <a:cxn ang="0">
                      <a:pos x="4" y="2"/>
                    </a:cxn>
                    <a:cxn ang="0">
                      <a:pos x="0" y="0"/>
                    </a:cxn>
                    <a:cxn ang="0">
                      <a:pos x="0" y="0"/>
                    </a:cxn>
                  </a:cxnLst>
                  <a:rect l="0" t="0" r="r" b="b"/>
                  <a:pathLst>
                    <a:path w="14" h="4">
                      <a:moveTo>
                        <a:pt x="0" y="0"/>
                      </a:moveTo>
                      <a:lnTo>
                        <a:pt x="0" y="0"/>
                      </a:lnTo>
                      <a:lnTo>
                        <a:pt x="14" y="0"/>
                      </a:lnTo>
                      <a:lnTo>
                        <a:pt x="14" y="0"/>
                      </a:lnTo>
                      <a:lnTo>
                        <a:pt x="14" y="2"/>
                      </a:lnTo>
                      <a:lnTo>
                        <a:pt x="14" y="4"/>
                      </a:lnTo>
                      <a:lnTo>
                        <a:pt x="8" y="4"/>
                      </a:lnTo>
                      <a:lnTo>
                        <a:pt x="4" y="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6" name="Freeform 172"/>
                <p:cNvSpPr>
                  <a:spLocks/>
                </p:cNvSpPr>
                <p:nvPr userDrawn="1"/>
              </p:nvSpPr>
              <p:spPr bwMode="auto">
                <a:xfrm>
                  <a:off x="4095" y="667"/>
                  <a:ext cx="11" cy="26"/>
                </a:xfrm>
                <a:custGeom>
                  <a:avLst/>
                  <a:gdLst/>
                  <a:ahLst/>
                  <a:cxnLst>
                    <a:cxn ang="0">
                      <a:pos x="20" y="0"/>
                    </a:cxn>
                    <a:cxn ang="0">
                      <a:pos x="20" y="0"/>
                    </a:cxn>
                    <a:cxn ang="0">
                      <a:pos x="24" y="0"/>
                    </a:cxn>
                    <a:cxn ang="0">
                      <a:pos x="24" y="2"/>
                    </a:cxn>
                    <a:cxn ang="0">
                      <a:pos x="28" y="8"/>
                    </a:cxn>
                    <a:cxn ang="0">
                      <a:pos x="30" y="24"/>
                    </a:cxn>
                    <a:cxn ang="0">
                      <a:pos x="30" y="24"/>
                    </a:cxn>
                    <a:cxn ang="0">
                      <a:pos x="34" y="26"/>
                    </a:cxn>
                    <a:cxn ang="0">
                      <a:pos x="36" y="30"/>
                    </a:cxn>
                    <a:cxn ang="0">
                      <a:pos x="38" y="38"/>
                    </a:cxn>
                    <a:cxn ang="0">
                      <a:pos x="40" y="48"/>
                    </a:cxn>
                    <a:cxn ang="0">
                      <a:pos x="42" y="56"/>
                    </a:cxn>
                    <a:cxn ang="0">
                      <a:pos x="42" y="56"/>
                    </a:cxn>
                    <a:cxn ang="0">
                      <a:pos x="40" y="60"/>
                    </a:cxn>
                    <a:cxn ang="0">
                      <a:pos x="38" y="62"/>
                    </a:cxn>
                    <a:cxn ang="0">
                      <a:pos x="34" y="62"/>
                    </a:cxn>
                    <a:cxn ang="0">
                      <a:pos x="34" y="62"/>
                    </a:cxn>
                    <a:cxn ang="0">
                      <a:pos x="36" y="84"/>
                    </a:cxn>
                    <a:cxn ang="0">
                      <a:pos x="34" y="102"/>
                    </a:cxn>
                    <a:cxn ang="0">
                      <a:pos x="34" y="102"/>
                    </a:cxn>
                    <a:cxn ang="0">
                      <a:pos x="30" y="98"/>
                    </a:cxn>
                    <a:cxn ang="0">
                      <a:pos x="24" y="96"/>
                    </a:cxn>
                    <a:cxn ang="0">
                      <a:pos x="14" y="90"/>
                    </a:cxn>
                    <a:cxn ang="0">
                      <a:pos x="14" y="90"/>
                    </a:cxn>
                    <a:cxn ang="0">
                      <a:pos x="14" y="88"/>
                    </a:cxn>
                    <a:cxn ang="0">
                      <a:pos x="16" y="86"/>
                    </a:cxn>
                    <a:cxn ang="0">
                      <a:pos x="18" y="84"/>
                    </a:cxn>
                    <a:cxn ang="0">
                      <a:pos x="18" y="82"/>
                    </a:cxn>
                    <a:cxn ang="0">
                      <a:pos x="18" y="82"/>
                    </a:cxn>
                    <a:cxn ang="0">
                      <a:pos x="18" y="80"/>
                    </a:cxn>
                    <a:cxn ang="0">
                      <a:pos x="16" y="80"/>
                    </a:cxn>
                    <a:cxn ang="0">
                      <a:pos x="10" y="80"/>
                    </a:cxn>
                    <a:cxn ang="0">
                      <a:pos x="10" y="80"/>
                    </a:cxn>
                    <a:cxn ang="0">
                      <a:pos x="10" y="72"/>
                    </a:cxn>
                    <a:cxn ang="0">
                      <a:pos x="8" y="70"/>
                    </a:cxn>
                    <a:cxn ang="0">
                      <a:pos x="4" y="72"/>
                    </a:cxn>
                    <a:cxn ang="0">
                      <a:pos x="4" y="72"/>
                    </a:cxn>
                    <a:cxn ang="0">
                      <a:pos x="6" y="66"/>
                    </a:cxn>
                    <a:cxn ang="0">
                      <a:pos x="6" y="60"/>
                    </a:cxn>
                    <a:cxn ang="0">
                      <a:pos x="4" y="56"/>
                    </a:cxn>
                    <a:cxn ang="0">
                      <a:pos x="0" y="52"/>
                    </a:cxn>
                    <a:cxn ang="0">
                      <a:pos x="0" y="52"/>
                    </a:cxn>
                    <a:cxn ang="0">
                      <a:pos x="2" y="46"/>
                    </a:cxn>
                    <a:cxn ang="0">
                      <a:pos x="2" y="42"/>
                    </a:cxn>
                    <a:cxn ang="0">
                      <a:pos x="2" y="36"/>
                    </a:cxn>
                    <a:cxn ang="0">
                      <a:pos x="2" y="28"/>
                    </a:cxn>
                    <a:cxn ang="0">
                      <a:pos x="2" y="28"/>
                    </a:cxn>
                    <a:cxn ang="0">
                      <a:pos x="6" y="28"/>
                    </a:cxn>
                    <a:cxn ang="0">
                      <a:pos x="10" y="26"/>
                    </a:cxn>
                    <a:cxn ang="0">
                      <a:pos x="12" y="22"/>
                    </a:cxn>
                    <a:cxn ang="0">
                      <a:pos x="14" y="18"/>
                    </a:cxn>
                    <a:cxn ang="0">
                      <a:pos x="14" y="18"/>
                    </a:cxn>
                    <a:cxn ang="0">
                      <a:pos x="18" y="16"/>
                    </a:cxn>
                    <a:cxn ang="0">
                      <a:pos x="22" y="20"/>
                    </a:cxn>
                    <a:cxn ang="0">
                      <a:pos x="22" y="20"/>
                    </a:cxn>
                    <a:cxn ang="0">
                      <a:pos x="24" y="16"/>
                    </a:cxn>
                    <a:cxn ang="0">
                      <a:pos x="24" y="10"/>
                    </a:cxn>
                    <a:cxn ang="0">
                      <a:pos x="20" y="0"/>
                    </a:cxn>
                    <a:cxn ang="0">
                      <a:pos x="20" y="0"/>
                    </a:cxn>
                  </a:cxnLst>
                  <a:rect l="0" t="0" r="r" b="b"/>
                  <a:pathLst>
                    <a:path w="42" h="102">
                      <a:moveTo>
                        <a:pt x="20" y="0"/>
                      </a:moveTo>
                      <a:lnTo>
                        <a:pt x="20" y="0"/>
                      </a:lnTo>
                      <a:lnTo>
                        <a:pt x="24" y="0"/>
                      </a:lnTo>
                      <a:lnTo>
                        <a:pt x="24" y="2"/>
                      </a:lnTo>
                      <a:lnTo>
                        <a:pt x="28" y="8"/>
                      </a:lnTo>
                      <a:lnTo>
                        <a:pt x="30" y="24"/>
                      </a:lnTo>
                      <a:lnTo>
                        <a:pt x="30" y="24"/>
                      </a:lnTo>
                      <a:lnTo>
                        <a:pt x="34" y="26"/>
                      </a:lnTo>
                      <a:lnTo>
                        <a:pt x="36" y="30"/>
                      </a:lnTo>
                      <a:lnTo>
                        <a:pt x="38" y="38"/>
                      </a:lnTo>
                      <a:lnTo>
                        <a:pt x="40" y="48"/>
                      </a:lnTo>
                      <a:lnTo>
                        <a:pt x="42" y="56"/>
                      </a:lnTo>
                      <a:lnTo>
                        <a:pt x="42" y="56"/>
                      </a:lnTo>
                      <a:lnTo>
                        <a:pt x="40" y="60"/>
                      </a:lnTo>
                      <a:lnTo>
                        <a:pt x="38" y="62"/>
                      </a:lnTo>
                      <a:lnTo>
                        <a:pt x="34" y="62"/>
                      </a:lnTo>
                      <a:lnTo>
                        <a:pt x="34" y="62"/>
                      </a:lnTo>
                      <a:lnTo>
                        <a:pt x="36" y="84"/>
                      </a:lnTo>
                      <a:lnTo>
                        <a:pt x="34" y="102"/>
                      </a:lnTo>
                      <a:lnTo>
                        <a:pt x="34" y="102"/>
                      </a:lnTo>
                      <a:lnTo>
                        <a:pt x="30" y="98"/>
                      </a:lnTo>
                      <a:lnTo>
                        <a:pt x="24" y="96"/>
                      </a:lnTo>
                      <a:lnTo>
                        <a:pt x="14" y="90"/>
                      </a:lnTo>
                      <a:lnTo>
                        <a:pt x="14" y="90"/>
                      </a:lnTo>
                      <a:lnTo>
                        <a:pt x="14" y="88"/>
                      </a:lnTo>
                      <a:lnTo>
                        <a:pt x="16" y="86"/>
                      </a:lnTo>
                      <a:lnTo>
                        <a:pt x="18" y="84"/>
                      </a:lnTo>
                      <a:lnTo>
                        <a:pt x="18" y="82"/>
                      </a:lnTo>
                      <a:lnTo>
                        <a:pt x="18" y="82"/>
                      </a:lnTo>
                      <a:lnTo>
                        <a:pt x="18" y="80"/>
                      </a:lnTo>
                      <a:lnTo>
                        <a:pt x="16" y="80"/>
                      </a:lnTo>
                      <a:lnTo>
                        <a:pt x="10" y="80"/>
                      </a:lnTo>
                      <a:lnTo>
                        <a:pt x="10" y="80"/>
                      </a:lnTo>
                      <a:lnTo>
                        <a:pt x="10" y="72"/>
                      </a:lnTo>
                      <a:lnTo>
                        <a:pt x="8" y="70"/>
                      </a:lnTo>
                      <a:lnTo>
                        <a:pt x="4" y="72"/>
                      </a:lnTo>
                      <a:lnTo>
                        <a:pt x="4" y="72"/>
                      </a:lnTo>
                      <a:lnTo>
                        <a:pt x="6" y="66"/>
                      </a:lnTo>
                      <a:lnTo>
                        <a:pt x="6" y="60"/>
                      </a:lnTo>
                      <a:lnTo>
                        <a:pt x="4" y="56"/>
                      </a:lnTo>
                      <a:lnTo>
                        <a:pt x="0" y="52"/>
                      </a:lnTo>
                      <a:lnTo>
                        <a:pt x="0" y="52"/>
                      </a:lnTo>
                      <a:lnTo>
                        <a:pt x="2" y="46"/>
                      </a:lnTo>
                      <a:lnTo>
                        <a:pt x="2" y="42"/>
                      </a:lnTo>
                      <a:lnTo>
                        <a:pt x="2" y="36"/>
                      </a:lnTo>
                      <a:lnTo>
                        <a:pt x="2" y="28"/>
                      </a:lnTo>
                      <a:lnTo>
                        <a:pt x="2" y="28"/>
                      </a:lnTo>
                      <a:lnTo>
                        <a:pt x="6" y="28"/>
                      </a:lnTo>
                      <a:lnTo>
                        <a:pt x="10" y="26"/>
                      </a:lnTo>
                      <a:lnTo>
                        <a:pt x="12" y="22"/>
                      </a:lnTo>
                      <a:lnTo>
                        <a:pt x="14" y="18"/>
                      </a:lnTo>
                      <a:lnTo>
                        <a:pt x="14" y="18"/>
                      </a:lnTo>
                      <a:lnTo>
                        <a:pt x="18" y="16"/>
                      </a:lnTo>
                      <a:lnTo>
                        <a:pt x="22" y="20"/>
                      </a:lnTo>
                      <a:lnTo>
                        <a:pt x="22" y="20"/>
                      </a:lnTo>
                      <a:lnTo>
                        <a:pt x="24" y="16"/>
                      </a:lnTo>
                      <a:lnTo>
                        <a:pt x="24" y="10"/>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7" name="Freeform 173"/>
                <p:cNvSpPr>
                  <a:spLocks/>
                </p:cNvSpPr>
                <p:nvPr userDrawn="1"/>
              </p:nvSpPr>
              <p:spPr bwMode="auto">
                <a:xfrm>
                  <a:off x="3153" y="680"/>
                  <a:ext cx="6" cy="14"/>
                </a:xfrm>
                <a:custGeom>
                  <a:avLst/>
                  <a:gdLst/>
                  <a:ahLst/>
                  <a:cxnLst>
                    <a:cxn ang="0">
                      <a:pos x="26" y="0"/>
                    </a:cxn>
                    <a:cxn ang="0">
                      <a:pos x="26" y="0"/>
                    </a:cxn>
                    <a:cxn ang="0">
                      <a:pos x="22" y="14"/>
                    </a:cxn>
                    <a:cxn ang="0">
                      <a:pos x="18" y="30"/>
                    </a:cxn>
                    <a:cxn ang="0">
                      <a:pos x="10" y="44"/>
                    </a:cxn>
                    <a:cxn ang="0">
                      <a:pos x="6" y="50"/>
                    </a:cxn>
                    <a:cxn ang="0">
                      <a:pos x="0" y="54"/>
                    </a:cxn>
                    <a:cxn ang="0">
                      <a:pos x="0" y="54"/>
                    </a:cxn>
                    <a:cxn ang="0">
                      <a:pos x="0" y="46"/>
                    </a:cxn>
                    <a:cxn ang="0">
                      <a:pos x="0" y="38"/>
                    </a:cxn>
                    <a:cxn ang="0">
                      <a:pos x="4" y="32"/>
                    </a:cxn>
                    <a:cxn ang="0">
                      <a:pos x="8" y="24"/>
                    </a:cxn>
                    <a:cxn ang="0">
                      <a:pos x="18" y="12"/>
                    </a:cxn>
                    <a:cxn ang="0">
                      <a:pos x="22" y="6"/>
                    </a:cxn>
                    <a:cxn ang="0">
                      <a:pos x="26" y="0"/>
                    </a:cxn>
                    <a:cxn ang="0">
                      <a:pos x="26" y="0"/>
                    </a:cxn>
                  </a:cxnLst>
                  <a:rect l="0" t="0" r="r" b="b"/>
                  <a:pathLst>
                    <a:path w="26" h="54">
                      <a:moveTo>
                        <a:pt x="26" y="0"/>
                      </a:moveTo>
                      <a:lnTo>
                        <a:pt x="26" y="0"/>
                      </a:lnTo>
                      <a:lnTo>
                        <a:pt x="22" y="14"/>
                      </a:lnTo>
                      <a:lnTo>
                        <a:pt x="18" y="30"/>
                      </a:lnTo>
                      <a:lnTo>
                        <a:pt x="10" y="44"/>
                      </a:lnTo>
                      <a:lnTo>
                        <a:pt x="6" y="50"/>
                      </a:lnTo>
                      <a:lnTo>
                        <a:pt x="0" y="54"/>
                      </a:lnTo>
                      <a:lnTo>
                        <a:pt x="0" y="54"/>
                      </a:lnTo>
                      <a:lnTo>
                        <a:pt x="0" y="46"/>
                      </a:lnTo>
                      <a:lnTo>
                        <a:pt x="0" y="38"/>
                      </a:lnTo>
                      <a:lnTo>
                        <a:pt x="4" y="32"/>
                      </a:lnTo>
                      <a:lnTo>
                        <a:pt x="8" y="24"/>
                      </a:lnTo>
                      <a:lnTo>
                        <a:pt x="18" y="12"/>
                      </a:lnTo>
                      <a:lnTo>
                        <a:pt x="22" y="6"/>
                      </a:lnTo>
                      <a:lnTo>
                        <a:pt x="26" y="0"/>
                      </a:lnTo>
                      <a:lnTo>
                        <a:pt x="2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8" name="Freeform 174"/>
                <p:cNvSpPr>
                  <a:spLocks/>
                </p:cNvSpPr>
                <p:nvPr userDrawn="1"/>
              </p:nvSpPr>
              <p:spPr bwMode="auto">
                <a:xfrm>
                  <a:off x="4264" y="683"/>
                  <a:ext cx="3" cy="3"/>
                </a:xfrm>
                <a:custGeom>
                  <a:avLst/>
                  <a:gdLst/>
                  <a:ahLst/>
                  <a:cxnLst>
                    <a:cxn ang="0">
                      <a:pos x="4" y="0"/>
                    </a:cxn>
                    <a:cxn ang="0">
                      <a:pos x="4" y="0"/>
                    </a:cxn>
                    <a:cxn ang="0">
                      <a:pos x="10" y="4"/>
                    </a:cxn>
                    <a:cxn ang="0">
                      <a:pos x="10" y="12"/>
                    </a:cxn>
                    <a:cxn ang="0">
                      <a:pos x="10" y="12"/>
                    </a:cxn>
                    <a:cxn ang="0">
                      <a:pos x="6" y="10"/>
                    </a:cxn>
                    <a:cxn ang="0">
                      <a:pos x="4" y="10"/>
                    </a:cxn>
                    <a:cxn ang="0">
                      <a:pos x="2" y="6"/>
                    </a:cxn>
                    <a:cxn ang="0">
                      <a:pos x="0" y="2"/>
                    </a:cxn>
                    <a:cxn ang="0">
                      <a:pos x="0" y="2"/>
                    </a:cxn>
                    <a:cxn ang="0">
                      <a:pos x="4" y="2"/>
                    </a:cxn>
                    <a:cxn ang="0">
                      <a:pos x="4" y="0"/>
                    </a:cxn>
                    <a:cxn ang="0">
                      <a:pos x="4" y="0"/>
                    </a:cxn>
                  </a:cxnLst>
                  <a:rect l="0" t="0" r="r" b="b"/>
                  <a:pathLst>
                    <a:path w="10" h="12">
                      <a:moveTo>
                        <a:pt x="4" y="0"/>
                      </a:moveTo>
                      <a:lnTo>
                        <a:pt x="4" y="0"/>
                      </a:lnTo>
                      <a:lnTo>
                        <a:pt x="10" y="4"/>
                      </a:lnTo>
                      <a:lnTo>
                        <a:pt x="10" y="12"/>
                      </a:lnTo>
                      <a:lnTo>
                        <a:pt x="10" y="12"/>
                      </a:lnTo>
                      <a:lnTo>
                        <a:pt x="6" y="10"/>
                      </a:lnTo>
                      <a:lnTo>
                        <a:pt x="4" y="10"/>
                      </a:lnTo>
                      <a:lnTo>
                        <a:pt x="2" y="6"/>
                      </a:lnTo>
                      <a:lnTo>
                        <a:pt x="0" y="2"/>
                      </a:lnTo>
                      <a:lnTo>
                        <a:pt x="0" y="2"/>
                      </a:lnTo>
                      <a:lnTo>
                        <a:pt x="4" y="2"/>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199" name="Freeform 175"/>
                <p:cNvSpPr>
                  <a:spLocks/>
                </p:cNvSpPr>
                <p:nvPr userDrawn="1"/>
              </p:nvSpPr>
              <p:spPr bwMode="auto">
                <a:xfrm>
                  <a:off x="4275" y="686"/>
                  <a:ext cx="2" cy="2"/>
                </a:xfrm>
                <a:custGeom>
                  <a:avLst/>
                  <a:gdLst/>
                  <a:ahLst/>
                  <a:cxnLst>
                    <a:cxn ang="0">
                      <a:pos x="8" y="8"/>
                    </a:cxn>
                    <a:cxn ang="0">
                      <a:pos x="8" y="8"/>
                    </a:cxn>
                    <a:cxn ang="0">
                      <a:pos x="6" y="6"/>
                    </a:cxn>
                    <a:cxn ang="0">
                      <a:pos x="4" y="6"/>
                    </a:cxn>
                    <a:cxn ang="0">
                      <a:pos x="0" y="4"/>
                    </a:cxn>
                    <a:cxn ang="0">
                      <a:pos x="0" y="4"/>
                    </a:cxn>
                    <a:cxn ang="0">
                      <a:pos x="2" y="0"/>
                    </a:cxn>
                    <a:cxn ang="0">
                      <a:pos x="6" y="0"/>
                    </a:cxn>
                    <a:cxn ang="0">
                      <a:pos x="8" y="2"/>
                    </a:cxn>
                    <a:cxn ang="0">
                      <a:pos x="8" y="8"/>
                    </a:cxn>
                    <a:cxn ang="0">
                      <a:pos x="8" y="8"/>
                    </a:cxn>
                  </a:cxnLst>
                  <a:rect l="0" t="0" r="r" b="b"/>
                  <a:pathLst>
                    <a:path w="8" h="8">
                      <a:moveTo>
                        <a:pt x="8" y="8"/>
                      </a:moveTo>
                      <a:lnTo>
                        <a:pt x="8" y="8"/>
                      </a:lnTo>
                      <a:lnTo>
                        <a:pt x="6" y="6"/>
                      </a:lnTo>
                      <a:lnTo>
                        <a:pt x="4" y="6"/>
                      </a:lnTo>
                      <a:lnTo>
                        <a:pt x="0" y="4"/>
                      </a:lnTo>
                      <a:lnTo>
                        <a:pt x="0" y="4"/>
                      </a:lnTo>
                      <a:lnTo>
                        <a:pt x="2" y="0"/>
                      </a:lnTo>
                      <a:lnTo>
                        <a:pt x="6" y="0"/>
                      </a:lnTo>
                      <a:lnTo>
                        <a:pt x="8" y="2"/>
                      </a:lnTo>
                      <a:lnTo>
                        <a:pt x="8" y="8"/>
                      </a:lnTo>
                      <a:lnTo>
                        <a:pt x="8" y="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0" name="Freeform 176"/>
                <p:cNvSpPr>
                  <a:spLocks/>
                </p:cNvSpPr>
                <p:nvPr userDrawn="1"/>
              </p:nvSpPr>
              <p:spPr bwMode="auto">
                <a:xfrm>
                  <a:off x="4278" y="689"/>
                  <a:ext cx="3" cy="3"/>
                </a:xfrm>
                <a:custGeom>
                  <a:avLst/>
                  <a:gdLst/>
                  <a:ahLst/>
                  <a:cxnLst>
                    <a:cxn ang="0">
                      <a:pos x="10" y="0"/>
                    </a:cxn>
                    <a:cxn ang="0">
                      <a:pos x="10" y="0"/>
                    </a:cxn>
                    <a:cxn ang="0">
                      <a:pos x="12" y="6"/>
                    </a:cxn>
                    <a:cxn ang="0">
                      <a:pos x="10" y="12"/>
                    </a:cxn>
                    <a:cxn ang="0">
                      <a:pos x="10" y="12"/>
                    </a:cxn>
                    <a:cxn ang="0">
                      <a:pos x="4" y="12"/>
                    </a:cxn>
                    <a:cxn ang="0">
                      <a:pos x="0" y="10"/>
                    </a:cxn>
                    <a:cxn ang="0">
                      <a:pos x="0" y="10"/>
                    </a:cxn>
                    <a:cxn ang="0">
                      <a:pos x="2" y="6"/>
                    </a:cxn>
                    <a:cxn ang="0">
                      <a:pos x="4" y="4"/>
                    </a:cxn>
                    <a:cxn ang="0">
                      <a:pos x="10" y="0"/>
                    </a:cxn>
                    <a:cxn ang="0">
                      <a:pos x="10" y="0"/>
                    </a:cxn>
                  </a:cxnLst>
                  <a:rect l="0" t="0" r="r" b="b"/>
                  <a:pathLst>
                    <a:path w="12" h="12">
                      <a:moveTo>
                        <a:pt x="10" y="0"/>
                      </a:moveTo>
                      <a:lnTo>
                        <a:pt x="10" y="0"/>
                      </a:lnTo>
                      <a:lnTo>
                        <a:pt x="12" y="6"/>
                      </a:lnTo>
                      <a:lnTo>
                        <a:pt x="10" y="12"/>
                      </a:lnTo>
                      <a:lnTo>
                        <a:pt x="10" y="12"/>
                      </a:lnTo>
                      <a:lnTo>
                        <a:pt x="4" y="12"/>
                      </a:lnTo>
                      <a:lnTo>
                        <a:pt x="0" y="10"/>
                      </a:lnTo>
                      <a:lnTo>
                        <a:pt x="0" y="10"/>
                      </a:lnTo>
                      <a:lnTo>
                        <a:pt x="2" y="6"/>
                      </a:lnTo>
                      <a:lnTo>
                        <a:pt x="4" y="4"/>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1" name="Freeform 177"/>
                <p:cNvSpPr>
                  <a:spLocks/>
                </p:cNvSpPr>
                <p:nvPr userDrawn="1"/>
              </p:nvSpPr>
              <p:spPr bwMode="auto">
                <a:xfrm>
                  <a:off x="4274" y="693"/>
                  <a:ext cx="4" cy="5"/>
                </a:xfrm>
                <a:custGeom>
                  <a:avLst/>
                  <a:gdLst/>
                  <a:ahLst/>
                  <a:cxnLst>
                    <a:cxn ang="0">
                      <a:pos x="10" y="0"/>
                    </a:cxn>
                    <a:cxn ang="0">
                      <a:pos x="10" y="0"/>
                    </a:cxn>
                    <a:cxn ang="0">
                      <a:pos x="12" y="4"/>
                    </a:cxn>
                    <a:cxn ang="0">
                      <a:pos x="12" y="10"/>
                    </a:cxn>
                    <a:cxn ang="0">
                      <a:pos x="12" y="14"/>
                    </a:cxn>
                    <a:cxn ang="0">
                      <a:pos x="14" y="18"/>
                    </a:cxn>
                    <a:cxn ang="0">
                      <a:pos x="14" y="18"/>
                    </a:cxn>
                    <a:cxn ang="0">
                      <a:pos x="12" y="16"/>
                    </a:cxn>
                    <a:cxn ang="0">
                      <a:pos x="8" y="16"/>
                    </a:cxn>
                    <a:cxn ang="0">
                      <a:pos x="4" y="20"/>
                    </a:cxn>
                    <a:cxn ang="0">
                      <a:pos x="4" y="20"/>
                    </a:cxn>
                    <a:cxn ang="0">
                      <a:pos x="2" y="16"/>
                    </a:cxn>
                    <a:cxn ang="0">
                      <a:pos x="2" y="14"/>
                    </a:cxn>
                    <a:cxn ang="0">
                      <a:pos x="2" y="12"/>
                    </a:cxn>
                    <a:cxn ang="0">
                      <a:pos x="0" y="10"/>
                    </a:cxn>
                    <a:cxn ang="0">
                      <a:pos x="0" y="10"/>
                    </a:cxn>
                    <a:cxn ang="0">
                      <a:pos x="2" y="8"/>
                    </a:cxn>
                    <a:cxn ang="0">
                      <a:pos x="6" y="6"/>
                    </a:cxn>
                    <a:cxn ang="0">
                      <a:pos x="10" y="4"/>
                    </a:cxn>
                    <a:cxn ang="0">
                      <a:pos x="10" y="0"/>
                    </a:cxn>
                    <a:cxn ang="0">
                      <a:pos x="10" y="0"/>
                    </a:cxn>
                  </a:cxnLst>
                  <a:rect l="0" t="0" r="r" b="b"/>
                  <a:pathLst>
                    <a:path w="14" h="20">
                      <a:moveTo>
                        <a:pt x="10" y="0"/>
                      </a:moveTo>
                      <a:lnTo>
                        <a:pt x="10" y="0"/>
                      </a:lnTo>
                      <a:lnTo>
                        <a:pt x="12" y="4"/>
                      </a:lnTo>
                      <a:lnTo>
                        <a:pt x="12" y="10"/>
                      </a:lnTo>
                      <a:lnTo>
                        <a:pt x="12" y="14"/>
                      </a:lnTo>
                      <a:lnTo>
                        <a:pt x="14" y="18"/>
                      </a:lnTo>
                      <a:lnTo>
                        <a:pt x="14" y="18"/>
                      </a:lnTo>
                      <a:lnTo>
                        <a:pt x="12" y="16"/>
                      </a:lnTo>
                      <a:lnTo>
                        <a:pt x="8" y="16"/>
                      </a:lnTo>
                      <a:lnTo>
                        <a:pt x="4" y="20"/>
                      </a:lnTo>
                      <a:lnTo>
                        <a:pt x="4" y="20"/>
                      </a:lnTo>
                      <a:lnTo>
                        <a:pt x="2" y="16"/>
                      </a:lnTo>
                      <a:lnTo>
                        <a:pt x="2" y="14"/>
                      </a:lnTo>
                      <a:lnTo>
                        <a:pt x="2" y="12"/>
                      </a:lnTo>
                      <a:lnTo>
                        <a:pt x="0" y="10"/>
                      </a:lnTo>
                      <a:lnTo>
                        <a:pt x="0" y="10"/>
                      </a:lnTo>
                      <a:lnTo>
                        <a:pt x="2" y="8"/>
                      </a:lnTo>
                      <a:lnTo>
                        <a:pt x="6" y="6"/>
                      </a:lnTo>
                      <a:lnTo>
                        <a:pt x="10" y="4"/>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2" name="Freeform 178"/>
                <p:cNvSpPr>
                  <a:spLocks/>
                </p:cNvSpPr>
                <p:nvPr userDrawn="1"/>
              </p:nvSpPr>
              <p:spPr bwMode="auto">
                <a:xfrm>
                  <a:off x="4094" y="695"/>
                  <a:ext cx="20" cy="40"/>
                </a:xfrm>
                <a:custGeom>
                  <a:avLst/>
                  <a:gdLst/>
                  <a:ahLst/>
                  <a:cxnLst>
                    <a:cxn ang="0">
                      <a:pos x="38" y="0"/>
                    </a:cxn>
                    <a:cxn ang="0">
                      <a:pos x="52" y="10"/>
                    </a:cxn>
                    <a:cxn ang="0">
                      <a:pos x="64" y="28"/>
                    </a:cxn>
                    <a:cxn ang="0">
                      <a:pos x="70" y="46"/>
                    </a:cxn>
                    <a:cxn ang="0">
                      <a:pos x="66" y="66"/>
                    </a:cxn>
                    <a:cxn ang="0">
                      <a:pos x="70" y="74"/>
                    </a:cxn>
                    <a:cxn ang="0">
                      <a:pos x="76" y="100"/>
                    </a:cxn>
                    <a:cxn ang="0">
                      <a:pos x="76" y="136"/>
                    </a:cxn>
                    <a:cxn ang="0">
                      <a:pos x="54" y="130"/>
                    </a:cxn>
                    <a:cxn ang="0">
                      <a:pos x="54" y="136"/>
                    </a:cxn>
                    <a:cxn ang="0">
                      <a:pos x="54" y="146"/>
                    </a:cxn>
                    <a:cxn ang="0">
                      <a:pos x="50" y="152"/>
                    </a:cxn>
                    <a:cxn ang="0">
                      <a:pos x="42" y="150"/>
                    </a:cxn>
                    <a:cxn ang="0">
                      <a:pos x="36" y="152"/>
                    </a:cxn>
                    <a:cxn ang="0">
                      <a:pos x="34" y="146"/>
                    </a:cxn>
                    <a:cxn ang="0">
                      <a:pos x="30" y="142"/>
                    </a:cxn>
                    <a:cxn ang="0">
                      <a:pos x="26" y="148"/>
                    </a:cxn>
                    <a:cxn ang="0">
                      <a:pos x="22" y="144"/>
                    </a:cxn>
                    <a:cxn ang="0">
                      <a:pos x="20" y="138"/>
                    </a:cxn>
                    <a:cxn ang="0">
                      <a:pos x="24" y="132"/>
                    </a:cxn>
                    <a:cxn ang="0">
                      <a:pos x="20" y="102"/>
                    </a:cxn>
                    <a:cxn ang="0">
                      <a:pos x="22" y="98"/>
                    </a:cxn>
                    <a:cxn ang="0">
                      <a:pos x="26" y="98"/>
                    </a:cxn>
                    <a:cxn ang="0">
                      <a:pos x="26" y="94"/>
                    </a:cxn>
                    <a:cxn ang="0">
                      <a:pos x="22" y="88"/>
                    </a:cxn>
                    <a:cxn ang="0">
                      <a:pos x="18" y="82"/>
                    </a:cxn>
                    <a:cxn ang="0">
                      <a:pos x="20" y="78"/>
                    </a:cxn>
                    <a:cxn ang="0">
                      <a:pos x="20" y="66"/>
                    </a:cxn>
                    <a:cxn ang="0">
                      <a:pos x="12" y="50"/>
                    </a:cxn>
                    <a:cxn ang="0">
                      <a:pos x="2" y="46"/>
                    </a:cxn>
                    <a:cxn ang="0">
                      <a:pos x="2" y="34"/>
                    </a:cxn>
                    <a:cxn ang="0">
                      <a:pos x="0" y="24"/>
                    </a:cxn>
                    <a:cxn ang="0">
                      <a:pos x="12" y="28"/>
                    </a:cxn>
                    <a:cxn ang="0">
                      <a:pos x="24" y="22"/>
                    </a:cxn>
                    <a:cxn ang="0">
                      <a:pos x="34" y="12"/>
                    </a:cxn>
                    <a:cxn ang="0">
                      <a:pos x="38" y="0"/>
                    </a:cxn>
                  </a:cxnLst>
                  <a:rect l="0" t="0" r="r" b="b"/>
                  <a:pathLst>
                    <a:path w="76" h="152">
                      <a:moveTo>
                        <a:pt x="38" y="0"/>
                      </a:moveTo>
                      <a:lnTo>
                        <a:pt x="38" y="0"/>
                      </a:lnTo>
                      <a:lnTo>
                        <a:pt x="46" y="4"/>
                      </a:lnTo>
                      <a:lnTo>
                        <a:pt x="52" y="10"/>
                      </a:lnTo>
                      <a:lnTo>
                        <a:pt x="60" y="18"/>
                      </a:lnTo>
                      <a:lnTo>
                        <a:pt x="64" y="28"/>
                      </a:lnTo>
                      <a:lnTo>
                        <a:pt x="68" y="36"/>
                      </a:lnTo>
                      <a:lnTo>
                        <a:pt x="70" y="46"/>
                      </a:lnTo>
                      <a:lnTo>
                        <a:pt x="70" y="56"/>
                      </a:lnTo>
                      <a:lnTo>
                        <a:pt x="66" y="66"/>
                      </a:lnTo>
                      <a:lnTo>
                        <a:pt x="66" y="66"/>
                      </a:lnTo>
                      <a:lnTo>
                        <a:pt x="70" y="74"/>
                      </a:lnTo>
                      <a:lnTo>
                        <a:pt x="74" y="82"/>
                      </a:lnTo>
                      <a:lnTo>
                        <a:pt x="76" y="100"/>
                      </a:lnTo>
                      <a:lnTo>
                        <a:pt x="76" y="136"/>
                      </a:lnTo>
                      <a:lnTo>
                        <a:pt x="76" y="136"/>
                      </a:lnTo>
                      <a:lnTo>
                        <a:pt x="64" y="134"/>
                      </a:lnTo>
                      <a:lnTo>
                        <a:pt x="54" y="130"/>
                      </a:lnTo>
                      <a:lnTo>
                        <a:pt x="54" y="130"/>
                      </a:lnTo>
                      <a:lnTo>
                        <a:pt x="54" y="136"/>
                      </a:lnTo>
                      <a:lnTo>
                        <a:pt x="54" y="142"/>
                      </a:lnTo>
                      <a:lnTo>
                        <a:pt x="54" y="146"/>
                      </a:lnTo>
                      <a:lnTo>
                        <a:pt x="52" y="150"/>
                      </a:lnTo>
                      <a:lnTo>
                        <a:pt x="50" y="152"/>
                      </a:lnTo>
                      <a:lnTo>
                        <a:pt x="50" y="152"/>
                      </a:lnTo>
                      <a:lnTo>
                        <a:pt x="42" y="150"/>
                      </a:lnTo>
                      <a:lnTo>
                        <a:pt x="36" y="152"/>
                      </a:lnTo>
                      <a:lnTo>
                        <a:pt x="36" y="152"/>
                      </a:lnTo>
                      <a:lnTo>
                        <a:pt x="36" y="148"/>
                      </a:lnTo>
                      <a:lnTo>
                        <a:pt x="34" y="146"/>
                      </a:lnTo>
                      <a:lnTo>
                        <a:pt x="32" y="144"/>
                      </a:lnTo>
                      <a:lnTo>
                        <a:pt x="30" y="142"/>
                      </a:lnTo>
                      <a:lnTo>
                        <a:pt x="30" y="142"/>
                      </a:lnTo>
                      <a:lnTo>
                        <a:pt x="26" y="148"/>
                      </a:lnTo>
                      <a:lnTo>
                        <a:pt x="26" y="148"/>
                      </a:lnTo>
                      <a:lnTo>
                        <a:pt x="22" y="144"/>
                      </a:lnTo>
                      <a:lnTo>
                        <a:pt x="20" y="138"/>
                      </a:lnTo>
                      <a:lnTo>
                        <a:pt x="20" y="138"/>
                      </a:lnTo>
                      <a:lnTo>
                        <a:pt x="24" y="136"/>
                      </a:lnTo>
                      <a:lnTo>
                        <a:pt x="24" y="132"/>
                      </a:lnTo>
                      <a:lnTo>
                        <a:pt x="24" y="122"/>
                      </a:lnTo>
                      <a:lnTo>
                        <a:pt x="20" y="102"/>
                      </a:lnTo>
                      <a:lnTo>
                        <a:pt x="20" y="102"/>
                      </a:lnTo>
                      <a:lnTo>
                        <a:pt x="22" y="98"/>
                      </a:lnTo>
                      <a:lnTo>
                        <a:pt x="24" y="98"/>
                      </a:lnTo>
                      <a:lnTo>
                        <a:pt x="26" y="98"/>
                      </a:lnTo>
                      <a:lnTo>
                        <a:pt x="26" y="94"/>
                      </a:lnTo>
                      <a:lnTo>
                        <a:pt x="26" y="94"/>
                      </a:lnTo>
                      <a:lnTo>
                        <a:pt x="24" y="90"/>
                      </a:lnTo>
                      <a:lnTo>
                        <a:pt x="22" y="88"/>
                      </a:lnTo>
                      <a:lnTo>
                        <a:pt x="18" y="86"/>
                      </a:lnTo>
                      <a:lnTo>
                        <a:pt x="18" y="82"/>
                      </a:lnTo>
                      <a:lnTo>
                        <a:pt x="18" y="82"/>
                      </a:lnTo>
                      <a:lnTo>
                        <a:pt x="20" y="78"/>
                      </a:lnTo>
                      <a:lnTo>
                        <a:pt x="20" y="72"/>
                      </a:lnTo>
                      <a:lnTo>
                        <a:pt x="20" y="66"/>
                      </a:lnTo>
                      <a:lnTo>
                        <a:pt x="18" y="60"/>
                      </a:lnTo>
                      <a:lnTo>
                        <a:pt x="12" y="50"/>
                      </a:lnTo>
                      <a:lnTo>
                        <a:pt x="6" y="48"/>
                      </a:lnTo>
                      <a:lnTo>
                        <a:pt x="2" y="46"/>
                      </a:lnTo>
                      <a:lnTo>
                        <a:pt x="2" y="46"/>
                      </a:lnTo>
                      <a:lnTo>
                        <a:pt x="2" y="34"/>
                      </a:lnTo>
                      <a:lnTo>
                        <a:pt x="0" y="24"/>
                      </a:lnTo>
                      <a:lnTo>
                        <a:pt x="0" y="24"/>
                      </a:lnTo>
                      <a:lnTo>
                        <a:pt x="6" y="28"/>
                      </a:lnTo>
                      <a:lnTo>
                        <a:pt x="12" y="28"/>
                      </a:lnTo>
                      <a:lnTo>
                        <a:pt x="18" y="26"/>
                      </a:lnTo>
                      <a:lnTo>
                        <a:pt x="24" y="22"/>
                      </a:lnTo>
                      <a:lnTo>
                        <a:pt x="30" y="18"/>
                      </a:lnTo>
                      <a:lnTo>
                        <a:pt x="34" y="12"/>
                      </a:lnTo>
                      <a:lnTo>
                        <a:pt x="38" y="0"/>
                      </a:lnTo>
                      <a:lnTo>
                        <a:pt x="3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3" name="Freeform 179"/>
                <p:cNvSpPr>
                  <a:spLocks/>
                </p:cNvSpPr>
                <p:nvPr userDrawn="1"/>
              </p:nvSpPr>
              <p:spPr bwMode="auto">
                <a:xfrm>
                  <a:off x="3149" y="697"/>
                  <a:ext cx="4" cy="8"/>
                </a:xfrm>
                <a:custGeom>
                  <a:avLst/>
                  <a:gdLst/>
                  <a:ahLst/>
                  <a:cxnLst>
                    <a:cxn ang="0">
                      <a:pos x="0" y="32"/>
                    </a:cxn>
                    <a:cxn ang="0">
                      <a:pos x="0" y="32"/>
                    </a:cxn>
                    <a:cxn ang="0">
                      <a:pos x="0" y="24"/>
                    </a:cxn>
                    <a:cxn ang="0">
                      <a:pos x="2" y="14"/>
                    </a:cxn>
                    <a:cxn ang="0">
                      <a:pos x="6" y="6"/>
                    </a:cxn>
                    <a:cxn ang="0">
                      <a:pos x="10" y="0"/>
                    </a:cxn>
                    <a:cxn ang="0">
                      <a:pos x="10" y="0"/>
                    </a:cxn>
                    <a:cxn ang="0">
                      <a:pos x="14" y="0"/>
                    </a:cxn>
                    <a:cxn ang="0">
                      <a:pos x="14" y="2"/>
                    </a:cxn>
                    <a:cxn ang="0">
                      <a:pos x="14" y="8"/>
                    </a:cxn>
                    <a:cxn ang="0">
                      <a:pos x="14" y="8"/>
                    </a:cxn>
                    <a:cxn ang="0">
                      <a:pos x="12" y="6"/>
                    </a:cxn>
                    <a:cxn ang="0">
                      <a:pos x="12" y="8"/>
                    </a:cxn>
                    <a:cxn ang="0">
                      <a:pos x="8" y="14"/>
                    </a:cxn>
                    <a:cxn ang="0">
                      <a:pos x="0" y="32"/>
                    </a:cxn>
                    <a:cxn ang="0">
                      <a:pos x="0" y="32"/>
                    </a:cxn>
                  </a:cxnLst>
                  <a:rect l="0" t="0" r="r" b="b"/>
                  <a:pathLst>
                    <a:path w="14" h="32">
                      <a:moveTo>
                        <a:pt x="0" y="32"/>
                      </a:moveTo>
                      <a:lnTo>
                        <a:pt x="0" y="32"/>
                      </a:lnTo>
                      <a:lnTo>
                        <a:pt x="0" y="24"/>
                      </a:lnTo>
                      <a:lnTo>
                        <a:pt x="2" y="14"/>
                      </a:lnTo>
                      <a:lnTo>
                        <a:pt x="6" y="6"/>
                      </a:lnTo>
                      <a:lnTo>
                        <a:pt x="10" y="0"/>
                      </a:lnTo>
                      <a:lnTo>
                        <a:pt x="10" y="0"/>
                      </a:lnTo>
                      <a:lnTo>
                        <a:pt x="14" y="0"/>
                      </a:lnTo>
                      <a:lnTo>
                        <a:pt x="14" y="2"/>
                      </a:lnTo>
                      <a:lnTo>
                        <a:pt x="14" y="8"/>
                      </a:lnTo>
                      <a:lnTo>
                        <a:pt x="14" y="8"/>
                      </a:lnTo>
                      <a:lnTo>
                        <a:pt x="12" y="6"/>
                      </a:lnTo>
                      <a:lnTo>
                        <a:pt x="12" y="8"/>
                      </a:lnTo>
                      <a:lnTo>
                        <a:pt x="8" y="14"/>
                      </a:lnTo>
                      <a:lnTo>
                        <a:pt x="0" y="32"/>
                      </a:lnTo>
                      <a:lnTo>
                        <a:pt x="0" y="3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4" name="Freeform 180"/>
                <p:cNvSpPr>
                  <a:spLocks/>
                </p:cNvSpPr>
                <p:nvPr userDrawn="1"/>
              </p:nvSpPr>
              <p:spPr bwMode="auto">
                <a:xfrm>
                  <a:off x="3122" y="699"/>
                  <a:ext cx="4" cy="7"/>
                </a:xfrm>
                <a:custGeom>
                  <a:avLst/>
                  <a:gdLst/>
                  <a:ahLst/>
                  <a:cxnLst>
                    <a:cxn ang="0">
                      <a:pos x="10" y="0"/>
                    </a:cxn>
                    <a:cxn ang="0">
                      <a:pos x="10" y="0"/>
                    </a:cxn>
                    <a:cxn ang="0">
                      <a:pos x="12" y="2"/>
                    </a:cxn>
                    <a:cxn ang="0">
                      <a:pos x="14" y="6"/>
                    </a:cxn>
                    <a:cxn ang="0">
                      <a:pos x="10" y="16"/>
                    </a:cxn>
                    <a:cxn ang="0">
                      <a:pos x="6" y="24"/>
                    </a:cxn>
                    <a:cxn ang="0">
                      <a:pos x="2" y="28"/>
                    </a:cxn>
                    <a:cxn ang="0">
                      <a:pos x="2" y="28"/>
                    </a:cxn>
                    <a:cxn ang="0">
                      <a:pos x="0" y="26"/>
                    </a:cxn>
                    <a:cxn ang="0">
                      <a:pos x="0" y="22"/>
                    </a:cxn>
                    <a:cxn ang="0">
                      <a:pos x="4" y="14"/>
                    </a:cxn>
                    <a:cxn ang="0">
                      <a:pos x="8" y="6"/>
                    </a:cxn>
                    <a:cxn ang="0">
                      <a:pos x="10" y="0"/>
                    </a:cxn>
                    <a:cxn ang="0">
                      <a:pos x="10" y="0"/>
                    </a:cxn>
                  </a:cxnLst>
                  <a:rect l="0" t="0" r="r" b="b"/>
                  <a:pathLst>
                    <a:path w="14" h="28">
                      <a:moveTo>
                        <a:pt x="10" y="0"/>
                      </a:moveTo>
                      <a:lnTo>
                        <a:pt x="10" y="0"/>
                      </a:lnTo>
                      <a:lnTo>
                        <a:pt x="12" y="2"/>
                      </a:lnTo>
                      <a:lnTo>
                        <a:pt x="14" y="6"/>
                      </a:lnTo>
                      <a:lnTo>
                        <a:pt x="10" y="16"/>
                      </a:lnTo>
                      <a:lnTo>
                        <a:pt x="6" y="24"/>
                      </a:lnTo>
                      <a:lnTo>
                        <a:pt x="2" y="28"/>
                      </a:lnTo>
                      <a:lnTo>
                        <a:pt x="2" y="28"/>
                      </a:lnTo>
                      <a:lnTo>
                        <a:pt x="0" y="26"/>
                      </a:lnTo>
                      <a:lnTo>
                        <a:pt x="0" y="22"/>
                      </a:lnTo>
                      <a:lnTo>
                        <a:pt x="4" y="14"/>
                      </a:lnTo>
                      <a:lnTo>
                        <a:pt x="8" y="6"/>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5" name="Freeform 181"/>
                <p:cNvSpPr>
                  <a:spLocks/>
                </p:cNvSpPr>
                <p:nvPr userDrawn="1"/>
              </p:nvSpPr>
              <p:spPr bwMode="auto">
                <a:xfrm>
                  <a:off x="4287" y="702"/>
                  <a:ext cx="8" cy="7"/>
                </a:xfrm>
                <a:custGeom>
                  <a:avLst/>
                  <a:gdLst/>
                  <a:ahLst/>
                  <a:cxnLst>
                    <a:cxn ang="0">
                      <a:pos x="14" y="16"/>
                    </a:cxn>
                    <a:cxn ang="0">
                      <a:pos x="14" y="16"/>
                    </a:cxn>
                    <a:cxn ang="0">
                      <a:pos x="14" y="14"/>
                    </a:cxn>
                    <a:cxn ang="0">
                      <a:pos x="10" y="14"/>
                    </a:cxn>
                    <a:cxn ang="0">
                      <a:pos x="10" y="14"/>
                    </a:cxn>
                    <a:cxn ang="0">
                      <a:pos x="10" y="14"/>
                    </a:cxn>
                    <a:cxn ang="0">
                      <a:pos x="10" y="16"/>
                    </a:cxn>
                    <a:cxn ang="0">
                      <a:pos x="10" y="20"/>
                    </a:cxn>
                    <a:cxn ang="0">
                      <a:pos x="10" y="20"/>
                    </a:cxn>
                    <a:cxn ang="0">
                      <a:pos x="6" y="20"/>
                    </a:cxn>
                    <a:cxn ang="0">
                      <a:pos x="2" y="18"/>
                    </a:cxn>
                    <a:cxn ang="0">
                      <a:pos x="0" y="16"/>
                    </a:cxn>
                    <a:cxn ang="0">
                      <a:pos x="0" y="10"/>
                    </a:cxn>
                    <a:cxn ang="0">
                      <a:pos x="0" y="10"/>
                    </a:cxn>
                    <a:cxn ang="0">
                      <a:pos x="6" y="8"/>
                    </a:cxn>
                    <a:cxn ang="0">
                      <a:pos x="6" y="6"/>
                    </a:cxn>
                    <a:cxn ang="0">
                      <a:pos x="6" y="2"/>
                    </a:cxn>
                    <a:cxn ang="0">
                      <a:pos x="6" y="2"/>
                    </a:cxn>
                    <a:cxn ang="0">
                      <a:pos x="8" y="2"/>
                    </a:cxn>
                    <a:cxn ang="0">
                      <a:pos x="10" y="2"/>
                    </a:cxn>
                    <a:cxn ang="0">
                      <a:pos x="14" y="0"/>
                    </a:cxn>
                    <a:cxn ang="0">
                      <a:pos x="16" y="0"/>
                    </a:cxn>
                    <a:cxn ang="0">
                      <a:pos x="16" y="0"/>
                    </a:cxn>
                    <a:cxn ang="0">
                      <a:pos x="18" y="8"/>
                    </a:cxn>
                    <a:cxn ang="0">
                      <a:pos x="22" y="12"/>
                    </a:cxn>
                    <a:cxn ang="0">
                      <a:pos x="32" y="18"/>
                    </a:cxn>
                    <a:cxn ang="0">
                      <a:pos x="32" y="18"/>
                    </a:cxn>
                    <a:cxn ang="0">
                      <a:pos x="28" y="22"/>
                    </a:cxn>
                    <a:cxn ang="0">
                      <a:pos x="26" y="28"/>
                    </a:cxn>
                    <a:cxn ang="0">
                      <a:pos x="26" y="28"/>
                    </a:cxn>
                    <a:cxn ang="0">
                      <a:pos x="24" y="26"/>
                    </a:cxn>
                    <a:cxn ang="0">
                      <a:pos x="18" y="24"/>
                    </a:cxn>
                    <a:cxn ang="0">
                      <a:pos x="12" y="24"/>
                    </a:cxn>
                    <a:cxn ang="0">
                      <a:pos x="12" y="24"/>
                    </a:cxn>
                    <a:cxn ang="0">
                      <a:pos x="12" y="22"/>
                    </a:cxn>
                    <a:cxn ang="0">
                      <a:pos x="12" y="20"/>
                    </a:cxn>
                    <a:cxn ang="0">
                      <a:pos x="14" y="16"/>
                    </a:cxn>
                    <a:cxn ang="0">
                      <a:pos x="14" y="16"/>
                    </a:cxn>
                  </a:cxnLst>
                  <a:rect l="0" t="0" r="r" b="b"/>
                  <a:pathLst>
                    <a:path w="32" h="28">
                      <a:moveTo>
                        <a:pt x="14" y="16"/>
                      </a:moveTo>
                      <a:lnTo>
                        <a:pt x="14" y="16"/>
                      </a:lnTo>
                      <a:lnTo>
                        <a:pt x="14" y="14"/>
                      </a:lnTo>
                      <a:lnTo>
                        <a:pt x="10" y="14"/>
                      </a:lnTo>
                      <a:lnTo>
                        <a:pt x="10" y="14"/>
                      </a:lnTo>
                      <a:lnTo>
                        <a:pt x="10" y="14"/>
                      </a:lnTo>
                      <a:lnTo>
                        <a:pt x="10" y="16"/>
                      </a:lnTo>
                      <a:lnTo>
                        <a:pt x="10" y="20"/>
                      </a:lnTo>
                      <a:lnTo>
                        <a:pt x="10" y="20"/>
                      </a:lnTo>
                      <a:lnTo>
                        <a:pt x="6" y="20"/>
                      </a:lnTo>
                      <a:lnTo>
                        <a:pt x="2" y="18"/>
                      </a:lnTo>
                      <a:lnTo>
                        <a:pt x="0" y="16"/>
                      </a:lnTo>
                      <a:lnTo>
                        <a:pt x="0" y="10"/>
                      </a:lnTo>
                      <a:lnTo>
                        <a:pt x="0" y="10"/>
                      </a:lnTo>
                      <a:lnTo>
                        <a:pt x="6" y="8"/>
                      </a:lnTo>
                      <a:lnTo>
                        <a:pt x="6" y="6"/>
                      </a:lnTo>
                      <a:lnTo>
                        <a:pt x="6" y="2"/>
                      </a:lnTo>
                      <a:lnTo>
                        <a:pt x="6" y="2"/>
                      </a:lnTo>
                      <a:lnTo>
                        <a:pt x="8" y="2"/>
                      </a:lnTo>
                      <a:lnTo>
                        <a:pt x="10" y="2"/>
                      </a:lnTo>
                      <a:lnTo>
                        <a:pt x="14" y="0"/>
                      </a:lnTo>
                      <a:lnTo>
                        <a:pt x="16" y="0"/>
                      </a:lnTo>
                      <a:lnTo>
                        <a:pt x="16" y="0"/>
                      </a:lnTo>
                      <a:lnTo>
                        <a:pt x="18" y="8"/>
                      </a:lnTo>
                      <a:lnTo>
                        <a:pt x="22" y="12"/>
                      </a:lnTo>
                      <a:lnTo>
                        <a:pt x="32" y="18"/>
                      </a:lnTo>
                      <a:lnTo>
                        <a:pt x="32" y="18"/>
                      </a:lnTo>
                      <a:lnTo>
                        <a:pt x="28" y="22"/>
                      </a:lnTo>
                      <a:lnTo>
                        <a:pt x="26" y="28"/>
                      </a:lnTo>
                      <a:lnTo>
                        <a:pt x="26" y="28"/>
                      </a:lnTo>
                      <a:lnTo>
                        <a:pt x="24" y="26"/>
                      </a:lnTo>
                      <a:lnTo>
                        <a:pt x="18" y="24"/>
                      </a:lnTo>
                      <a:lnTo>
                        <a:pt x="12" y="24"/>
                      </a:lnTo>
                      <a:lnTo>
                        <a:pt x="12" y="24"/>
                      </a:lnTo>
                      <a:lnTo>
                        <a:pt x="12" y="22"/>
                      </a:lnTo>
                      <a:lnTo>
                        <a:pt x="12" y="20"/>
                      </a:lnTo>
                      <a:lnTo>
                        <a:pt x="14" y="16"/>
                      </a:lnTo>
                      <a:lnTo>
                        <a:pt x="14" y="1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6" name="Freeform 182"/>
                <p:cNvSpPr>
                  <a:spLocks/>
                </p:cNvSpPr>
                <p:nvPr userDrawn="1"/>
              </p:nvSpPr>
              <p:spPr bwMode="auto">
                <a:xfrm>
                  <a:off x="4275" y="713"/>
                  <a:ext cx="3" cy="2"/>
                </a:xfrm>
                <a:custGeom>
                  <a:avLst/>
                  <a:gdLst/>
                  <a:ahLst/>
                  <a:cxnLst>
                    <a:cxn ang="0">
                      <a:pos x="0" y="2"/>
                    </a:cxn>
                    <a:cxn ang="0">
                      <a:pos x="0" y="2"/>
                    </a:cxn>
                    <a:cxn ang="0">
                      <a:pos x="2" y="2"/>
                    </a:cxn>
                    <a:cxn ang="0">
                      <a:pos x="4" y="0"/>
                    </a:cxn>
                    <a:cxn ang="0">
                      <a:pos x="10" y="2"/>
                    </a:cxn>
                    <a:cxn ang="0">
                      <a:pos x="12" y="6"/>
                    </a:cxn>
                    <a:cxn ang="0">
                      <a:pos x="12" y="8"/>
                    </a:cxn>
                    <a:cxn ang="0">
                      <a:pos x="10" y="10"/>
                    </a:cxn>
                    <a:cxn ang="0">
                      <a:pos x="10" y="10"/>
                    </a:cxn>
                    <a:cxn ang="0">
                      <a:pos x="6" y="6"/>
                    </a:cxn>
                    <a:cxn ang="0">
                      <a:pos x="0" y="2"/>
                    </a:cxn>
                    <a:cxn ang="0">
                      <a:pos x="0" y="2"/>
                    </a:cxn>
                  </a:cxnLst>
                  <a:rect l="0" t="0" r="r" b="b"/>
                  <a:pathLst>
                    <a:path w="12" h="10">
                      <a:moveTo>
                        <a:pt x="0" y="2"/>
                      </a:moveTo>
                      <a:lnTo>
                        <a:pt x="0" y="2"/>
                      </a:lnTo>
                      <a:lnTo>
                        <a:pt x="2" y="2"/>
                      </a:lnTo>
                      <a:lnTo>
                        <a:pt x="4" y="0"/>
                      </a:lnTo>
                      <a:lnTo>
                        <a:pt x="10" y="2"/>
                      </a:lnTo>
                      <a:lnTo>
                        <a:pt x="12" y="6"/>
                      </a:lnTo>
                      <a:lnTo>
                        <a:pt x="12" y="8"/>
                      </a:lnTo>
                      <a:lnTo>
                        <a:pt x="10" y="10"/>
                      </a:lnTo>
                      <a:lnTo>
                        <a:pt x="10" y="10"/>
                      </a:lnTo>
                      <a:lnTo>
                        <a:pt x="6" y="6"/>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7" name="Freeform 183"/>
                <p:cNvSpPr>
                  <a:spLocks/>
                </p:cNvSpPr>
                <p:nvPr userDrawn="1"/>
              </p:nvSpPr>
              <p:spPr bwMode="auto">
                <a:xfrm>
                  <a:off x="4290" y="715"/>
                  <a:ext cx="6" cy="8"/>
                </a:xfrm>
                <a:custGeom>
                  <a:avLst/>
                  <a:gdLst/>
                  <a:ahLst/>
                  <a:cxnLst>
                    <a:cxn ang="0">
                      <a:pos x="12" y="0"/>
                    </a:cxn>
                    <a:cxn ang="0">
                      <a:pos x="12" y="0"/>
                    </a:cxn>
                    <a:cxn ang="0">
                      <a:pos x="18" y="14"/>
                    </a:cxn>
                    <a:cxn ang="0">
                      <a:pos x="20" y="20"/>
                    </a:cxn>
                    <a:cxn ang="0">
                      <a:pos x="18" y="28"/>
                    </a:cxn>
                    <a:cxn ang="0">
                      <a:pos x="18" y="28"/>
                    </a:cxn>
                    <a:cxn ang="0">
                      <a:pos x="14" y="26"/>
                    </a:cxn>
                    <a:cxn ang="0">
                      <a:pos x="12" y="22"/>
                    </a:cxn>
                    <a:cxn ang="0">
                      <a:pos x="8" y="14"/>
                    </a:cxn>
                    <a:cxn ang="0">
                      <a:pos x="6" y="8"/>
                    </a:cxn>
                    <a:cxn ang="0">
                      <a:pos x="4" y="6"/>
                    </a:cxn>
                    <a:cxn ang="0">
                      <a:pos x="0" y="4"/>
                    </a:cxn>
                    <a:cxn ang="0">
                      <a:pos x="0" y="4"/>
                    </a:cxn>
                    <a:cxn ang="0">
                      <a:pos x="2" y="2"/>
                    </a:cxn>
                    <a:cxn ang="0">
                      <a:pos x="4" y="0"/>
                    </a:cxn>
                    <a:cxn ang="0">
                      <a:pos x="12" y="0"/>
                    </a:cxn>
                    <a:cxn ang="0">
                      <a:pos x="12" y="0"/>
                    </a:cxn>
                  </a:cxnLst>
                  <a:rect l="0" t="0" r="r" b="b"/>
                  <a:pathLst>
                    <a:path w="20" h="28">
                      <a:moveTo>
                        <a:pt x="12" y="0"/>
                      </a:moveTo>
                      <a:lnTo>
                        <a:pt x="12" y="0"/>
                      </a:lnTo>
                      <a:lnTo>
                        <a:pt x="18" y="14"/>
                      </a:lnTo>
                      <a:lnTo>
                        <a:pt x="20" y="20"/>
                      </a:lnTo>
                      <a:lnTo>
                        <a:pt x="18" y="28"/>
                      </a:lnTo>
                      <a:lnTo>
                        <a:pt x="18" y="28"/>
                      </a:lnTo>
                      <a:lnTo>
                        <a:pt x="14" y="26"/>
                      </a:lnTo>
                      <a:lnTo>
                        <a:pt x="12" y="22"/>
                      </a:lnTo>
                      <a:lnTo>
                        <a:pt x="8" y="14"/>
                      </a:lnTo>
                      <a:lnTo>
                        <a:pt x="6" y="8"/>
                      </a:lnTo>
                      <a:lnTo>
                        <a:pt x="4" y="6"/>
                      </a:lnTo>
                      <a:lnTo>
                        <a:pt x="0" y="4"/>
                      </a:lnTo>
                      <a:lnTo>
                        <a:pt x="0" y="4"/>
                      </a:lnTo>
                      <a:lnTo>
                        <a:pt x="2" y="2"/>
                      </a:lnTo>
                      <a:lnTo>
                        <a:pt x="4"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8" name="Freeform 184"/>
                <p:cNvSpPr>
                  <a:spLocks/>
                </p:cNvSpPr>
                <p:nvPr userDrawn="1"/>
              </p:nvSpPr>
              <p:spPr bwMode="auto">
                <a:xfrm>
                  <a:off x="3136" y="716"/>
                  <a:ext cx="1" cy="7"/>
                </a:xfrm>
                <a:custGeom>
                  <a:avLst/>
                  <a:gdLst/>
                  <a:ahLst/>
                  <a:cxnLst>
                    <a:cxn ang="0">
                      <a:pos x="0" y="0"/>
                    </a:cxn>
                    <a:cxn ang="0">
                      <a:pos x="0" y="0"/>
                    </a:cxn>
                    <a:cxn ang="0">
                      <a:pos x="4" y="6"/>
                    </a:cxn>
                    <a:cxn ang="0">
                      <a:pos x="4" y="14"/>
                    </a:cxn>
                    <a:cxn ang="0">
                      <a:pos x="0" y="28"/>
                    </a:cxn>
                    <a:cxn ang="0">
                      <a:pos x="0" y="28"/>
                    </a:cxn>
                    <a:cxn ang="0">
                      <a:pos x="0" y="22"/>
                    </a:cxn>
                    <a:cxn ang="0">
                      <a:pos x="0" y="14"/>
                    </a:cxn>
                    <a:cxn ang="0">
                      <a:pos x="0" y="0"/>
                    </a:cxn>
                    <a:cxn ang="0">
                      <a:pos x="0" y="0"/>
                    </a:cxn>
                  </a:cxnLst>
                  <a:rect l="0" t="0" r="r" b="b"/>
                  <a:pathLst>
                    <a:path w="4" h="28">
                      <a:moveTo>
                        <a:pt x="0" y="0"/>
                      </a:moveTo>
                      <a:lnTo>
                        <a:pt x="0" y="0"/>
                      </a:lnTo>
                      <a:lnTo>
                        <a:pt x="4" y="6"/>
                      </a:lnTo>
                      <a:lnTo>
                        <a:pt x="4" y="14"/>
                      </a:lnTo>
                      <a:lnTo>
                        <a:pt x="0" y="28"/>
                      </a:lnTo>
                      <a:lnTo>
                        <a:pt x="0" y="28"/>
                      </a:lnTo>
                      <a:lnTo>
                        <a:pt x="0" y="22"/>
                      </a:lnTo>
                      <a:lnTo>
                        <a:pt x="0" y="1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09" name="Freeform 185"/>
                <p:cNvSpPr>
                  <a:spLocks/>
                </p:cNvSpPr>
                <p:nvPr userDrawn="1"/>
              </p:nvSpPr>
              <p:spPr bwMode="auto">
                <a:xfrm>
                  <a:off x="4047" y="718"/>
                  <a:ext cx="6" cy="4"/>
                </a:xfrm>
                <a:custGeom>
                  <a:avLst/>
                  <a:gdLst/>
                  <a:ahLst/>
                  <a:cxnLst>
                    <a:cxn ang="0">
                      <a:pos x="16" y="0"/>
                    </a:cxn>
                    <a:cxn ang="0">
                      <a:pos x="16" y="0"/>
                    </a:cxn>
                    <a:cxn ang="0">
                      <a:pos x="18" y="4"/>
                    </a:cxn>
                    <a:cxn ang="0">
                      <a:pos x="20" y="8"/>
                    </a:cxn>
                    <a:cxn ang="0">
                      <a:pos x="22" y="10"/>
                    </a:cxn>
                    <a:cxn ang="0">
                      <a:pos x="22" y="16"/>
                    </a:cxn>
                    <a:cxn ang="0">
                      <a:pos x="22" y="16"/>
                    </a:cxn>
                    <a:cxn ang="0">
                      <a:pos x="14" y="14"/>
                    </a:cxn>
                    <a:cxn ang="0">
                      <a:pos x="10" y="12"/>
                    </a:cxn>
                    <a:cxn ang="0">
                      <a:pos x="6" y="8"/>
                    </a:cxn>
                    <a:cxn ang="0">
                      <a:pos x="0" y="10"/>
                    </a:cxn>
                    <a:cxn ang="0">
                      <a:pos x="0" y="10"/>
                    </a:cxn>
                    <a:cxn ang="0">
                      <a:pos x="0" y="2"/>
                    </a:cxn>
                    <a:cxn ang="0">
                      <a:pos x="0" y="2"/>
                    </a:cxn>
                    <a:cxn ang="0">
                      <a:pos x="2" y="0"/>
                    </a:cxn>
                    <a:cxn ang="0">
                      <a:pos x="6" y="0"/>
                    </a:cxn>
                    <a:cxn ang="0">
                      <a:pos x="16" y="0"/>
                    </a:cxn>
                    <a:cxn ang="0">
                      <a:pos x="16" y="0"/>
                    </a:cxn>
                  </a:cxnLst>
                  <a:rect l="0" t="0" r="r" b="b"/>
                  <a:pathLst>
                    <a:path w="22" h="16">
                      <a:moveTo>
                        <a:pt x="16" y="0"/>
                      </a:moveTo>
                      <a:lnTo>
                        <a:pt x="16" y="0"/>
                      </a:lnTo>
                      <a:lnTo>
                        <a:pt x="18" y="4"/>
                      </a:lnTo>
                      <a:lnTo>
                        <a:pt x="20" y="8"/>
                      </a:lnTo>
                      <a:lnTo>
                        <a:pt x="22" y="10"/>
                      </a:lnTo>
                      <a:lnTo>
                        <a:pt x="22" y="16"/>
                      </a:lnTo>
                      <a:lnTo>
                        <a:pt x="22" y="16"/>
                      </a:lnTo>
                      <a:lnTo>
                        <a:pt x="14" y="14"/>
                      </a:lnTo>
                      <a:lnTo>
                        <a:pt x="10" y="12"/>
                      </a:lnTo>
                      <a:lnTo>
                        <a:pt x="6" y="8"/>
                      </a:lnTo>
                      <a:lnTo>
                        <a:pt x="0" y="10"/>
                      </a:lnTo>
                      <a:lnTo>
                        <a:pt x="0" y="10"/>
                      </a:lnTo>
                      <a:lnTo>
                        <a:pt x="0" y="2"/>
                      </a:lnTo>
                      <a:lnTo>
                        <a:pt x="0" y="2"/>
                      </a:lnTo>
                      <a:lnTo>
                        <a:pt x="2" y="0"/>
                      </a:lnTo>
                      <a:lnTo>
                        <a:pt x="6" y="0"/>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0" name="Freeform 186"/>
                <p:cNvSpPr>
                  <a:spLocks/>
                </p:cNvSpPr>
                <p:nvPr userDrawn="1"/>
              </p:nvSpPr>
              <p:spPr bwMode="auto">
                <a:xfrm>
                  <a:off x="4031" y="719"/>
                  <a:ext cx="13" cy="12"/>
                </a:xfrm>
                <a:custGeom>
                  <a:avLst/>
                  <a:gdLst/>
                  <a:ahLst/>
                  <a:cxnLst>
                    <a:cxn ang="0">
                      <a:pos x="32" y="0"/>
                    </a:cxn>
                    <a:cxn ang="0">
                      <a:pos x="32" y="0"/>
                    </a:cxn>
                    <a:cxn ang="0">
                      <a:pos x="34" y="4"/>
                    </a:cxn>
                    <a:cxn ang="0">
                      <a:pos x="34" y="8"/>
                    </a:cxn>
                    <a:cxn ang="0">
                      <a:pos x="36" y="12"/>
                    </a:cxn>
                    <a:cxn ang="0">
                      <a:pos x="36" y="16"/>
                    </a:cxn>
                    <a:cxn ang="0">
                      <a:pos x="36" y="16"/>
                    </a:cxn>
                    <a:cxn ang="0">
                      <a:pos x="38" y="14"/>
                    </a:cxn>
                    <a:cxn ang="0">
                      <a:pos x="40" y="12"/>
                    </a:cxn>
                    <a:cxn ang="0">
                      <a:pos x="42" y="12"/>
                    </a:cxn>
                    <a:cxn ang="0">
                      <a:pos x="44" y="12"/>
                    </a:cxn>
                    <a:cxn ang="0">
                      <a:pos x="44" y="12"/>
                    </a:cxn>
                    <a:cxn ang="0">
                      <a:pos x="44" y="14"/>
                    </a:cxn>
                    <a:cxn ang="0">
                      <a:pos x="46" y="14"/>
                    </a:cxn>
                    <a:cxn ang="0">
                      <a:pos x="50" y="16"/>
                    </a:cxn>
                    <a:cxn ang="0">
                      <a:pos x="50" y="16"/>
                    </a:cxn>
                    <a:cxn ang="0">
                      <a:pos x="42" y="28"/>
                    </a:cxn>
                    <a:cxn ang="0">
                      <a:pos x="38" y="44"/>
                    </a:cxn>
                    <a:cxn ang="0">
                      <a:pos x="38" y="44"/>
                    </a:cxn>
                    <a:cxn ang="0">
                      <a:pos x="32" y="44"/>
                    </a:cxn>
                    <a:cxn ang="0">
                      <a:pos x="30" y="40"/>
                    </a:cxn>
                    <a:cxn ang="0">
                      <a:pos x="26" y="38"/>
                    </a:cxn>
                    <a:cxn ang="0">
                      <a:pos x="18" y="38"/>
                    </a:cxn>
                    <a:cxn ang="0">
                      <a:pos x="18" y="38"/>
                    </a:cxn>
                    <a:cxn ang="0">
                      <a:pos x="18" y="32"/>
                    </a:cxn>
                    <a:cxn ang="0">
                      <a:pos x="16" y="26"/>
                    </a:cxn>
                    <a:cxn ang="0">
                      <a:pos x="16" y="26"/>
                    </a:cxn>
                    <a:cxn ang="0">
                      <a:pos x="12" y="26"/>
                    </a:cxn>
                    <a:cxn ang="0">
                      <a:pos x="10" y="28"/>
                    </a:cxn>
                    <a:cxn ang="0">
                      <a:pos x="10" y="32"/>
                    </a:cxn>
                    <a:cxn ang="0">
                      <a:pos x="8" y="32"/>
                    </a:cxn>
                    <a:cxn ang="0">
                      <a:pos x="8" y="32"/>
                    </a:cxn>
                    <a:cxn ang="0">
                      <a:pos x="4" y="32"/>
                    </a:cxn>
                    <a:cxn ang="0">
                      <a:pos x="2" y="30"/>
                    </a:cxn>
                    <a:cxn ang="0">
                      <a:pos x="0" y="26"/>
                    </a:cxn>
                    <a:cxn ang="0">
                      <a:pos x="0" y="26"/>
                    </a:cxn>
                    <a:cxn ang="0">
                      <a:pos x="6" y="20"/>
                    </a:cxn>
                    <a:cxn ang="0">
                      <a:pos x="10" y="12"/>
                    </a:cxn>
                    <a:cxn ang="0">
                      <a:pos x="14" y="10"/>
                    </a:cxn>
                    <a:cxn ang="0">
                      <a:pos x="18" y="8"/>
                    </a:cxn>
                    <a:cxn ang="0">
                      <a:pos x="22" y="6"/>
                    </a:cxn>
                    <a:cxn ang="0">
                      <a:pos x="28" y="6"/>
                    </a:cxn>
                    <a:cxn ang="0">
                      <a:pos x="28" y="6"/>
                    </a:cxn>
                    <a:cxn ang="0">
                      <a:pos x="32" y="4"/>
                    </a:cxn>
                    <a:cxn ang="0">
                      <a:pos x="32" y="0"/>
                    </a:cxn>
                    <a:cxn ang="0">
                      <a:pos x="32" y="0"/>
                    </a:cxn>
                  </a:cxnLst>
                  <a:rect l="0" t="0" r="r" b="b"/>
                  <a:pathLst>
                    <a:path w="50" h="44">
                      <a:moveTo>
                        <a:pt x="32" y="0"/>
                      </a:moveTo>
                      <a:lnTo>
                        <a:pt x="32" y="0"/>
                      </a:lnTo>
                      <a:lnTo>
                        <a:pt x="34" y="4"/>
                      </a:lnTo>
                      <a:lnTo>
                        <a:pt x="34" y="8"/>
                      </a:lnTo>
                      <a:lnTo>
                        <a:pt x="36" y="12"/>
                      </a:lnTo>
                      <a:lnTo>
                        <a:pt x="36" y="16"/>
                      </a:lnTo>
                      <a:lnTo>
                        <a:pt x="36" y="16"/>
                      </a:lnTo>
                      <a:lnTo>
                        <a:pt x="38" y="14"/>
                      </a:lnTo>
                      <a:lnTo>
                        <a:pt x="40" y="12"/>
                      </a:lnTo>
                      <a:lnTo>
                        <a:pt x="42" y="12"/>
                      </a:lnTo>
                      <a:lnTo>
                        <a:pt x="44" y="12"/>
                      </a:lnTo>
                      <a:lnTo>
                        <a:pt x="44" y="12"/>
                      </a:lnTo>
                      <a:lnTo>
                        <a:pt x="44" y="14"/>
                      </a:lnTo>
                      <a:lnTo>
                        <a:pt x="46" y="14"/>
                      </a:lnTo>
                      <a:lnTo>
                        <a:pt x="50" y="16"/>
                      </a:lnTo>
                      <a:lnTo>
                        <a:pt x="50" y="16"/>
                      </a:lnTo>
                      <a:lnTo>
                        <a:pt x="42" y="28"/>
                      </a:lnTo>
                      <a:lnTo>
                        <a:pt x="38" y="44"/>
                      </a:lnTo>
                      <a:lnTo>
                        <a:pt x="38" y="44"/>
                      </a:lnTo>
                      <a:lnTo>
                        <a:pt x="32" y="44"/>
                      </a:lnTo>
                      <a:lnTo>
                        <a:pt x="30" y="40"/>
                      </a:lnTo>
                      <a:lnTo>
                        <a:pt x="26" y="38"/>
                      </a:lnTo>
                      <a:lnTo>
                        <a:pt x="18" y="38"/>
                      </a:lnTo>
                      <a:lnTo>
                        <a:pt x="18" y="38"/>
                      </a:lnTo>
                      <a:lnTo>
                        <a:pt x="18" y="32"/>
                      </a:lnTo>
                      <a:lnTo>
                        <a:pt x="16" y="26"/>
                      </a:lnTo>
                      <a:lnTo>
                        <a:pt x="16" y="26"/>
                      </a:lnTo>
                      <a:lnTo>
                        <a:pt x="12" y="26"/>
                      </a:lnTo>
                      <a:lnTo>
                        <a:pt x="10" y="28"/>
                      </a:lnTo>
                      <a:lnTo>
                        <a:pt x="10" y="32"/>
                      </a:lnTo>
                      <a:lnTo>
                        <a:pt x="8" y="32"/>
                      </a:lnTo>
                      <a:lnTo>
                        <a:pt x="8" y="32"/>
                      </a:lnTo>
                      <a:lnTo>
                        <a:pt x="4" y="32"/>
                      </a:lnTo>
                      <a:lnTo>
                        <a:pt x="2" y="30"/>
                      </a:lnTo>
                      <a:lnTo>
                        <a:pt x="0" y="26"/>
                      </a:lnTo>
                      <a:lnTo>
                        <a:pt x="0" y="26"/>
                      </a:lnTo>
                      <a:lnTo>
                        <a:pt x="6" y="20"/>
                      </a:lnTo>
                      <a:lnTo>
                        <a:pt x="10" y="12"/>
                      </a:lnTo>
                      <a:lnTo>
                        <a:pt x="14" y="10"/>
                      </a:lnTo>
                      <a:lnTo>
                        <a:pt x="18" y="8"/>
                      </a:lnTo>
                      <a:lnTo>
                        <a:pt x="22" y="6"/>
                      </a:lnTo>
                      <a:lnTo>
                        <a:pt x="28" y="6"/>
                      </a:lnTo>
                      <a:lnTo>
                        <a:pt x="28" y="6"/>
                      </a:lnTo>
                      <a:lnTo>
                        <a:pt x="32" y="4"/>
                      </a:lnTo>
                      <a:lnTo>
                        <a:pt x="32" y="0"/>
                      </a:lnTo>
                      <a:lnTo>
                        <a:pt x="3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1" name="Freeform 187"/>
                <p:cNvSpPr>
                  <a:spLocks/>
                </p:cNvSpPr>
                <p:nvPr userDrawn="1"/>
              </p:nvSpPr>
              <p:spPr bwMode="auto">
                <a:xfrm>
                  <a:off x="4303" y="726"/>
                  <a:ext cx="4" cy="4"/>
                </a:xfrm>
                <a:custGeom>
                  <a:avLst/>
                  <a:gdLst/>
                  <a:ahLst/>
                  <a:cxnLst>
                    <a:cxn ang="0">
                      <a:pos x="18" y="0"/>
                    </a:cxn>
                    <a:cxn ang="0">
                      <a:pos x="18" y="0"/>
                    </a:cxn>
                    <a:cxn ang="0">
                      <a:pos x="18" y="6"/>
                    </a:cxn>
                    <a:cxn ang="0">
                      <a:pos x="16" y="8"/>
                    </a:cxn>
                    <a:cxn ang="0">
                      <a:pos x="14" y="10"/>
                    </a:cxn>
                    <a:cxn ang="0">
                      <a:pos x="14" y="14"/>
                    </a:cxn>
                    <a:cxn ang="0">
                      <a:pos x="14" y="14"/>
                    </a:cxn>
                    <a:cxn ang="0">
                      <a:pos x="8" y="10"/>
                    </a:cxn>
                    <a:cxn ang="0">
                      <a:pos x="6" y="10"/>
                    </a:cxn>
                    <a:cxn ang="0">
                      <a:pos x="0" y="10"/>
                    </a:cxn>
                    <a:cxn ang="0">
                      <a:pos x="0" y="10"/>
                    </a:cxn>
                    <a:cxn ang="0">
                      <a:pos x="2" y="8"/>
                    </a:cxn>
                    <a:cxn ang="0">
                      <a:pos x="2" y="6"/>
                    </a:cxn>
                    <a:cxn ang="0">
                      <a:pos x="8" y="4"/>
                    </a:cxn>
                    <a:cxn ang="0">
                      <a:pos x="18" y="0"/>
                    </a:cxn>
                    <a:cxn ang="0">
                      <a:pos x="18" y="0"/>
                    </a:cxn>
                  </a:cxnLst>
                  <a:rect l="0" t="0" r="r" b="b"/>
                  <a:pathLst>
                    <a:path w="18" h="14">
                      <a:moveTo>
                        <a:pt x="18" y="0"/>
                      </a:moveTo>
                      <a:lnTo>
                        <a:pt x="18" y="0"/>
                      </a:lnTo>
                      <a:lnTo>
                        <a:pt x="18" y="6"/>
                      </a:lnTo>
                      <a:lnTo>
                        <a:pt x="16" y="8"/>
                      </a:lnTo>
                      <a:lnTo>
                        <a:pt x="14" y="10"/>
                      </a:lnTo>
                      <a:lnTo>
                        <a:pt x="14" y="14"/>
                      </a:lnTo>
                      <a:lnTo>
                        <a:pt x="14" y="14"/>
                      </a:lnTo>
                      <a:lnTo>
                        <a:pt x="8" y="10"/>
                      </a:lnTo>
                      <a:lnTo>
                        <a:pt x="6" y="10"/>
                      </a:lnTo>
                      <a:lnTo>
                        <a:pt x="0" y="10"/>
                      </a:lnTo>
                      <a:lnTo>
                        <a:pt x="0" y="10"/>
                      </a:lnTo>
                      <a:lnTo>
                        <a:pt x="2" y="8"/>
                      </a:lnTo>
                      <a:lnTo>
                        <a:pt x="2" y="6"/>
                      </a:lnTo>
                      <a:lnTo>
                        <a:pt x="8" y="4"/>
                      </a:lnTo>
                      <a:lnTo>
                        <a:pt x="18" y="0"/>
                      </a:lnTo>
                      <a:lnTo>
                        <a:pt x="1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2" name="Freeform 188"/>
                <p:cNvSpPr>
                  <a:spLocks/>
                </p:cNvSpPr>
                <p:nvPr userDrawn="1"/>
              </p:nvSpPr>
              <p:spPr bwMode="auto">
                <a:xfrm>
                  <a:off x="4237" y="727"/>
                  <a:ext cx="6" cy="7"/>
                </a:xfrm>
                <a:custGeom>
                  <a:avLst/>
                  <a:gdLst/>
                  <a:ahLst/>
                  <a:cxnLst>
                    <a:cxn ang="0">
                      <a:pos x="4" y="0"/>
                    </a:cxn>
                    <a:cxn ang="0">
                      <a:pos x="4" y="0"/>
                    </a:cxn>
                    <a:cxn ang="0">
                      <a:pos x="14" y="12"/>
                    </a:cxn>
                    <a:cxn ang="0">
                      <a:pos x="22" y="26"/>
                    </a:cxn>
                    <a:cxn ang="0">
                      <a:pos x="22" y="26"/>
                    </a:cxn>
                    <a:cxn ang="0">
                      <a:pos x="20" y="26"/>
                    </a:cxn>
                    <a:cxn ang="0">
                      <a:pos x="18" y="26"/>
                    </a:cxn>
                    <a:cxn ang="0">
                      <a:pos x="14" y="24"/>
                    </a:cxn>
                    <a:cxn ang="0">
                      <a:pos x="10" y="22"/>
                    </a:cxn>
                    <a:cxn ang="0">
                      <a:pos x="8" y="22"/>
                    </a:cxn>
                    <a:cxn ang="0">
                      <a:pos x="4" y="22"/>
                    </a:cxn>
                    <a:cxn ang="0">
                      <a:pos x="4" y="22"/>
                    </a:cxn>
                    <a:cxn ang="0">
                      <a:pos x="0" y="18"/>
                    </a:cxn>
                    <a:cxn ang="0">
                      <a:pos x="0" y="16"/>
                    </a:cxn>
                    <a:cxn ang="0">
                      <a:pos x="0" y="12"/>
                    </a:cxn>
                    <a:cxn ang="0">
                      <a:pos x="0" y="12"/>
                    </a:cxn>
                    <a:cxn ang="0">
                      <a:pos x="4" y="12"/>
                    </a:cxn>
                    <a:cxn ang="0">
                      <a:pos x="4" y="8"/>
                    </a:cxn>
                    <a:cxn ang="0">
                      <a:pos x="4" y="0"/>
                    </a:cxn>
                    <a:cxn ang="0">
                      <a:pos x="4" y="0"/>
                    </a:cxn>
                  </a:cxnLst>
                  <a:rect l="0" t="0" r="r" b="b"/>
                  <a:pathLst>
                    <a:path w="22" h="26">
                      <a:moveTo>
                        <a:pt x="4" y="0"/>
                      </a:moveTo>
                      <a:lnTo>
                        <a:pt x="4" y="0"/>
                      </a:lnTo>
                      <a:lnTo>
                        <a:pt x="14" y="12"/>
                      </a:lnTo>
                      <a:lnTo>
                        <a:pt x="22" y="26"/>
                      </a:lnTo>
                      <a:lnTo>
                        <a:pt x="22" y="26"/>
                      </a:lnTo>
                      <a:lnTo>
                        <a:pt x="20" y="26"/>
                      </a:lnTo>
                      <a:lnTo>
                        <a:pt x="18" y="26"/>
                      </a:lnTo>
                      <a:lnTo>
                        <a:pt x="14" y="24"/>
                      </a:lnTo>
                      <a:lnTo>
                        <a:pt x="10" y="22"/>
                      </a:lnTo>
                      <a:lnTo>
                        <a:pt x="8" y="22"/>
                      </a:lnTo>
                      <a:lnTo>
                        <a:pt x="4" y="22"/>
                      </a:lnTo>
                      <a:lnTo>
                        <a:pt x="4" y="22"/>
                      </a:lnTo>
                      <a:lnTo>
                        <a:pt x="0" y="18"/>
                      </a:lnTo>
                      <a:lnTo>
                        <a:pt x="0" y="16"/>
                      </a:lnTo>
                      <a:lnTo>
                        <a:pt x="0" y="12"/>
                      </a:lnTo>
                      <a:lnTo>
                        <a:pt x="0" y="12"/>
                      </a:lnTo>
                      <a:lnTo>
                        <a:pt x="4" y="12"/>
                      </a:lnTo>
                      <a:lnTo>
                        <a:pt x="4" y="8"/>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3" name="Freeform 189"/>
                <p:cNvSpPr>
                  <a:spLocks/>
                </p:cNvSpPr>
                <p:nvPr userDrawn="1"/>
              </p:nvSpPr>
              <p:spPr bwMode="auto">
                <a:xfrm>
                  <a:off x="4283" y="728"/>
                  <a:ext cx="5" cy="4"/>
                </a:xfrm>
                <a:custGeom>
                  <a:avLst/>
                  <a:gdLst/>
                  <a:ahLst/>
                  <a:cxnLst>
                    <a:cxn ang="0">
                      <a:pos x="0" y="0"/>
                    </a:cxn>
                    <a:cxn ang="0">
                      <a:pos x="0" y="0"/>
                    </a:cxn>
                    <a:cxn ang="0">
                      <a:pos x="8" y="2"/>
                    </a:cxn>
                    <a:cxn ang="0">
                      <a:pos x="12" y="4"/>
                    </a:cxn>
                    <a:cxn ang="0">
                      <a:pos x="18" y="14"/>
                    </a:cxn>
                    <a:cxn ang="0">
                      <a:pos x="18" y="14"/>
                    </a:cxn>
                    <a:cxn ang="0">
                      <a:pos x="12" y="14"/>
                    </a:cxn>
                    <a:cxn ang="0">
                      <a:pos x="8" y="10"/>
                    </a:cxn>
                    <a:cxn ang="0">
                      <a:pos x="0" y="0"/>
                    </a:cxn>
                    <a:cxn ang="0">
                      <a:pos x="0" y="0"/>
                    </a:cxn>
                  </a:cxnLst>
                  <a:rect l="0" t="0" r="r" b="b"/>
                  <a:pathLst>
                    <a:path w="18" h="14">
                      <a:moveTo>
                        <a:pt x="0" y="0"/>
                      </a:moveTo>
                      <a:lnTo>
                        <a:pt x="0" y="0"/>
                      </a:lnTo>
                      <a:lnTo>
                        <a:pt x="8" y="2"/>
                      </a:lnTo>
                      <a:lnTo>
                        <a:pt x="12" y="4"/>
                      </a:lnTo>
                      <a:lnTo>
                        <a:pt x="18" y="14"/>
                      </a:lnTo>
                      <a:lnTo>
                        <a:pt x="18" y="14"/>
                      </a:lnTo>
                      <a:lnTo>
                        <a:pt x="12" y="14"/>
                      </a:lnTo>
                      <a:lnTo>
                        <a:pt x="8" y="10"/>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4" name="Freeform 190"/>
                <p:cNvSpPr>
                  <a:spLocks/>
                </p:cNvSpPr>
                <p:nvPr userDrawn="1"/>
              </p:nvSpPr>
              <p:spPr bwMode="auto">
                <a:xfrm>
                  <a:off x="4299" y="730"/>
                  <a:ext cx="2" cy="3"/>
                </a:xfrm>
                <a:custGeom>
                  <a:avLst/>
                  <a:gdLst/>
                  <a:ahLst/>
                  <a:cxnLst>
                    <a:cxn ang="0">
                      <a:pos x="6" y="0"/>
                    </a:cxn>
                    <a:cxn ang="0">
                      <a:pos x="6" y="0"/>
                    </a:cxn>
                    <a:cxn ang="0">
                      <a:pos x="8" y="2"/>
                    </a:cxn>
                    <a:cxn ang="0">
                      <a:pos x="10" y="4"/>
                    </a:cxn>
                    <a:cxn ang="0">
                      <a:pos x="8" y="8"/>
                    </a:cxn>
                    <a:cxn ang="0">
                      <a:pos x="4" y="12"/>
                    </a:cxn>
                    <a:cxn ang="0">
                      <a:pos x="0" y="12"/>
                    </a:cxn>
                    <a:cxn ang="0">
                      <a:pos x="0" y="12"/>
                    </a:cxn>
                    <a:cxn ang="0">
                      <a:pos x="0" y="8"/>
                    </a:cxn>
                    <a:cxn ang="0">
                      <a:pos x="2" y="6"/>
                    </a:cxn>
                    <a:cxn ang="0">
                      <a:pos x="4" y="4"/>
                    </a:cxn>
                    <a:cxn ang="0">
                      <a:pos x="6" y="0"/>
                    </a:cxn>
                    <a:cxn ang="0">
                      <a:pos x="6" y="0"/>
                    </a:cxn>
                  </a:cxnLst>
                  <a:rect l="0" t="0" r="r" b="b"/>
                  <a:pathLst>
                    <a:path w="10" h="12">
                      <a:moveTo>
                        <a:pt x="6" y="0"/>
                      </a:moveTo>
                      <a:lnTo>
                        <a:pt x="6" y="0"/>
                      </a:lnTo>
                      <a:lnTo>
                        <a:pt x="8" y="2"/>
                      </a:lnTo>
                      <a:lnTo>
                        <a:pt x="10" y="4"/>
                      </a:lnTo>
                      <a:lnTo>
                        <a:pt x="8" y="8"/>
                      </a:lnTo>
                      <a:lnTo>
                        <a:pt x="4" y="12"/>
                      </a:lnTo>
                      <a:lnTo>
                        <a:pt x="0" y="12"/>
                      </a:lnTo>
                      <a:lnTo>
                        <a:pt x="0" y="12"/>
                      </a:lnTo>
                      <a:lnTo>
                        <a:pt x="0" y="8"/>
                      </a:lnTo>
                      <a:lnTo>
                        <a:pt x="2" y="6"/>
                      </a:lnTo>
                      <a:lnTo>
                        <a:pt x="4" y="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5" name="Freeform 191"/>
                <p:cNvSpPr>
                  <a:spLocks/>
                </p:cNvSpPr>
                <p:nvPr userDrawn="1"/>
              </p:nvSpPr>
              <p:spPr bwMode="auto">
                <a:xfrm>
                  <a:off x="4288" y="733"/>
                  <a:ext cx="3" cy="1"/>
                </a:xfrm>
                <a:custGeom>
                  <a:avLst/>
                  <a:gdLst/>
                  <a:ahLst/>
                  <a:cxnLst>
                    <a:cxn ang="0">
                      <a:pos x="0" y="0"/>
                    </a:cxn>
                    <a:cxn ang="0">
                      <a:pos x="0" y="0"/>
                    </a:cxn>
                    <a:cxn ang="0">
                      <a:pos x="2" y="2"/>
                    </a:cxn>
                    <a:cxn ang="0">
                      <a:pos x="6" y="2"/>
                    </a:cxn>
                    <a:cxn ang="0">
                      <a:pos x="10" y="0"/>
                    </a:cxn>
                    <a:cxn ang="0">
                      <a:pos x="10" y="2"/>
                    </a:cxn>
                    <a:cxn ang="0">
                      <a:pos x="10" y="2"/>
                    </a:cxn>
                    <a:cxn ang="0">
                      <a:pos x="10" y="4"/>
                    </a:cxn>
                    <a:cxn ang="0">
                      <a:pos x="10" y="6"/>
                    </a:cxn>
                    <a:cxn ang="0">
                      <a:pos x="4" y="6"/>
                    </a:cxn>
                    <a:cxn ang="0">
                      <a:pos x="0" y="4"/>
                    </a:cxn>
                    <a:cxn ang="0">
                      <a:pos x="0" y="0"/>
                    </a:cxn>
                    <a:cxn ang="0">
                      <a:pos x="0" y="0"/>
                    </a:cxn>
                  </a:cxnLst>
                  <a:rect l="0" t="0" r="r" b="b"/>
                  <a:pathLst>
                    <a:path w="10" h="6">
                      <a:moveTo>
                        <a:pt x="0" y="0"/>
                      </a:moveTo>
                      <a:lnTo>
                        <a:pt x="0" y="0"/>
                      </a:lnTo>
                      <a:lnTo>
                        <a:pt x="2" y="2"/>
                      </a:lnTo>
                      <a:lnTo>
                        <a:pt x="6" y="2"/>
                      </a:lnTo>
                      <a:lnTo>
                        <a:pt x="10" y="0"/>
                      </a:lnTo>
                      <a:lnTo>
                        <a:pt x="10" y="2"/>
                      </a:lnTo>
                      <a:lnTo>
                        <a:pt x="10" y="2"/>
                      </a:lnTo>
                      <a:lnTo>
                        <a:pt x="10" y="4"/>
                      </a:lnTo>
                      <a:lnTo>
                        <a:pt x="10" y="6"/>
                      </a:lnTo>
                      <a:lnTo>
                        <a:pt x="4" y="6"/>
                      </a:lnTo>
                      <a:lnTo>
                        <a:pt x="0"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6" name="Freeform 192"/>
                <p:cNvSpPr>
                  <a:spLocks/>
                </p:cNvSpPr>
                <p:nvPr userDrawn="1"/>
              </p:nvSpPr>
              <p:spPr bwMode="auto">
                <a:xfrm>
                  <a:off x="4281" y="733"/>
                  <a:ext cx="1" cy="3"/>
                </a:xfrm>
                <a:custGeom>
                  <a:avLst/>
                  <a:gdLst/>
                  <a:ahLst/>
                  <a:cxnLst>
                    <a:cxn ang="0">
                      <a:pos x="2" y="0"/>
                    </a:cxn>
                    <a:cxn ang="0">
                      <a:pos x="2" y="0"/>
                    </a:cxn>
                    <a:cxn ang="0">
                      <a:pos x="4" y="2"/>
                    </a:cxn>
                    <a:cxn ang="0">
                      <a:pos x="4" y="6"/>
                    </a:cxn>
                    <a:cxn ang="0">
                      <a:pos x="4" y="10"/>
                    </a:cxn>
                    <a:cxn ang="0">
                      <a:pos x="2" y="12"/>
                    </a:cxn>
                    <a:cxn ang="0">
                      <a:pos x="0" y="12"/>
                    </a:cxn>
                    <a:cxn ang="0">
                      <a:pos x="0" y="12"/>
                    </a:cxn>
                    <a:cxn ang="0">
                      <a:pos x="0" y="4"/>
                    </a:cxn>
                    <a:cxn ang="0">
                      <a:pos x="2" y="0"/>
                    </a:cxn>
                    <a:cxn ang="0">
                      <a:pos x="2" y="0"/>
                    </a:cxn>
                  </a:cxnLst>
                  <a:rect l="0" t="0" r="r" b="b"/>
                  <a:pathLst>
                    <a:path w="4" h="12">
                      <a:moveTo>
                        <a:pt x="2" y="0"/>
                      </a:moveTo>
                      <a:lnTo>
                        <a:pt x="2" y="0"/>
                      </a:lnTo>
                      <a:lnTo>
                        <a:pt x="4" y="2"/>
                      </a:lnTo>
                      <a:lnTo>
                        <a:pt x="4" y="6"/>
                      </a:lnTo>
                      <a:lnTo>
                        <a:pt x="4" y="10"/>
                      </a:lnTo>
                      <a:lnTo>
                        <a:pt x="2" y="12"/>
                      </a:lnTo>
                      <a:lnTo>
                        <a:pt x="0" y="12"/>
                      </a:lnTo>
                      <a:lnTo>
                        <a:pt x="0" y="12"/>
                      </a:lnTo>
                      <a:lnTo>
                        <a:pt x="0"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7" name="Freeform 193"/>
                <p:cNvSpPr>
                  <a:spLocks/>
                </p:cNvSpPr>
                <p:nvPr userDrawn="1"/>
              </p:nvSpPr>
              <p:spPr bwMode="auto">
                <a:xfrm>
                  <a:off x="4017" y="734"/>
                  <a:ext cx="6" cy="4"/>
                </a:xfrm>
                <a:custGeom>
                  <a:avLst/>
                  <a:gdLst/>
                  <a:ahLst/>
                  <a:cxnLst>
                    <a:cxn ang="0">
                      <a:pos x="8" y="0"/>
                    </a:cxn>
                    <a:cxn ang="0">
                      <a:pos x="8" y="0"/>
                    </a:cxn>
                    <a:cxn ang="0">
                      <a:pos x="14" y="0"/>
                    </a:cxn>
                    <a:cxn ang="0">
                      <a:pos x="20" y="2"/>
                    </a:cxn>
                    <a:cxn ang="0">
                      <a:pos x="20" y="2"/>
                    </a:cxn>
                    <a:cxn ang="0">
                      <a:pos x="18" y="6"/>
                    </a:cxn>
                    <a:cxn ang="0">
                      <a:pos x="14" y="10"/>
                    </a:cxn>
                    <a:cxn ang="0">
                      <a:pos x="10" y="12"/>
                    </a:cxn>
                    <a:cxn ang="0">
                      <a:pos x="10" y="16"/>
                    </a:cxn>
                    <a:cxn ang="0">
                      <a:pos x="10" y="16"/>
                    </a:cxn>
                    <a:cxn ang="0">
                      <a:pos x="6" y="16"/>
                    </a:cxn>
                    <a:cxn ang="0">
                      <a:pos x="4" y="16"/>
                    </a:cxn>
                    <a:cxn ang="0">
                      <a:pos x="4" y="14"/>
                    </a:cxn>
                    <a:cxn ang="0">
                      <a:pos x="2" y="16"/>
                    </a:cxn>
                    <a:cxn ang="0">
                      <a:pos x="2" y="16"/>
                    </a:cxn>
                    <a:cxn ang="0">
                      <a:pos x="0" y="12"/>
                    </a:cxn>
                    <a:cxn ang="0">
                      <a:pos x="2" y="8"/>
                    </a:cxn>
                    <a:cxn ang="0">
                      <a:pos x="6" y="4"/>
                    </a:cxn>
                    <a:cxn ang="0">
                      <a:pos x="8" y="0"/>
                    </a:cxn>
                    <a:cxn ang="0">
                      <a:pos x="8" y="0"/>
                    </a:cxn>
                  </a:cxnLst>
                  <a:rect l="0" t="0" r="r" b="b"/>
                  <a:pathLst>
                    <a:path w="20" h="16">
                      <a:moveTo>
                        <a:pt x="8" y="0"/>
                      </a:moveTo>
                      <a:lnTo>
                        <a:pt x="8" y="0"/>
                      </a:lnTo>
                      <a:lnTo>
                        <a:pt x="14" y="0"/>
                      </a:lnTo>
                      <a:lnTo>
                        <a:pt x="20" y="2"/>
                      </a:lnTo>
                      <a:lnTo>
                        <a:pt x="20" y="2"/>
                      </a:lnTo>
                      <a:lnTo>
                        <a:pt x="18" y="6"/>
                      </a:lnTo>
                      <a:lnTo>
                        <a:pt x="14" y="10"/>
                      </a:lnTo>
                      <a:lnTo>
                        <a:pt x="10" y="12"/>
                      </a:lnTo>
                      <a:lnTo>
                        <a:pt x="10" y="16"/>
                      </a:lnTo>
                      <a:lnTo>
                        <a:pt x="10" y="16"/>
                      </a:lnTo>
                      <a:lnTo>
                        <a:pt x="6" y="16"/>
                      </a:lnTo>
                      <a:lnTo>
                        <a:pt x="4" y="16"/>
                      </a:lnTo>
                      <a:lnTo>
                        <a:pt x="4" y="14"/>
                      </a:lnTo>
                      <a:lnTo>
                        <a:pt x="2" y="16"/>
                      </a:lnTo>
                      <a:lnTo>
                        <a:pt x="2" y="16"/>
                      </a:lnTo>
                      <a:lnTo>
                        <a:pt x="0" y="12"/>
                      </a:lnTo>
                      <a:lnTo>
                        <a:pt x="2" y="8"/>
                      </a:lnTo>
                      <a:lnTo>
                        <a:pt x="6" y="4"/>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8" name="Freeform 194"/>
                <p:cNvSpPr>
                  <a:spLocks/>
                </p:cNvSpPr>
                <p:nvPr userDrawn="1"/>
              </p:nvSpPr>
              <p:spPr bwMode="auto">
                <a:xfrm>
                  <a:off x="4243" y="737"/>
                  <a:ext cx="3" cy="4"/>
                </a:xfrm>
                <a:custGeom>
                  <a:avLst/>
                  <a:gdLst/>
                  <a:ahLst/>
                  <a:cxnLst>
                    <a:cxn ang="0">
                      <a:pos x="0" y="0"/>
                    </a:cxn>
                    <a:cxn ang="0">
                      <a:pos x="0" y="0"/>
                    </a:cxn>
                    <a:cxn ang="0">
                      <a:pos x="4" y="0"/>
                    </a:cxn>
                    <a:cxn ang="0">
                      <a:pos x="6" y="2"/>
                    </a:cxn>
                    <a:cxn ang="0">
                      <a:pos x="10" y="2"/>
                    </a:cxn>
                    <a:cxn ang="0">
                      <a:pos x="14" y="2"/>
                    </a:cxn>
                    <a:cxn ang="0">
                      <a:pos x="14" y="2"/>
                    </a:cxn>
                    <a:cxn ang="0">
                      <a:pos x="14" y="6"/>
                    </a:cxn>
                    <a:cxn ang="0">
                      <a:pos x="14" y="8"/>
                    </a:cxn>
                    <a:cxn ang="0">
                      <a:pos x="12" y="10"/>
                    </a:cxn>
                    <a:cxn ang="0">
                      <a:pos x="12" y="14"/>
                    </a:cxn>
                    <a:cxn ang="0">
                      <a:pos x="12" y="14"/>
                    </a:cxn>
                    <a:cxn ang="0">
                      <a:pos x="8" y="12"/>
                    </a:cxn>
                    <a:cxn ang="0">
                      <a:pos x="4" y="10"/>
                    </a:cxn>
                    <a:cxn ang="0">
                      <a:pos x="2" y="4"/>
                    </a:cxn>
                    <a:cxn ang="0">
                      <a:pos x="0" y="0"/>
                    </a:cxn>
                    <a:cxn ang="0">
                      <a:pos x="0" y="0"/>
                    </a:cxn>
                  </a:cxnLst>
                  <a:rect l="0" t="0" r="r" b="b"/>
                  <a:pathLst>
                    <a:path w="14" h="14">
                      <a:moveTo>
                        <a:pt x="0" y="0"/>
                      </a:moveTo>
                      <a:lnTo>
                        <a:pt x="0" y="0"/>
                      </a:lnTo>
                      <a:lnTo>
                        <a:pt x="4" y="0"/>
                      </a:lnTo>
                      <a:lnTo>
                        <a:pt x="6" y="2"/>
                      </a:lnTo>
                      <a:lnTo>
                        <a:pt x="10" y="2"/>
                      </a:lnTo>
                      <a:lnTo>
                        <a:pt x="14" y="2"/>
                      </a:lnTo>
                      <a:lnTo>
                        <a:pt x="14" y="2"/>
                      </a:lnTo>
                      <a:lnTo>
                        <a:pt x="14" y="6"/>
                      </a:lnTo>
                      <a:lnTo>
                        <a:pt x="14" y="8"/>
                      </a:lnTo>
                      <a:lnTo>
                        <a:pt x="12" y="10"/>
                      </a:lnTo>
                      <a:lnTo>
                        <a:pt x="12" y="14"/>
                      </a:lnTo>
                      <a:lnTo>
                        <a:pt x="12" y="14"/>
                      </a:lnTo>
                      <a:lnTo>
                        <a:pt x="8" y="12"/>
                      </a:lnTo>
                      <a:lnTo>
                        <a:pt x="4" y="10"/>
                      </a:lnTo>
                      <a:lnTo>
                        <a:pt x="2"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19" name="Freeform 195"/>
                <p:cNvSpPr>
                  <a:spLocks/>
                </p:cNvSpPr>
                <p:nvPr userDrawn="1"/>
              </p:nvSpPr>
              <p:spPr bwMode="auto">
                <a:xfrm>
                  <a:off x="4284" y="737"/>
                  <a:ext cx="1" cy="3"/>
                </a:xfrm>
                <a:custGeom>
                  <a:avLst/>
                  <a:gdLst/>
                  <a:ahLst/>
                  <a:cxnLst>
                    <a:cxn ang="0">
                      <a:pos x="6" y="0"/>
                    </a:cxn>
                    <a:cxn ang="0">
                      <a:pos x="6" y="0"/>
                    </a:cxn>
                    <a:cxn ang="0">
                      <a:pos x="6" y="2"/>
                    </a:cxn>
                    <a:cxn ang="0">
                      <a:pos x="4" y="4"/>
                    </a:cxn>
                    <a:cxn ang="0">
                      <a:pos x="4" y="8"/>
                    </a:cxn>
                    <a:cxn ang="0">
                      <a:pos x="4" y="10"/>
                    </a:cxn>
                    <a:cxn ang="0">
                      <a:pos x="4" y="10"/>
                    </a:cxn>
                    <a:cxn ang="0">
                      <a:pos x="2" y="8"/>
                    </a:cxn>
                    <a:cxn ang="0">
                      <a:pos x="0" y="4"/>
                    </a:cxn>
                    <a:cxn ang="0">
                      <a:pos x="2" y="0"/>
                    </a:cxn>
                    <a:cxn ang="0">
                      <a:pos x="6" y="0"/>
                    </a:cxn>
                    <a:cxn ang="0">
                      <a:pos x="6" y="0"/>
                    </a:cxn>
                  </a:cxnLst>
                  <a:rect l="0" t="0" r="r" b="b"/>
                  <a:pathLst>
                    <a:path w="6" h="10">
                      <a:moveTo>
                        <a:pt x="6" y="0"/>
                      </a:moveTo>
                      <a:lnTo>
                        <a:pt x="6" y="0"/>
                      </a:lnTo>
                      <a:lnTo>
                        <a:pt x="6" y="2"/>
                      </a:lnTo>
                      <a:lnTo>
                        <a:pt x="4" y="4"/>
                      </a:lnTo>
                      <a:lnTo>
                        <a:pt x="4" y="8"/>
                      </a:lnTo>
                      <a:lnTo>
                        <a:pt x="4" y="10"/>
                      </a:lnTo>
                      <a:lnTo>
                        <a:pt x="4" y="10"/>
                      </a:lnTo>
                      <a:lnTo>
                        <a:pt x="2" y="8"/>
                      </a:lnTo>
                      <a:lnTo>
                        <a:pt x="0" y="4"/>
                      </a:lnTo>
                      <a:lnTo>
                        <a:pt x="2" y="0"/>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0" name="Freeform 196"/>
                <p:cNvSpPr>
                  <a:spLocks/>
                </p:cNvSpPr>
                <p:nvPr userDrawn="1"/>
              </p:nvSpPr>
              <p:spPr bwMode="auto">
                <a:xfrm>
                  <a:off x="4310" y="738"/>
                  <a:ext cx="3" cy="3"/>
                </a:xfrm>
                <a:custGeom>
                  <a:avLst/>
                  <a:gdLst/>
                  <a:ahLst/>
                  <a:cxnLst>
                    <a:cxn ang="0">
                      <a:pos x="0" y="0"/>
                    </a:cxn>
                    <a:cxn ang="0">
                      <a:pos x="0" y="0"/>
                    </a:cxn>
                    <a:cxn ang="0">
                      <a:pos x="2" y="0"/>
                    </a:cxn>
                    <a:cxn ang="0">
                      <a:pos x="6" y="0"/>
                    </a:cxn>
                    <a:cxn ang="0">
                      <a:pos x="8" y="4"/>
                    </a:cxn>
                    <a:cxn ang="0">
                      <a:pos x="8" y="8"/>
                    </a:cxn>
                    <a:cxn ang="0">
                      <a:pos x="8" y="8"/>
                    </a:cxn>
                    <a:cxn ang="0">
                      <a:pos x="4" y="8"/>
                    </a:cxn>
                    <a:cxn ang="0">
                      <a:pos x="2" y="6"/>
                    </a:cxn>
                    <a:cxn ang="0">
                      <a:pos x="2" y="2"/>
                    </a:cxn>
                    <a:cxn ang="0">
                      <a:pos x="0" y="0"/>
                    </a:cxn>
                    <a:cxn ang="0">
                      <a:pos x="0" y="0"/>
                    </a:cxn>
                  </a:cxnLst>
                  <a:rect l="0" t="0" r="r" b="b"/>
                  <a:pathLst>
                    <a:path w="8" h="8">
                      <a:moveTo>
                        <a:pt x="0" y="0"/>
                      </a:moveTo>
                      <a:lnTo>
                        <a:pt x="0" y="0"/>
                      </a:lnTo>
                      <a:lnTo>
                        <a:pt x="2" y="0"/>
                      </a:lnTo>
                      <a:lnTo>
                        <a:pt x="6" y="0"/>
                      </a:lnTo>
                      <a:lnTo>
                        <a:pt x="8" y="4"/>
                      </a:lnTo>
                      <a:lnTo>
                        <a:pt x="8" y="8"/>
                      </a:lnTo>
                      <a:lnTo>
                        <a:pt x="8" y="8"/>
                      </a:lnTo>
                      <a:lnTo>
                        <a:pt x="4" y="8"/>
                      </a:lnTo>
                      <a:lnTo>
                        <a:pt x="2" y="6"/>
                      </a:lnTo>
                      <a:lnTo>
                        <a:pt x="2" y="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1" name="Freeform 197"/>
                <p:cNvSpPr>
                  <a:spLocks/>
                </p:cNvSpPr>
                <p:nvPr userDrawn="1"/>
              </p:nvSpPr>
              <p:spPr bwMode="auto">
                <a:xfrm>
                  <a:off x="4295" y="739"/>
                  <a:ext cx="3" cy="5"/>
                </a:xfrm>
                <a:custGeom>
                  <a:avLst/>
                  <a:gdLst/>
                  <a:ahLst/>
                  <a:cxnLst>
                    <a:cxn ang="0">
                      <a:pos x="6" y="0"/>
                    </a:cxn>
                    <a:cxn ang="0">
                      <a:pos x="6" y="0"/>
                    </a:cxn>
                    <a:cxn ang="0">
                      <a:pos x="10" y="2"/>
                    </a:cxn>
                    <a:cxn ang="0">
                      <a:pos x="10" y="8"/>
                    </a:cxn>
                    <a:cxn ang="0">
                      <a:pos x="10" y="18"/>
                    </a:cxn>
                    <a:cxn ang="0">
                      <a:pos x="10" y="18"/>
                    </a:cxn>
                    <a:cxn ang="0">
                      <a:pos x="6" y="18"/>
                    </a:cxn>
                    <a:cxn ang="0">
                      <a:pos x="4" y="16"/>
                    </a:cxn>
                    <a:cxn ang="0">
                      <a:pos x="4" y="14"/>
                    </a:cxn>
                    <a:cxn ang="0">
                      <a:pos x="0" y="14"/>
                    </a:cxn>
                    <a:cxn ang="0">
                      <a:pos x="0" y="14"/>
                    </a:cxn>
                    <a:cxn ang="0">
                      <a:pos x="0" y="10"/>
                    </a:cxn>
                    <a:cxn ang="0">
                      <a:pos x="2" y="6"/>
                    </a:cxn>
                    <a:cxn ang="0">
                      <a:pos x="4" y="4"/>
                    </a:cxn>
                    <a:cxn ang="0">
                      <a:pos x="6" y="0"/>
                    </a:cxn>
                    <a:cxn ang="0">
                      <a:pos x="6" y="0"/>
                    </a:cxn>
                  </a:cxnLst>
                  <a:rect l="0" t="0" r="r" b="b"/>
                  <a:pathLst>
                    <a:path w="10" h="18">
                      <a:moveTo>
                        <a:pt x="6" y="0"/>
                      </a:moveTo>
                      <a:lnTo>
                        <a:pt x="6" y="0"/>
                      </a:lnTo>
                      <a:lnTo>
                        <a:pt x="10" y="2"/>
                      </a:lnTo>
                      <a:lnTo>
                        <a:pt x="10" y="8"/>
                      </a:lnTo>
                      <a:lnTo>
                        <a:pt x="10" y="18"/>
                      </a:lnTo>
                      <a:lnTo>
                        <a:pt x="10" y="18"/>
                      </a:lnTo>
                      <a:lnTo>
                        <a:pt x="6" y="18"/>
                      </a:lnTo>
                      <a:lnTo>
                        <a:pt x="4" y="16"/>
                      </a:lnTo>
                      <a:lnTo>
                        <a:pt x="4" y="14"/>
                      </a:lnTo>
                      <a:lnTo>
                        <a:pt x="0" y="14"/>
                      </a:lnTo>
                      <a:lnTo>
                        <a:pt x="0" y="14"/>
                      </a:lnTo>
                      <a:lnTo>
                        <a:pt x="0" y="10"/>
                      </a:lnTo>
                      <a:lnTo>
                        <a:pt x="2" y="6"/>
                      </a:lnTo>
                      <a:lnTo>
                        <a:pt x="4" y="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2" name="Freeform 198"/>
                <p:cNvSpPr>
                  <a:spLocks/>
                </p:cNvSpPr>
                <p:nvPr userDrawn="1"/>
              </p:nvSpPr>
              <p:spPr bwMode="auto">
                <a:xfrm>
                  <a:off x="4317" y="740"/>
                  <a:ext cx="5" cy="4"/>
                </a:xfrm>
                <a:custGeom>
                  <a:avLst/>
                  <a:gdLst/>
                  <a:ahLst/>
                  <a:cxnLst>
                    <a:cxn ang="0">
                      <a:pos x="12" y="0"/>
                    </a:cxn>
                    <a:cxn ang="0">
                      <a:pos x="12" y="0"/>
                    </a:cxn>
                    <a:cxn ang="0">
                      <a:pos x="14" y="2"/>
                    </a:cxn>
                    <a:cxn ang="0">
                      <a:pos x="18" y="4"/>
                    </a:cxn>
                    <a:cxn ang="0">
                      <a:pos x="18" y="4"/>
                    </a:cxn>
                    <a:cxn ang="0">
                      <a:pos x="14" y="8"/>
                    </a:cxn>
                    <a:cxn ang="0">
                      <a:pos x="12" y="10"/>
                    </a:cxn>
                    <a:cxn ang="0">
                      <a:pos x="14" y="12"/>
                    </a:cxn>
                    <a:cxn ang="0">
                      <a:pos x="14" y="12"/>
                    </a:cxn>
                    <a:cxn ang="0">
                      <a:pos x="8" y="16"/>
                    </a:cxn>
                    <a:cxn ang="0">
                      <a:pos x="0" y="16"/>
                    </a:cxn>
                    <a:cxn ang="0">
                      <a:pos x="0" y="16"/>
                    </a:cxn>
                    <a:cxn ang="0">
                      <a:pos x="2" y="12"/>
                    </a:cxn>
                    <a:cxn ang="0">
                      <a:pos x="2" y="10"/>
                    </a:cxn>
                    <a:cxn ang="0">
                      <a:pos x="6" y="8"/>
                    </a:cxn>
                    <a:cxn ang="0">
                      <a:pos x="10" y="6"/>
                    </a:cxn>
                    <a:cxn ang="0">
                      <a:pos x="12" y="4"/>
                    </a:cxn>
                    <a:cxn ang="0">
                      <a:pos x="12" y="0"/>
                    </a:cxn>
                    <a:cxn ang="0">
                      <a:pos x="12" y="0"/>
                    </a:cxn>
                  </a:cxnLst>
                  <a:rect l="0" t="0" r="r" b="b"/>
                  <a:pathLst>
                    <a:path w="18" h="16">
                      <a:moveTo>
                        <a:pt x="12" y="0"/>
                      </a:moveTo>
                      <a:lnTo>
                        <a:pt x="12" y="0"/>
                      </a:lnTo>
                      <a:lnTo>
                        <a:pt x="14" y="2"/>
                      </a:lnTo>
                      <a:lnTo>
                        <a:pt x="18" y="4"/>
                      </a:lnTo>
                      <a:lnTo>
                        <a:pt x="18" y="4"/>
                      </a:lnTo>
                      <a:lnTo>
                        <a:pt x="14" y="8"/>
                      </a:lnTo>
                      <a:lnTo>
                        <a:pt x="12" y="10"/>
                      </a:lnTo>
                      <a:lnTo>
                        <a:pt x="14" y="12"/>
                      </a:lnTo>
                      <a:lnTo>
                        <a:pt x="14" y="12"/>
                      </a:lnTo>
                      <a:lnTo>
                        <a:pt x="8" y="16"/>
                      </a:lnTo>
                      <a:lnTo>
                        <a:pt x="0" y="16"/>
                      </a:lnTo>
                      <a:lnTo>
                        <a:pt x="0" y="16"/>
                      </a:lnTo>
                      <a:lnTo>
                        <a:pt x="2" y="12"/>
                      </a:lnTo>
                      <a:lnTo>
                        <a:pt x="2" y="10"/>
                      </a:lnTo>
                      <a:lnTo>
                        <a:pt x="6" y="8"/>
                      </a:lnTo>
                      <a:lnTo>
                        <a:pt x="10" y="6"/>
                      </a:lnTo>
                      <a:lnTo>
                        <a:pt x="12" y="4"/>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3" name="Freeform 199"/>
                <p:cNvSpPr>
                  <a:spLocks/>
                </p:cNvSpPr>
                <p:nvPr userDrawn="1"/>
              </p:nvSpPr>
              <p:spPr bwMode="auto">
                <a:xfrm>
                  <a:off x="4325" y="746"/>
                  <a:ext cx="3" cy="10"/>
                </a:xfrm>
                <a:custGeom>
                  <a:avLst/>
                  <a:gdLst/>
                  <a:ahLst/>
                  <a:cxnLst>
                    <a:cxn ang="0">
                      <a:pos x="4" y="0"/>
                    </a:cxn>
                    <a:cxn ang="0">
                      <a:pos x="4" y="0"/>
                    </a:cxn>
                    <a:cxn ang="0">
                      <a:pos x="10" y="0"/>
                    </a:cxn>
                    <a:cxn ang="0">
                      <a:pos x="10" y="0"/>
                    </a:cxn>
                    <a:cxn ang="0">
                      <a:pos x="12" y="6"/>
                    </a:cxn>
                    <a:cxn ang="0">
                      <a:pos x="12" y="12"/>
                    </a:cxn>
                    <a:cxn ang="0">
                      <a:pos x="12" y="16"/>
                    </a:cxn>
                    <a:cxn ang="0">
                      <a:pos x="14" y="20"/>
                    </a:cxn>
                    <a:cxn ang="0">
                      <a:pos x="14" y="20"/>
                    </a:cxn>
                    <a:cxn ang="0">
                      <a:pos x="12" y="24"/>
                    </a:cxn>
                    <a:cxn ang="0">
                      <a:pos x="10" y="26"/>
                    </a:cxn>
                    <a:cxn ang="0">
                      <a:pos x="8" y="30"/>
                    </a:cxn>
                    <a:cxn ang="0">
                      <a:pos x="10" y="36"/>
                    </a:cxn>
                    <a:cxn ang="0">
                      <a:pos x="10" y="36"/>
                    </a:cxn>
                    <a:cxn ang="0">
                      <a:pos x="2" y="30"/>
                    </a:cxn>
                    <a:cxn ang="0">
                      <a:pos x="0" y="20"/>
                    </a:cxn>
                    <a:cxn ang="0">
                      <a:pos x="0" y="10"/>
                    </a:cxn>
                    <a:cxn ang="0">
                      <a:pos x="4" y="0"/>
                    </a:cxn>
                    <a:cxn ang="0">
                      <a:pos x="4" y="0"/>
                    </a:cxn>
                  </a:cxnLst>
                  <a:rect l="0" t="0" r="r" b="b"/>
                  <a:pathLst>
                    <a:path w="14" h="36">
                      <a:moveTo>
                        <a:pt x="4" y="0"/>
                      </a:moveTo>
                      <a:lnTo>
                        <a:pt x="4" y="0"/>
                      </a:lnTo>
                      <a:lnTo>
                        <a:pt x="10" y="0"/>
                      </a:lnTo>
                      <a:lnTo>
                        <a:pt x="10" y="0"/>
                      </a:lnTo>
                      <a:lnTo>
                        <a:pt x="12" y="6"/>
                      </a:lnTo>
                      <a:lnTo>
                        <a:pt x="12" y="12"/>
                      </a:lnTo>
                      <a:lnTo>
                        <a:pt x="12" y="16"/>
                      </a:lnTo>
                      <a:lnTo>
                        <a:pt x="14" y="20"/>
                      </a:lnTo>
                      <a:lnTo>
                        <a:pt x="14" y="20"/>
                      </a:lnTo>
                      <a:lnTo>
                        <a:pt x="12" y="24"/>
                      </a:lnTo>
                      <a:lnTo>
                        <a:pt x="10" y="26"/>
                      </a:lnTo>
                      <a:lnTo>
                        <a:pt x="8" y="30"/>
                      </a:lnTo>
                      <a:lnTo>
                        <a:pt x="10" y="36"/>
                      </a:lnTo>
                      <a:lnTo>
                        <a:pt x="10" y="36"/>
                      </a:lnTo>
                      <a:lnTo>
                        <a:pt x="2" y="30"/>
                      </a:lnTo>
                      <a:lnTo>
                        <a:pt x="0" y="20"/>
                      </a:lnTo>
                      <a:lnTo>
                        <a:pt x="0" y="10"/>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4" name="Freeform 200"/>
                <p:cNvSpPr>
                  <a:spLocks/>
                </p:cNvSpPr>
                <p:nvPr userDrawn="1"/>
              </p:nvSpPr>
              <p:spPr bwMode="auto">
                <a:xfrm>
                  <a:off x="4275" y="758"/>
                  <a:ext cx="2" cy="4"/>
                </a:xfrm>
                <a:custGeom>
                  <a:avLst/>
                  <a:gdLst/>
                  <a:ahLst/>
                  <a:cxnLst>
                    <a:cxn ang="0">
                      <a:pos x="2" y="0"/>
                    </a:cxn>
                    <a:cxn ang="0">
                      <a:pos x="2" y="0"/>
                    </a:cxn>
                    <a:cxn ang="0">
                      <a:pos x="2" y="2"/>
                    </a:cxn>
                    <a:cxn ang="0">
                      <a:pos x="4" y="2"/>
                    </a:cxn>
                    <a:cxn ang="0">
                      <a:pos x="6" y="4"/>
                    </a:cxn>
                    <a:cxn ang="0">
                      <a:pos x="8" y="4"/>
                    </a:cxn>
                    <a:cxn ang="0">
                      <a:pos x="8" y="4"/>
                    </a:cxn>
                    <a:cxn ang="0">
                      <a:pos x="8" y="8"/>
                    </a:cxn>
                    <a:cxn ang="0">
                      <a:pos x="10" y="10"/>
                    </a:cxn>
                    <a:cxn ang="0">
                      <a:pos x="10" y="16"/>
                    </a:cxn>
                    <a:cxn ang="0">
                      <a:pos x="10" y="16"/>
                    </a:cxn>
                    <a:cxn ang="0">
                      <a:pos x="6" y="14"/>
                    </a:cxn>
                    <a:cxn ang="0">
                      <a:pos x="2" y="10"/>
                    </a:cxn>
                    <a:cxn ang="0">
                      <a:pos x="0" y="4"/>
                    </a:cxn>
                    <a:cxn ang="0">
                      <a:pos x="2" y="0"/>
                    </a:cxn>
                    <a:cxn ang="0">
                      <a:pos x="2" y="0"/>
                    </a:cxn>
                  </a:cxnLst>
                  <a:rect l="0" t="0" r="r" b="b"/>
                  <a:pathLst>
                    <a:path w="10" h="16">
                      <a:moveTo>
                        <a:pt x="2" y="0"/>
                      </a:moveTo>
                      <a:lnTo>
                        <a:pt x="2" y="0"/>
                      </a:lnTo>
                      <a:lnTo>
                        <a:pt x="2" y="2"/>
                      </a:lnTo>
                      <a:lnTo>
                        <a:pt x="4" y="2"/>
                      </a:lnTo>
                      <a:lnTo>
                        <a:pt x="6" y="4"/>
                      </a:lnTo>
                      <a:lnTo>
                        <a:pt x="8" y="4"/>
                      </a:lnTo>
                      <a:lnTo>
                        <a:pt x="8" y="4"/>
                      </a:lnTo>
                      <a:lnTo>
                        <a:pt x="8" y="8"/>
                      </a:lnTo>
                      <a:lnTo>
                        <a:pt x="10" y="10"/>
                      </a:lnTo>
                      <a:lnTo>
                        <a:pt x="10" y="16"/>
                      </a:lnTo>
                      <a:lnTo>
                        <a:pt x="10" y="16"/>
                      </a:lnTo>
                      <a:lnTo>
                        <a:pt x="6" y="14"/>
                      </a:lnTo>
                      <a:lnTo>
                        <a:pt x="2" y="10"/>
                      </a:lnTo>
                      <a:lnTo>
                        <a:pt x="0"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5" name="Freeform 201"/>
                <p:cNvSpPr>
                  <a:spLocks/>
                </p:cNvSpPr>
                <p:nvPr userDrawn="1"/>
              </p:nvSpPr>
              <p:spPr bwMode="auto">
                <a:xfrm>
                  <a:off x="4321" y="759"/>
                  <a:ext cx="3" cy="7"/>
                </a:xfrm>
                <a:custGeom>
                  <a:avLst/>
                  <a:gdLst/>
                  <a:ahLst/>
                  <a:cxnLst>
                    <a:cxn ang="0">
                      <a:pos x="0" y="0"/>
                    </a:cxn>
                    <a:cxn ang="0">
                      <a:pos x="0" y="0"/>
                    </a:cxn>
                    <a:cxn ang="0">
                      <a:pos x="4" y="4"/>
                    </a:cxn>
                    <a:cxn ang="0">
                      <a:pos x="8" y="10"/>
                    </a:cxn>
                    <a:cxn ang="0">
                      <a:pos x="10" y="26"/>
                    </a:cxn>
                    <a:cxn ang="0">
                      <a:pos x="10" y="26"/>
                    </a:cxn>
                    <a:cxn ang="0">
                      <a:pos x="6" y="22"/>
                    </a:cxn>
                    <a:cxn ang="0">
                      <a:pos x="4" y="14"/>
                    </a:cxn>
                    <a:cxn ang="0">
                      <a:pos x="0" y="0"/>
                    </a:cxn>
                    <a:cxn ang="0">
                      <a:pos x="0" y="0"/>
                    </a:cxn>
                  </a:cxnLst>
                  <a:rect l="0" t="0" r="r" b="b"/>
                  <a:pathLst>
                    <a:path w="10" h="26">
                      <a:moveTo>
                        <a:pt x="0" y="0"/>
                      </a:moveTo>
                      <a:lnTo>
                        <a:pt x="0" y="0"/>
                      </a:lnTo>
                      <a:lnTo>
                        <a:pt x="4" y="4"/>
                      </a:lnTo>
                      <a:lnTo>
                        <a:pt x="8" y="10"/>
                      </a:lnTo>
                      <a:lnTo>
                        <a:pt x="10" y="26"/>
                      </a:lnTo>
                      <a:lnTo>
                        <a:pt x="10" y="26"/>
                      </a:lnTo>
                      <a:lnTo>
                        <a:pt x="6" y="22"/>
                      </a:lnTo>
                      <a:lnTo>
                        <a:pt x="4" y="1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6" name="Freeform 202"/>
                <p:cNvSpPr>
                  <a:spLocks/>
                </p:cNvSpPr>
                <p:nvPr userDrawn="1"/>
              </p:nvSpPr>
              <p:spPr bwMode="auto">
                <a:xfrm>
                  <a:off x="4149" y="767"/>
                  <a:ext cx="1" cy="1"/>
                </a:xfrm>
                <a:custGeom>
                  <a:avLst/>
                  <a:gdLst/>
                  <a:ahLst/>
                  <a:cxnLst>
                    <a:cxn ang="0">
                      <a:pos x="6" y="0"/>
                    </a:cxn>
                    <a:cxn ang="0">
                      <a:pos x="6" y="0"/>
                    </a:cxn>
                    <a:cxn ang="0">
                      <a:pos x="6" y="6"/>
                    </a:cxn>
                    <a:cxn ang="0">
                      <a:pos x="6" y="6"/>
                    </a:cxn>
                    <a:cxn ang="0">
                      <a:pos x="2" y="6"/>
                    </a:cxn>
                    <a:cxn ang="0">
                      <a:pos x="0" y="4"/>
                    </a:cxn>
                    <a:cxn ang="0">
                      <a:pos x="0" y="4"/>
                    </a:cxn>
                    <a:cxn ang="0">
                      <a:pos x="2" y="0"/>
                    </a:cxn>
                    <a:cxn ang="0">
                      <a:pos x="6" y="0"/>
                    </a:cxn>
                    <a:cxn ang="0">
                      <a:pos x="6" y="0"/>
                    </a:cxn>
                  </a:cxnLst>
                  <a:rect l="0" t="0" r="r" b="b"/>
                  <a:pathLst>
                    <a:path w="6" h="6">
                      <a:moveTo>
                        <a:pt x="6" y="0"/>
                      </a:moveTo>
                      <a:lnTo>
                        <a:pt x="6" y="0"/>
                      </a:lnTo>
                      <a:lnTo>
                        <a:pt x="6" y="6"/>
                      </a:lnTo>
                      <a:lnTo>
                        <a:pt x="6" y="6"/>
                      </a:lnTo>
                      <a:lnTo>
                        <a:pt x="2" y="6"/>
                      </a:lnTo>
                      <a:lnTo>
                        <a:pt x="0" y="4"/>
                      </a:lnTo>
                      <a:lnTo>
                        <a:pt x="0" y="4"/>
                      </a:lnTo>
                      <a:lnTo>
                        <a:pt x="2" y="0"/>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7" name="Freeform 203"/>
                <p:cNvSpPr>
                  <a:spLocks/>
                </p:cNvSpPr>
                <p:nvPr userDrawn="1"/>
              </p:nvSpPr>
              <p:spPr bwMode="auto">
                <a:xfrm>
                  <a:off x="4180" y="779"/>
                  <a:ext cx="4" cy="3"/>
                </a:xfrm>
                <a:custGeom>
                  <a:avLst/>
                  <a:gdLst/>
                  <a:ahLst/>
                  <a:cxnLst>
                    <a:cxn ang="0">
                      <a:pos x="0" y="0"/>
                    </a:cxn>
                    <a:cxn ang="0">
                      <a:pos x="0" y="0"/>
                    </a:cxn>
                    <a:cxn ang="0">
                      <a:pos x="6" y="0"/>
                    </a:cxn>
                    <a:cxn ang="0">
                      <a:pos x="10" y="4"/>
                    </a:cxn>
                    <a:cxn ang="0">
                      <a:pos x="14" y="10"/>
                    </a:cxn>
                    <a:cxn ang="0">
                      <a:pos x="14" y="10"/>
                    </a:cxn>
                    <a:cxn ang="0">
                      <a:pos x="8" y="12"/>
                    </a:cxn>
                    <a:cxn ang="0">
                      <a:pos x="4" y="10"/>
                    </a:cxn>
                    <a:cxn ang="0">
                      <a:pos x="2" y="6"/>
                    </a:cxn>
                    <a:cxn ang="0">
                      <a:pos x="0" y="0"/>
                    </a:cxn>
                    <a:cxn ang="0">
                      <a:pos x="0" y="0"/>
                    </a:cxn>
                  </a:cxnLst>
                  <a:rect l="0" t="0" r="r" b="b"/>
                  <a:pathLst>
                    <a:path w="14" h="12">
                      <a:moveTo>
                        <a:pt x="0" y="0"/>
                      </a:moveTo>
                      <a:lnTo>
                        <a:pt x="0" y="0"/>
                      </a:lnTo>
                      <a:lnTo>
                        <a:pt x="6" y="0"/>
                      </a:lnTo>
                      <a:lnTo>
                        <a:pt x="10" y="4"/>
                      </a:lnTo>
                      <a:lnTo>
                        <a:pt x="14" y="10"/>
                      </a:lnTo>
                      <a:lnTo>
                        <a:pt x="14" y="10"/>
                      </a:lnTo>
                      <a:lnTo>
                        <a:pt x="8" y="12"/>
                      </a:lnTo>
                      <a:lnTo>
                        <a:pt x="4" y="10"/>
                      </a:lnTo>
                      <a:lnTo>
                        <a:pt x="2"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8" name="Freeform 204"/>
                <p:cNvSpPr>
                  <a:spLocks/>
                </p:cNvSpPr>
                <p:nvPr userDrawn="1"/>
              </p:nvSpPr>
              <p:spPr bwMode="auto">
                <a:xfrm>
                  <a:off x="3119" y="788"/>
                  <a:ext cx="29" cy="58"/>
                </a:xfrm>
                <a:custGeom>
                  <a:avLst/>
                  <a:gdLst/>
                  <a:ahLst/>
                  <a:cxnLst>
                    <a:cxn ang="0">
                      <a:pos x="58" y="4"/>
                    </a:cxn>
                    <a:cxn ang="0">
                      <a:pos x="68" y="38"/>
                    </a:cxn>
                    <a:cxn ang="0">
                      <a:pos x="76" y="42"/>
                    </a:cxn>
                    <a:cxn ang="0">
                      <a:pos x="82" y="44"/>
                    </a:cxn>
                    <a:cxn ang="0">
                      <a:pos x="94" y="52"/>
                    </a:cxn>
                    <a:cxn ang="0">
                      <a:pos x="96" y="74"/>
                    </a:cxn>
                    <a:cxn ang="0">
                      <a:pos x="100" y="94"/>
                    </a:cxn>
                    <a:cxn ang="0">
                      <a:pos x="102" y="90"/>
                    </a:cxn>
                    <a:cxn ang="0">
                      <a:pos x="104" y="100"/>
                    </a:cxn>
                    <a:cxn ang="0">
                      <a:pos x="100" y="114"/>
                    </a:cxn>
                    <a:cxn ang="0">
                      <a:pos x="108" y="130"/>
                    </a:cxn>
                    <a:cxn ang="0">
                      <a:pos x="108" y="138"/>
                    </a:cxn>
                    <a:cxn ang="0">
                      <a:pos x="104" y="140"/>
                    </a:cxn>
                    <a:cxn ang="0">
                      <a:pos x="102" y="128"/>
                    </a:cxn>
                    <a:cxn ang="0">
                      <a:pos x="98" y="134"/>
                    </a:cxn>
                    <a:cxn ang="0">
                      <a:pos x="100" y="140"/>
                    </a:cxn>
                    <a:cxn ang="0">
                      <a:pos x="106" y="152"/>
                    </a:cxn>
                    <a:cxn ang="0">
                      <a:pos x="108" y="168"/>
                    </a:cxn>
                    <a:cxn ang="0">
                      <a:pos x="106" y="202"/>
                    </a:cxn>
                    <a:cxn ang="0">
                      <a:pos x="100" y="204"/>
                    </a:cxn>
                    <a:cxn ang="0">
                      <a:pos x="98" y="208"/>
                    </a:cxn>
                    <a:cxn ang="0">
                      <a:pos x="94" y="218"/>
                    </a:cxn>
                    <a:cxn ang="0">
                      <a:pos x="90" y="198"/>
                    </a:cxn>
                    <a:cxn ang="0">
                      <a:pos x="86" y="178"/>
                    </a:cxn>
                    <a:cxn ang="0">
                      <a:pos x="82" y="182"/>
                    </a:cxn>
                    <a:cxn ang="0">
                      <a:pos x="76" y="168"/>
                    </a:cxn>
                    <a:cxn ang="0">
                      <a:pos x="72" y="166"/>
                    </a:cxn>
                    <a:cxn ang="0">
                      <a:pos x="64" y="174"/>
                    </a:cxn>
                    <a:cxn ang="0">
                      <a:pos x="60" y="170"/>
                    </a:cxn>
                    <a:cxn ang="0">
                      <a:pos x="56" y="162"/>
                    </a:cxn>
                    <a:cxn ang="0">
                      <a:pos x="60" y="146"/>
                    </a:cxn>
                    <a:cxn ang="0">
                      <a:pos x="54" y="150"/>
                    </a:cxn>
                    <a:cxn ang="0">
                      <a:pos x="42" y="162"/>
                    </a:cxn>
                    <a:cxn ang="0">
                      <a:pos x="30" y="160"/>
                    </a:cxn>
                    <a:cxn ang="0">
                      <a:pos x="28" y="122"/>
                    </a:cxn>
                    <a:cxn ang="0">
                      <a:pos x="16" y="116"/>
                    </a:cxn>
                    <a:cxn ang="0">
                      <a:pos x="10" y="94"/>
                    </a:cxn>
                    <a:cxn ang="0">
                      <a:pos x="4" y="90"/>
                    </a:cxn>
                    <a:cxn ang="0">
                      <a:pos x="6" y="102"/>
                    </a:cxn>
                    <a:cxn ang="0">
                      <a:pos x="0" y="74"/>
                    </a:cxn>
                    <a:cxn ang="0">
                      <a:pos x="4" y="52"/>
                    </a:cxn>
                    <a:cxn ang="0">
                      <a:pos x="16" y="70"/>
                    </a:cxn>
                    <a:cxn ang="0">
                      <a:pos x="30" y="96"/>
                    </a:cxn>
                    <a:cxn ang="0">
                      <a:pos x="34" y="100"/>
                    </a:cxn>
                    <a:cxn ang="0">
                      <a:pos x="44" y="50"/>
                    </a:cxn>
                    <a:cxn ang="0">
                      <a:pos x="52" y="38"/>
                    </a:cxn>
                    <a:cxn ang="0">
                      <a:pos x="46" y="14"/>
                    </a:cxn>
                    <a:cxn ang="0">
                      <a:pos x="52" y="2"/>
                    </a:cxn>
                  </a:cxnLst>
                  <a:rect l="0" t="0" r="r" b="b"/>
                  <a:pathLst>
                    <a:path w="110" h="218">
                      <a:moveTo>
                        <a:pt x="56" y="0"/>
                      </a:moveTo>
                      <a:lnTo>
                        <a:pt x="56" y="0"/>
                      </a:lnTo>
                      <a:lnTo>
                        <a:pt x="58" y="4"/>
                      </a:lnTo>
                      <a:lnTo>
                        <a:pt x="62" y="10"/>
                      </a:lnTo>
                      <a:lnTo>
                        <a:pt x="66" y="24"/>
                      </a:lnTo>
                      <a:lnTo>
                        <a:pt x="68" y="38"/>
                      </a:lnTo>
                      <a:lnTo>
                        <a:pt x="72" y="48"/>
                      </a:lnTo>
                      <a:lnTo>
                        <a:pt x="72" y="48"/>
                      </a:lnTo>
                      <a:lnTo>
                        <a:pt x="76" y="42"/>
                      </a:lnTo>
                      <a:lnTo>
                        <a:pt x="80" y="38"/>
                      </a:lnTo>
                      <a:lnTo>
                        <a:pt x="80" y="38"/>
                      </a:lnTo>
                      <a:lnTo>
                        <a:pt x="82" y="44"/>
                      </a:lnTo>
                      <a:lnTo>
                        <a:pt x="84" y="50"/>
                      </a:lnTo>
                      <a:lnTo>
                        <a:pt x="88" y="52"/>
                      </a:lnTo>
                      <a:lnTo>
                        <a:pt x="94" y="52"/>
                      </a:lnTo>
                      <a:lnTo>
                        <a:pt x="94" y="52"/>
                      </a:lnTo>
                      <a:lnTo>
                        <a:pt x="94" y="64"/>
                      </a:lnTo>
                      <a:lnTo>
                        <a:pt x="96" y="74"/>
                      </a:lnTo>
                      <a:lnTo>
                        <a:pt x="98" y="82"/>
                      </a:lnTo>
                      <a:lnTo>
                        <a:pt x="100" y="94"/>
                      </a:lnTo>
                      <a:lnTo>
                        <a:pt x="100" y="94"/>
                      </a:lnTo>
                      <a:lnTo>
                        <a:pt x="100" y="92"/>
                      </a:lnTo>
                      <a:lnTo>
                        <a:pt x="102" y="90"/>
                      </a:lnTo>
                      <a:lnTo>
                        <a:pt x="102" y="90"/>
                      </a:lnTo>
                      <a:lnTo>
                        <a:pt x="104" y="92"/>
                      </a:lnTo>
                      <a:lnTo>
                        <a:pt x="104" y="94"/>
                      </a:lnTo>
                      <a:lnTo>
                        <a:pt x="104" y="100"/>
                      </a:lnTo>
                      <a:lnTo>
                        <a:pt x="100" y="108"/>
                      </a:lnTo>
                      <a:lnTo>
                        <a:pt x="100" y="114"/>
                      </a:lnTo>
                      <a:lnTo>
                        <a:pt x="100" y="114"/>
                      </a:lnTo>
                      <a:lnTo>
                        <a:pt x="102" y="120"/>
                      </a:lnTo>
                      <a:lnTo>
                        <a:pt x="104" y="124"/>
                      </a:lnTo>
                      <a:lnTo>
                        <a:pt x="108" y="130"/>
                      </a:lnTo>
                      <a:lnTo>
                        <a:pt x="110" y="136"/>
                      </a:lnTo>
                      <a:lnTo>
                        <a:pt x="110" y="136"/>
                      </a:lnTo>
                      <a:lnTo>
                        <a:pt x="108" y="138"/>
                      </a:lnTo>
                      <a:lnTo>
                        <a:pt x="106" y="142"/>
                      </a:lnTo>
                      <a:lnTo>
                        <a:pt x="106" y="142"/>
                      </a:lnTo>
                      <a:lnTo>
                        <a:pt x="104" y="140"/>
                      </a:lnTo>
                      <a:lnTo>
                        <a:pt x="102" y="136"/>
                      </a:lnTo>
                      <a:lnTo>
                        <a:pt x="102" y="128"/>
                      </a:lnTo>
                      <a:lnTo>
                        <a:pt x="102" y="128"/>
                      </a:lnTo>
                      <a:lnTo>
                        <a:pt x="98" y="128"/>
                      </a:lnTo>
                      <a:lnTo>
                        <a:pt x="98" y="132"/>
                      </a:lnTo>
                      <a:lnTo>
                        <a:pt x="98" y="134"/>
                      </a:lnTo>
                      <a:lnTo>
                        <a:pt x="96" y="136"/>
                      </a:lnTo>
                      <a:lnTo>
                        <a:pt x="96" y="136"/>
                      </a:lnTo>
                      <a:lnTo>
                        <a:pt x="100" y="140"/>
                      </a:lnTo>
                      <a:lnTo>
                        <a:pt x="102" y="146"/>
                      </a:lnTo>
                      <a:lnTo>
                        <a:pt x="104" y="150"/>
                      </a:lnTo>
                      <a:lnTo>
                        <a:pt x="106" y="152"/>
                      </a:lnTo>
                      <a:lnTo>
                        <a:pt x="108" y="152"/>
                      </a:lnTo>
                      <a:lnTo>
                        <a:pt x="108" y="152"/>
                      </a:lnTo>
                      <a:lnTo>
                        <a:pt x="108" y="168"/>
                      </a:lnTo>
                      <a:lnTo>
                        <a:pt x="110" y="184"/>
                      </a:lnTo>
                      <a:lnTo>
                        <a:pt x="108" y="196"/>
                      </a:lnTo>
                      <a:lnTo>
                        <a:pt x="106" y="202"/>
                      </a:lnTo>
                      <a:lnTo>
                        <a:pt x="104" y="206"/>
                      </a:lnTo>
                      <a:lnTo>
                        <a:pt x="104" y="206"/>
                      </a:lnTo>
                      <a:lnTo>
                        <a:pt x="100" y="204"/>
                      </a:lnTo>
                      <a:lnTo>
                        <a:pt x="98" y="202"/>
                      </a:lnTo>
                      <a:lnTo>
                        <a:pt x="98" y="202"/>
                      </a:lnTo>
                      <a:lnTo>
                        <a:pt x="98" y="208"/>
                      </a:lnTo>
                      <a:lnTo>
                        <a:pt x="96" y="210"/>
                      </a:lnTo>
                      <a:lnTo>
                        <a:pt x="94" y="214"/>
                      </a:lnTo>
                      <a:lnTo>
                        <a:pt x="94" y="218"/>
                      </a:lnTo>
                      <a:lnTo>
                        <a:pt x="94" y="218"/>
                      </a:lnTo>
                      <a:lnTo>
                        <a:pt x="90" y="210"/>
                      </a:lnTo>
                      <a:lnTo>
                        <a:pt x="90" y="198"/>
                      </a:lnTo>
                      <a:lnTo>
                        <a:pt x="90" y="188"/>
                      </a:lnTo>
                      <a:lnTo>
                        <a:pt x="86" y="178"/>
                      </a:lnTo>
                      <a:lnTo>
                        <a:pt x="86" y="178"/>
                      </a:lnTo>
                      <a:lnTo>
                        <a:pt x="84" y="180"/>
                      </a:lnTo>
                      <a:lnTo>
                        <a:pt x="82" y="182"/>
                      </a:lnTo>
                      <a:lnTo>
                        <a:pt x="82" y="182"/>
                      </a:lnTo>
                      <a:lnTo>
                        <a:pt x="80" y="178"/>
                      </a:lnTo>
                      <a:lnTo>
                        <a:pt x="78" y="172"/>
                      </a:lnTo>
                      <a:lnTo>
                        <a:pt x="76" y="168"/>
                      </a:lnTo>
                      <a:lnTo>
                        <a:pt x="74" y="164"/>
                      </a:lnTo>
                      <a:lnTo>
                        <a:pt x="74" y="164"/>
                      </a:lnTo>
                      <a:lnTo>
                        <a:pt x="72" y="166"/>
                      </a:lnTo>
                      <a:lnTo>
                        <a:pt x="70" y="168"/>
                      </a:lnTo>
                      <a:lnTo>
                        <a:pt x="64" y="174"/>
                      </a:lnTo>
                      <a:lnTo>
                        <a:pt x="64" y="174"/>
                      </a:lnTo>
                      <a:lnTo>
                        <a:pt x="62" y="172"/>
                      </a:lnTo>
                      <a:lnTo>
                        <a:pt x="60" y="170"/>
                      </a:lnTo>
                      <a:lnTo>
                        <a:pt x="60" y="170"/>
                      </a:lnTo>
                      <a:lnTo>
                        <a:pt x="56" y="168"/>
                      </a:lnTo>
                      <a:lnTo>
                        <a:pt x="56" y="168"/>
                      </a:lnTo>
                      <a:lnTo>
                        <a:pt x="56" y="162"/>
                      </a:lnTo>
                      <a:lnTo>
                        <a:pt x="58" y="156"/>
                      </a:lnTo>
                      <a:lnTo>
                        <a:pt x="60" y="152"/>
                      </a:lnTo>
                      <a:lnTo>
                        <a:pt x="60" y="146"/>
                      </a:lnTo>
                      <a:lnTo>
                        <a:pt x="60" y="146"/>
                      </a:lnTo>
                      <a:lnTo>
                        <a:pt x="56" y="150"/>
                      </a:lnTo>
                      <a:lnTo>
                        <a:pt x="54" y="150"/>
                      </a:lnTo>
                      <a:lnTo>
                        <a:pt x="52" y="148"/>
                      </a:lnTo>
                      <a:lnTo>
                        <a:pt x="52" y="148"/>
                      </a:lnTo>
                      <a:lnTo>
                        <a:pt x="42" y="162"/>
                      </a:lnTo>
                      <a:lnTo>
                        <a:pt x="30" y="176"/>
                      </a:lnTo>
                      <a:lnTo>
                        <a:pt x="30" y="176"/>
                      </a:lnTo>
                      <a:lnTo>
                        <a:pt x="30" y="160"/>
                      </a:lnTo>
                      <a:lnTo>
                        <a:pt x="32" y="138"/>
                      </a:lnTo>
                      <a:lnTo>
                        <a:pt x="30" y="130"/>
                      </a:lnTo>
                      <a:lnTo>
                        <a:pt x="28" y="122"/>
                      </a:lnTo>
                      <a:lnTo>
                        <a:pt x="24" y="118"/>
                      </a:lnTo>
                      <a:lnTo>
                        <a:pt x="16" y="116"/>
                      </a:lnTo>
                      <a:lnTo>
                        <a:pt x="16" y="116"/>
                      </a:lnTo>
                      <a:lnTo>
                        <a:pt x="16" y="108"/>
                      </a:lnTo>
                      <a:lnTo>
                        <a:pt x="14" y="100"/>
                      </a:lnTo>
                      <a:lnTo>
                        <a:pt x="10" y="94"/>
                      </a:lnTo>
                      <a:lnTo>
                        <a:pt x="8" y="88"/>
                      </a:lnTo>
                      <a:lnTo>
                        <a:pt x="8" y="88"/>
                      </a:lnTo>
                      <a:lnTo>
                        <a:pt x="4" y="90"/>
                      </a:lnTo>
                      <a:lnTo>
                        <a:pt x="4" y="94"/>
                      </a:lnTo>
                      <a:lnTo>
                        <a:pt x="4" y="98"/>
                      </a:lnTo>
                      <a:lnTo>
                        <a:pt x="6" y="102"/>
                      </a:lnTo>
                      <a:lnTo>
                        <a:pt x="6" y="102"/>
                      </a:lnTo>
                      <a:lnTo>
                        <a:pt x="0" y="90"/>
                      </a:lnTo>
                      <a:lnTo>
                        <a:pt x="0" y="74"/>
                      </a:lnTo>
                      <a:lnTo>
                        <a:pt x="0" y="64"/>
                      </a:lnTo>
                      <a:lnTo>
                        <a:pt x="2" y="58"/>
                      </a:lnTo>
                      <a:lnTo>
                        <a:pt x="4" y="52"/>
                      </a:lnTo>
                      <a:lnTo>
                        <a:pt x="8" y="48"/>
                      </a:lnTo>
                      <a:lnTo>
                        <a:pt x="8" y="48"/>
                      </a:lnTo>
                      <a:lnTo>
                        <a:pt x="16" y="70"/>
                      </a:lnTo>
                      <a:lnTo>
                        <a:pt x="24" y="96"/>
                      </a:lnTo>
                      <a:lnTo>
                        <a:pt x="24" y="96"/>
                      </a:lnTo>
                      <a:lnTo>
                        <a:pt x="30" y="96"/>
                      </a:lnTo>
                      <a:lnTo>
                        <a:pt x="32" y="98"/>
                      </a:lnTo>
                      <a:lnTo>
                        <a:pt x="34" y="100"/>
                      </a:lnTo>
                      <a:lnTo>
                        <a:pt x="34" y="100"/>
                      </a:lnTo>
                      <a:lnTo>
                        <a:pt x="38" y="84"/>
                      </a:lnTo>
                      <a:lnTo>
                        <a:pt x="40" y="66"/>
                      </a:lnTo>
                      <a:lnTo>
                        <a:pt x="44" y="50"/>
                      </a:lnTo>
                      <a:lnTo>
                        <a:pt x="46" y="44"/>
                      </a:lnTo>
                      <a:lnTo>
                        <a:pt x="52" y="38"/>
                      </a:lnTo>
                      <a:lnTo>
                        <a:pt x="52" y="38"/>
                      </a:lnTo>
                      <a:lnTo>
                        <a:pt x="50" y="22"/>
                      </a:lnTo>
                      <a:lnTo>
                        <a:pt x="48" y="18"/>
                      </a:lnTo>
                      <a:lnTo>
                        <a:pt x="46" y="14"/>
                      </a:lnTo>
                      <a:lnTo>
                        <a:pt x="46" y="14"/>
                      </a:lnTo>
                      <a:lnTo>
                        <a:pt x="48" y="4"/>
                      </a:lnTo>
                      <a:lnTo>
                        <a:pt x="52" y="2"/>
                      </a:lnTo>
                      <a:lnTo>
                        <a:pt x="56" y="0"/>
                      </a:lnTo>
                      <a:lnTo>
                        <a:pt x="5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29" name="Freeform 205"/>
                <p:cNvSpPr>
                  <a:spLocks/>
                </p:cNvSpPr>
                <p:nvPr userDrawn="1"/>
              </p:nvSpPr>
              <p:spPr bwMode="auto">
                <a:xfrm>
                  <a:off x="3127" y="803"/>
                  <a:ext cx="1" cy="6"/>
                </a:xfrm>
                <a:custGeom>
                  <a:avLst/>
                  <a:gdLst/>
                  <a:ahLst/>
                  <a:cxnLst>
                    <a:cxn ang="0">
                      <a:pos x="2" y="0"/>
                    </a:cxn>
                    <a:cxn ang="0">
                      <a:pos x="2" y="0"/>
                    </a:cxn>
                    <a:cxn ang="0">
                      <a:pos x="6" y="10"/>
                    </a:cxn>
                    <a:cxn ang="0">
                      <a:pos x="6" y="24"/>
                    </a:cxn>
                    <a:cxn ang="0">
                      <a:pos x="6" y="24"/>
                    </a:cxn>
                    <a:cxn ang="0">
                      <a:pos x="4" y="22"/>
                    </a:cxn>
                    <a:cxn ang="0">
                      <a:pos x="2" y="20"/>
                    </a:cxn>
                    <a:cxn ang="0">
                      <a:pos x="0" y="14"/>
                    </a:cxn>
                    <a:cxn ang="0">
                      <a:pos x="2" y="0"/>
                    </a:cxn>
                    <a:cxn ang="0">
                      <a:pos x="2" y="0"/>
                    </a:cxn>
                  </a:cxnLst>
                  <a:rect l="0" t="0" r="r" b="b"/>
                  <a:pathLst>
                    <a:path w="6" h="24">
                      <a:moveTo>
                        <a:pt x="2" y="0"/>
                      </a:moveTo>
                      <a:lnTo>
                        <a:pt x="2" y="0"/>
                      </a:lnTo>
                      <a:lnTo>
                        <a:pt x="6" y="10"/>
                      </a:lnTo>
                      <a:lnTo>
                        <a:pt x="6" y="24"/>
                      </a:lnTo>
                      <a:lnTo>
                        <a:pt x="6" y="24"/>
                      </a:lnTo>
                      <a:lnTo>
                        <a:pt x="4" y="22"/>
                      </a:lnTo>
                      <a:lnTo>
                        <a:pt x="2" y="20"/>
                      </a:lnTo>
                      <a:lnTo>
                        <a:pt x="0" y="1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0" name="Freeform 206"/>
                <p:cNvSpPr>
                  <a:spLocks/>
                </p:cNvSpPr>
                <p:nvPr userDrawn="1"/>
              </p:nvSpPr>
              <p:spPr bwMode="auto">
                <a:xfrm>
                  <a:off x="4632" y="809"/>
                  <a:ext cx="2" cy="6"/>
                </a:xfrm>
                <a:custGeom>
                  <a:avLst/>
                  <a:gdLst/>
                  <a:ahLst/>
                  <a:cxnLst>
                    <a:cxn ang="0">
                      <a:pos x="0" y="0"/>
                    </a:cxn>
                    <a:cxn ang="0">
                      <a:pos x="0" y="0"/>
                    </a:cxn>
                    <a:cxn ang="0">
                      <a:pos x="4" y="4"/>
                    </a:cxn>
                    <a:cxn ang="0">
                      <a:pos x="6" y="10"/>
                    </a:cxn>
                    <a:cxn ang="0">
                      <a:pos x="8" y="18"/>
                    </a:cxn>
                    <a:cxn ang="0">
                      <a:pos x="6" y="22"/>
                    </a:cxn>
                    <a:cxn ang="0">
                      <a:pos x="6" y="22"/>
                    </a:cxn>
                    <a:cxn ang="0">
                      <a:pos x="2" y="12"/>
                    </a:cxn>
                    <a:cxn ang="0">
                      <a:pos x="0" y="0"/>
                    </a:cxn>
                    <a:cxn ang="0">
                      <a:pos x="0" y="0"/>
                    </a:cxn>
                  </a:cxnLst>
                  <a:rect l="0" t="0" r="r" b="b"/>
                  <a:pathLst>
                    <a:path w="8" h="22">
                      <a:moveTo>
                        <a:pt x="0" y="0"/>
                      </a:moveTo>
                      <a:lnTo>
                        <a:pt x="0" y="0"/>
                      </a:lnTo>
                      <a:lnTo>
                        <a:pt x="4" y="4"/>
                      </a:lnTo>
                      <a:lnTo>
                        <a:pt x="6" y="10"/>
                      </a:lnTo>
                      <a:lnTo>
                        <a:pt x="8" y="18"/>
                      </a:lnTo>
                      <a:lnTo>
                        <a:pt x="6" y="22"/>
                      </a:lnTo>
                      <a:lnTo>
                        <a:pt x="6" y="22"/>
                      </a:lnTo>
                      <a:lnTo>
                        <a:pt x="2" y="12"/>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1" name="Freeform 207"/>
                <p:cNvSpPr>
                  <a:spLocks/>
                </p:cNvSpPr>
                <p:nvPr userDrawn="1"/>
              </p:nvSpPr>
              <p:spPr bwMode="auto">
                <a:xfrm>
                  <a:off x="4576" y="833"/>
                  <a:ext cx="4" cy="7"/>
                </a:xfrm>
                <a:custGeom>
                  <a:avLst/>
                  <a:gdLst/>
                  <a:ahLst/>
                  <a:cxnLst>
                    <a:cxn ang="0">
                      <a:pos x="2" y="0"/>
                    </a:cxn>
                    <a:cxn ang="0">
                      <a:pos x="2" y="0"/>
                    </a:cxn>
                    <a:cxn ang="0">
                      <a:pos x="8" y="12"/>
                    </a:cxn>
                    <a:cxn ang="0">
                      <a:pos x="14" y="26"/>
                    </a:cxn>
                    <a:cxn ang="0">
                      <a:pos x="14" y="26"/>
                    </a:cxn>
                    <a:cxn ang="0">
                      <a:pos x="8" y="22"/>
                    </a:cxn>
                    <a:cxn ang="0">
                      <a:pos x="2" y="16"/>
                    </a:cxn>
                    <a:cxn ang="0">
                      <a:pos x="0" y="8"/>
                    </a:cxn>
                    <a:cxn ang="0">
                      <a:pos x="2" y="0"/>
                    </a:cxn>
                    <a:cxn ang="0">
                      <a:pos x="2" y="0"/>
                    </a:cxn>
                  </a:cxnLst>
                  <a:rect l="0" t="0" r="r" b="b"/>
                  <a:pathLst>
                    <a:path w="14" h="26">
                      <a:moveTo>
                        <a:pt x="2" y="0"/>
                      </a:moveTo>
                      <a:lnTo>
                        <a:pt x="2" y="0"/>
                      </a:lnTo>
                      <a:lnTo>
                        <a:pt x="8" y="12"/>
                      </a:lnTo>
                      <a:lnTo>
                        <a:pt x="14" y="26"/>
                      </a:lnTo>
                      <a:lnTo>
                        <a:pt x="14" y="26"/>
                      </a:lnTo>
                      <a:lnTo>
                        <a:pt x="8" y="22"/>
                      </a:lnTo>
                      <a:lnTo>
                        <a:pt x="2" y="16"/>
                      </a:lnTo>
                      <a:lnTo>
                        <a:pt x="0" y="8"/>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2" name="Freeform 208"/>
                <p:cNvSpPr>
                  <a:spLocks/>
                </p:cNvSpPr>
                <p:nvPr userDrawn="1"/>
              </p:nvSpPr>
              <p:spPr bwMode="auto">
                <a:xfrm>
                  <a:off x="3150" y="848"/>
                  <a:ext cx="12" cy="17"/>
                </a:xfrm>
                <a:custGeom>
                  <a:avLst/>
                  <a:gdLst/>
                  <a:ahLst/>
                  <a:cxnLst>
                    <a:cxn ang="0">
                      <a:pos x="16" y="0"/>
                    </a:cxn>
                    <a:cxn ang="0">
                      <a:pos x="16" y="0"/>
                    </a:cxn>
                    <a:cxn ang="0">
                      <a:pos x="20" y="8"/>
                    </a:cxn>
                    <a:cxn ang="0">
                      <a:pos x="28" y="18"/>
                    </a:cxn>
                    <a:cxn ang="0">
                      <a:pos x="40" y="36"/>
                    </a:cxn>
                    <a:cxn ang="0">
                      <a:pos x="44" y="44"/>
                    </a:cxn>
                    <a:cxn ang="0">
                      <a:pos x="44" y="52"/>
                    </a:cxn>
                    <a:cxn ang="0">
                      <a:pos x="42" y="56"/>
                    </a:cxn>
                    <a:cxn ang="0">
                      <a:pos x="38" y="60"/>
                    </a:cxn>
                    <a:cxn ang="0">
                      <a:pos x="28" y="64"/>
                    </a:cxn>
                    <a:cxn ang="0">
                      <a:pos x="28" y="64"/>
                    </a:cxn>
                    <a:cxn ang="0">
                      <a:pos x="14" y="50"/>
                    </a:cxn>
                    <a:cxn ang="0">
                      <a:pos x="8" y="42"/>
                    </a:cxn>
                    <a:cxn ang="0">
                      <a:pos x="0" y="36"/>
                    </a:cxn>
                    <a:cxn ang="0">
                      <a:pos x="0" y="36"/>
                    </a:cxn>
                    <a:cxn ang="0">
                      <a:pos x="8" y="16"/>
                    </a:cxn>
                    <a:cxn ang="0">
                      <a:pos x="12" y="8"/>
                    </a:cxn>
                    <a:cxn ang="0">
                      <a:pos x="16" y="0"/>
                    </a:cxn>
                    <a:cxn ang="0">
                      <a:pos x="16" y="0"/>
                    </a:cxn>
                  </a:cxnLst>
                  <a:rect l="0" t="0" r="r" b="b"/>
                  <a:pathLst>
                    <a:path w="44" h="64">
                      <a:moveTo>
                        <a:pt x="16" y="0"/>
                      </a:moveTo>
                      <a:lnTo>
                        <a:pt x="16" y="0"/>
                      </a:lnTo>
                      <a:lnTo>
                        <a:pt x="20" y="8"/>
                      </a:lnTo>
                      <a:lnTo>
                        <a:pt x="28" y="18"/>
                      </a:lnTo>
                      <a:lnTo>
                        <a:pt x="40" y="36"/>
                      </a:lnTo>
                      <a:lnTo>
                        <a:pt x="44" y="44"/>
                      </a:lnTo>
                      <a:lnTo>
                        <a:pt x="44" y="52"/>
                      </a:lnTo>
                      <a:lnTo>
                        <a:pt x="42" y="56"/>
                      </a:lnTo>
                      <a:lnTo>
                        <a:pt x="38" y="60"/>
                      </a:lnTo>
                      <a:lnTo>
                        <a:pt x="28" y="64"/>
                      </a:lnTo>
                      <a:lnTo>
                        <a:pt x="28" y="64"/>
                      </a:lnTo>
                      <a:lnTo>
                        <a:pt x="14" y="50"/>
                      </a:lnTo>
                      <a:lnTo>
                        <a:pt x="8" y="42"/>
                      </a:lnTo>
                      <a:lnTo>
                        <a:pt x="0" y="36"/>
                      </a:lnTo>
                      <a:lnTo>
                        <a:pt x="0" y="36"/>
                      </a:lnTo>
                      <a:lnTo>
                        <a:pt x="8" y="16"/>
                      </a:lnTo>
                      <a:lnTo>
                        <a:pt x="12" y="8"/>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3" name="Freeform 209"/>
                <p:cNvSpPr>
                  <a:spLocks/>
                </p:cNvSpPr>
                <p:nvPr userDrawn="1"/>
              </p:nvSpPr>
              <p:spPr bwMode="auto">
                <a:xfrm>
                  <a:off x="4606" y="850"/>
                  <a:ext cx="2" cy="3"/>
                </a:xfrm>
                <a:custGeom>
                  <a:avLst/>
                  <a:gdLst/>
                  <a:ahLst/>
                  <a:cxnLst>
                    <a:cxn ang="0">
                      <a:pos x="4" y="10"/>
                    </a:cxn>
                    <a:cxn ang="0">
                      <a:pos x="4" y="10"/>
                    </a:cxn>
                    <a:cxn ang="0">
                      <a:pos x="2" y="10"/>
                    </a:cxn>
                    <a:cxn ang="0">
                      <a:pos x="2" y="10"/>
                    </a:cxn>
                    <a:cxn ang="0">
                      <a:pos x="0" y="6"/>
                    </a:cxn>
                    <a:cxn ang="0">
                      <a:pos x="2" y="0"/>
                    </a:cxn>
                    <a:cxn ang="0">
                      <a:pos x="2" y="0"/>
                    </a:cxn>
                    <a:cxn ang="0">
                      <a:pos x="6" y="0"/>
                    </a:cxn>
                    <a:cxn ang="0">
                      <a:pos x="6" y="4"/>
                    </a:cxn>
                    <a:cxn ang="0">
                      <a:pos x="6" y="6"/>
                    </a:cxn>
                    <a:cxn ang="0">
                      <a:pos x="4" y="10"/>
                    </a:cxn>
                    <a:cxn ang="0">
                      <a:pos x="4" y="10"/>
                    </a:cxn>
                  </a:cxnLst>
                  <a:rect l="0" t="0" r="r" b="b"/>
                  <a:pathLst>
                    <a:path w="6" h="10">
                      <a:moveTo>
                        <a:pt x="4" y="10"/>
                      </a:moveTo>
                      <a:lnTo>
                        <a:pt x="4" y="10"/>
                      </a:lnTo>
                      <a:lnTo>
                        <a:pt x="2" y="10"/>
                      </a:lnTo>
                      <a:lnTo>
                        <a:pt x="2" y="10"/>
                      </a:lnTo>
                      <a:lnTo>
                        <a:pt x="0" y="6"/>
                      </a:lnTo>
                      <a:lnTo>
                        <a:pt x="2" y="0"/>
                      </a:lnTo>
                      <a:lnTo>
                        <a:pt x="2" y="0"/>
                      </a:lnTo>
                      <a:lnTo>
                        <a:pt x="6" y="0"/>
                      </a:lnTo>
                      <a:lnTo>
                        <a:pt x="6" y="4"/>
                      </a:lnTo>
                      <a:lnTo>
                        <a:pt x="6" y="6"/>
                      </a:lnTo>
                      <a:lnTo>
                        <a:pt x="4" y="10"/>
                      </a:lnTo>
                      <a:lnTo>
                        <a:pt x="4"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4" name="Freeform 210"/>
                <p:cNvSpPr>
                  <a:spLocks/>
                </p:cNvSpPr>
                <p:nvPr userDrawn="1"/>
              </p:nvSpPr>
              <p:spPr bwMode="auto">
                <a:xfrm>
                  <a:off x="3163" y="875"/>
                  <a:ext cx="3" cy="2"/>
                </a:xfrm>
                <a:custGeom>
                  <a:avLst/>
                  <a:gdLst/>
                  <a:ahLst/>
                  <a:cxnLst>
                    <a:cxn ang="0">
                      <a:pos x="0" y="0"/>
                    </a:cxn>
                    <a:cxn ang="0">
                      <a:pos x="0" y="0"/>
                    </a:cxn>
                    <a:cxn ang="0">
                      <a:pos x="4" y="0"/>
                    </a:cxn>
                    <a:cxn ang="0">
                      <a:pos x="8" y="2"/>
                    </a:cxn>
                    <a:cxn ang="0">
                      <a:pos x="10" y="4"/>
                    </a:cxn>
                    <a:cxn ang="0">
                      <a:pos x="8" y="6"/>
                    </a:cxn>
                    <a:cxn ang="0">
                      <a:pos x="8" y="6"/>
                    </a:cxn>
                    <a:cxn ang="0">
                      <a:pos x="2" y="4"/>
                    </a:cxn>
                    <a:cxn ang="0">
                      <a:pos x="0" y="0"/>
                    </a:cxn>
                    <a:cxn ang="0">
                      <a:pos x="0" y="0"/>
                    </a:cxn>
                  </a:cxnLst>
                  <a:rect l="0" t="0" r="r" b="b"/>
                  <a:pathLst>
                    <a:path w="10" h="6">
                      <a:moveTo>
                        <a:pt x="0" y="0"/>
                      </a:moveTo>
                      <a:lnTo>
                        <a:pt x="0" y="0"/>
                      </a:lnTo>
                      <a:lnTo>
                        <a:pt x="4" y="0"/>
                      </a:lnTo>
                      <a:lnTo>
                        <a:pt x="8" y="2"/>
                      </a:lnTo>
                      <a:lnTo>
                        <a:pt x="10" y="4"/>
                      </a:lnTo>
                      <a:lnTo>
                        <a:pt x="8" y="6"/>
                      </a:lnTo>
                      <a:lnTo>
                        <a:pt x="8" y="6"/>
                      </a:lnTo>
                      <a:lnTo>
                        <a:pt x="2"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5" name="Freeform 211"/>
                <p:cNvSpPr>
                  <a:spLocks/>
                </p:cNvSpPr>
                <p:nvPr userDrawn="1"/>
              </p:nvSpPr>
              <p:spPr bwMode="auto">
                <a:xfrm>
                  <a:off x="3750" y="891"/>
                  <a:ext cx="5" cy="8"/>
                </a:xfrm>
                <a:custGeom>
                  <a:avLst/>
                  <a:gdLst/>
                  <a:ahLst/>
                  <a:cxnLst>
                    <a:cxn ang="0">
                      <a:pos x="12" y="0"/>
                    </a:cxn>
                    <a:cxn ang="0">
                      <a:pos x="12" y="0"/>
                    </a:cxn>
                    <a:cxn ang="0">
                      <a:pos x="12" y="4"/>
                    </a:cxn>
                    <a:cxn ang="0">
                      <a:pos x="14" y="6"/>
                    </a:cxn>
                    <a:cxn ang="0">
                      <a:pos x="16" y="6"/>
                    </a:cxn>
                    <a:cxn ang="0">
                      <a:pos x="16" y="6"/>
                    </a:cxn>
                    <a:cxn ang="0">
                      <a:pos x="10" y="20"/>
                    </a:cxn>
                    <a:cxn ang="0">
                      <a:pos x="6" y="24"/>
                    </a:cxn>
                    <a:cxn ang="0">
                      <a:pos x="2" y="30"/>
                    </a:cxn>
                    <a:cxn ang="0">
                      <a:pos x="2" y="30"/>
                    </a:cxn>
                    <a:cxn ang="0">
                      <a:pos x="0" y="18"/>
                    </a:cxn>
                    <a:cxn ang="0">
                      <a:pos x="0" y="10"/>
                    </a:cxn>
                    <a:cxn ang="0">
                      <a:pos x="0" y="6"/>
                    </a:cxn>
                    <a:cxn ang="0">
                      <a:pos x="2" y="4"/>
                    </a:cxn>
                    <a:cxn ang="0">
                      <a:pos x="6" y="2"/>
                    </a:cxn>
                    <a:cxn ang="0">
                      <a:pos x="12" y="0"/>
                    </a:cxn>
                    <a:cxn ang="0">
                      <a:pos x="12" y="0"/>
                    </a:cxn>
                  </a:cxnLst>
                  <a:rect l="0" t="0" r="r" b="b"/>
                  <a:pathLst>
                    <a:path w="16" h="30">
                      <a:moveTo>
                        <a:pt x="12" y="0"/>
                      </a:moveTo>
                      <a:lnTo>
                        <a:pt x="12" y="0"/>
                      </a:lnTo>
                      <a:lnTo>
                        <a:pt x="12" y="4"/>
                      </a:lnTo>
                      <a:lnTo>
                        <a:pt x="14" y="6"/>
                      </a:lnTo>
                      <a:lnTo>
                        <a:pt x="16" y="6"/>
                      </a:lnTo>
                      <a:lnTo>
                        <a:pt x="16" y="6"/>
                      </a:lnTo>
                      <a:lnTo>
                        <a:pt x="10" y="20"/>
                      </a:lnTo>
                      <a:lnTo>
                        <a:pt x="6" y="24"/>
                      </a:lnTo>
                      <a:lnTo>
                        <a:pt x="2" y="30"/>
                      </a:lnTo>
                      <a:lnTo>
                        <a:pt x="2" y="30"/>
                      </a:lnTo>
                      <a:lnTo>
                        <a:pt x="0" y="18"/>
                      </a:lnTo>
                      <a:lnTo>
                        <a:pt x="0" y="10"/>
                      </a:lnTo>
                      <a:lnTo>
                        <a:pt x="0" y="6"/>
                      </a:lnTo>
                      <a:lnTo>
                        <a:pt x="2" y="4"/>
                      </a:lnTo>
                      <a:lnTo>
                        <a:pt x="6" y="2"/>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6" name="Freeform 212"/>
                <p:cNvSpPr>
                  <a:spLocks/>
                </p:cNvSpPr>
                <p:nvPr userDrawn="1"/>
              </p:nvSpPr>
              <p:spPr bwMode="auto">
                <a:xfrm>
                  <a:off x="3807" y="893"/>
                  <a:ext cx="7" cy="6"/>
                </a:xfrm>
                <a:custGeom>
                  <a:avLst/>
                  <a:gdLst/>
                  <a:ahLst/>
                  <a:cxnLst>
                    <a:cxn ang="0">
                      <a:pos x="22" y="0"/>
                    </a:cxn>
                    <a:cxn ang="0">
                      <a:pos x="22" y="0"/>
                    </a:cxn>
                    <a:cxn ang="0">
                      <a:pos x="26" y="4"/>
                    </a:cxn>
                    <a:cxn ang="0">
                      <a:pos x="26" y="8"/>
                    </a:cxn>
                    <a:cxn ang="0">
                      <a:pos x="24" y="12"/>
                    </a:cxn>
                    <a:cxn ang="0">
                      <a:pos x="20" y="16"/>
                    </a:cxn>
                    <a:cxn ang="0">
                      <a:pos x="12" y="20"/>
                    </a:cxn>
                    <a:cxn ang="0">
                      <a:pos x="0" y="22"/>
                    </a:cxn>
                    <a:cxn ang="0">
                      <a:pos x="0" y="22"/>
                    </a:cxn>
                    <a:cxn ang="0">
                      <a:pos x="2" y="16"/>
                    </a:cxn>
                    <a:cxn ang="0">
                      <a:pos x="4" y="14"/>
                    </a:cxn>
                    <a:cxn ang="0">
                      <a:pos x="2" y="10"/>
                    </a:cxn>
                    <a:cxn ang="0">
                      <a:pos x="2" y="10"/>
                    </a:cxn>
                    <a:cxn ang="0">
                      <a:pos x="14" y="6"/>
                    </a:cxn>
                    <a:cxn ang="0">
                      <a:pos x="20" y="4"/>
                    </a:cxn>
                    <a:cxn ang="0">
                      <a:pos x="22" y="0"/>
                    </a:cxn>
                    <a:cxn ang="0">
                      <a:pos x="22" y="0"/>
                    </a:cxn>
                  </a:cxnLst>
                  <a:rect l="0" t="0" r="r" b="b"/>
                  <a:pathLst>
                    <a:path w="26" h="22">
                      <a:moveTo>
                        <a:pt x="22" y="0"/>
                      </a:moveTo>
                      <a:lnTo>
                        <a:pt x="22" y="0"/>
                      </a:lnTo>
                      <a:lnTo>
                        <a:pt x="26" y="4"/>
                      </a:lnTo>
                      <a:lnTo>
                        <a:pt x="26" y="8"/>
                      </a:lnTo>
                      <a:lnTo>
                        <a:pt x="24" y="12"/>
                      </a:lnTo>
                      <a:lnTo>
                        <a:pt x="20" y="16"/>
                      </a:lnTo>
                      <a:lnTo>
                        <a:pt x="12" y="20"/>
                      </a:lnTo>
                      <a:lnTo>
                        <a:pt x="0" y="22"/>
                      </a:lnTo>
                      <a:lnTo>
                        <a:pt x="0" y="22"/>
                      </a:lnTo>
                      <a:lnTo>
                        <a:pt x="2" y="16"/>
                      </a:lnTo>
                      <a:lnTo>
                        <a:pt x="4" y="14"/>
                      </a:lnTo>
                      <a:lnTo>
                        <a:pt x="2" y="10"/>
                      </a:lnTo>
                      <a:lnTo>
                        <a:pt x="2" y="10"/>
                      </a:lnTo>
                      <a:lnTo>
                        <a:pt x="14" y="6"/>
                      </a:lnTo>
                      <a:lnTo>
                        <a:pt x="20" y="4"/>
                      </a:lnTo>
                      <a:lnTo>
                        <a:pt x="22" y="0"/>
                      </a:lnTo>
                      <a:lnTo>
                        <a:pt x="2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7" name="Freeform 213"/>
                <p:cNvSpPr>
                  <a:spLocks/>
                </p:cNvSpPr>
                <p:nvPr userDrawn="1"/>
              </p:nvSpPr>
              <p:spPr bwMode="auto">
                <a:xfrm>
                  <a:off x="3764" y="900"/>
                  <a:ext cx="11" cy="9"/>
                </a:xfrm>
                <a:custGeom>
                  <a:avLst/>
                  <a:gdLst/>
                  <a:ahLst/>
                  <a:cxnLst>
                    <a:cxn ang="0">
                      <a:pos x="44" y="2"/>
                    </a:cxn>
                    <a:cxn ang="0">
                      <a:pos x="44" y="2"/>
                    </a:cxn>
                    <a:cxn ang="0">
                      <a:pos x="42" y="6"/>
                    </a:cxn>
                    <a:cxn ang="0">
                      <a:pos x="38" y="8"/>
                    </a:cxn>
                    <a:cxn ang="0">
                      <a:pos x="32" y="8"/>
                    </a:cxn>
                    <a:cxn ang="0">
                      <a:pos x="28" y="10"/>
                    </a:cxn>
                    <a:cxn ang="0">
                      <a:pos x="28" y="10"/>
                    </a:cxn>
                    <a:cxn ang="0">
                      <a:pos x="26" y="20"/>
                    </a:cxn>
                    <a:cxn ang="0">
                      <a:pos x="22" y="28"/>
                    </a:cxn>
                    <a:cxn ang="0">
                      <a:pos x="14" y="34"/>
                    </a:cxn>
                    <a:cxn ang="0">
                      <a:pos x="6" y="36"/>
                    </a:cxn>
                    <a:cxn ang="0">
                      <a:pos x="6" y="36"/>
                    </a:cxn>
                    <a:cxn ang="0">
                      <a:pos x="4" y="24"/>
                    </a:cxn>
                    <a:cxn ang="0">
                      <a:pos x="0" y="12"/>
                    </a:cxn>
                    <a:cxn ang="0">
                      <a:pos x="0" y="12"/>
                    </a:cxn>
                    <a:cxn ang="0">
                      <a:pos x="6" y="14"/>
                    </a:cxn>
                    <a:cxn ang="0">
                      <a:pos x="12" y="12"/>
                    </a:cxn>
                    <a:cxn ang="0">
                      <a:pos x="24" y="6"/>
                    </a:cxn>
                    <a:cxn ang="0">
                      <a:pos x="34" y="0"/>
                    </a:cxn>
                    <a:cxn ang="0">
                      <a:pos x="38" y="0"/>
                    </a:cxn>
                    <a:cxn ang="0">
                      <a:pos x="44" y="2"/>
                    </a:cxn>
                    <a:cxn ang="0">
                      <a:pos x="44" y="2"/>
                    </a:cxn>
                  </a:cxnLst>
                  <a:rect l="0" t="0" r="r" b="b"/>
                  <a:pathLst>
                    <a:path w="44" h="36">
                      <a:moveTo>
                        <a:pt x="44" y="2"/>
                      </a:moveTo>
                      <a:lnTo>
                        <a:pt x="44" y="2"/>
                      </a:lnTo>
                      <a:lnTo>
                        <a:pt x="42" y="6"/>
                      </a:lnTo>
                      <a:lnTo>
                        <a:pt x="38" y="8"/>
                      </a:lnTo>
                      <a:lnTo>
                        <a:pt x="32" y="8"/>
                      </a:lnTo>
                      <a:lnTo>
                        <a:pt x="28" y="10"/>
                      </a:lnTo>
                      <a:lnTo>
                        <a:pt x="28" y="10"/>
                      </a:lnTo>
                      <a:lnTo>
                        <a:pt x="26" y="20"/>
                      </a:lnTo>
                      <a:lnTo>
                        <a:pt x="22" y="28"/>
                      </a:lnTo>
                      <a:lnTo>
                        <a:pt x="14" y="34"/>
                      </a:lnTo>
                      <a:lnTo>
                        <a:pt x="6" y="36"/>
                      </a:lnTo>
                      <a:lnTo>
                        <a:pt x="6" y="36"/>
                      </a:lnTo>
                      <a:lnTo>
                        <a:pt x="4" y="24"/>
                      </a:lnTo>
                      <a:lnTo>
                        <a:pt x="0" y="12"/>
                      </a:lnTo>
                      <a:lnTo>
                        <a:pt x="0" y="12"/>
                      </a:lnTo>
                      <a:lnTo>
                        <a:pt x="6" y="14"/>
                      </a:lnTo>
                      <a:lnTo>
                        <a:pt x="12" y="12"/>
                      </a:lnTo>
                      <a:lnTo>
                        <a:pt x="24" y="6"/>
                      </a:lnTo>
                      <a:lnTo>
                        <a:pt x="34" y="0"/>
                      </a:lnTo>
                      <a:lnTo>
                        <a:pt x="38" y="0"/>
                      </a:lnTo>
                      <a:lnTo>
                        <a:pt x="44" y="2"/>
                      </a:lnTo>
                      <a:lnTo>
                        <a:pt x="44"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8" name="Freeform 214"/>
                <p:cNvSpPr>
                  <a:spLocks/>
                </p:cNvSpPr>
                <p:nvPr userDrawn="1"/>
              </p:nvSpPr>
              <p:spPr bwMode="auto">
                <a:xfrm>
                  <a:off x="3181" y="903"/>
                  <a:ext cx="2" cy="4"/>
                </a:xfrm>
                <a:custGeom>
                  <a:avLst/>
                  <a:gdLst/>
                  <a:ahLst/>
                  <a:cxnLst>
                    <a:cxn ang="0">
                      <a:pos x="4" y="0"/>
                    </a:cxn>
                    <a:cxn ang="0">
                      <a:pos x="4" y="0"/>
                    </a:cxn>
                    <a:cxn ang="0">
                      <a:pos x="6" y="2"/>
                    </a:cxn>
                    <a:cxn ang="0">
                      <a:pos x="10" y="2"/>
                    </a:cxn>
                    <a:cxn ang="0">
                      <a:pos x="10" y="2"/>
                    </a:cxn>
                    <a:cxn ang="0">
                      <a:pos x="8" y="8"/>
                    </a:cxn>
                    <a:cxn ang="0">
                      <a:pos x="8" y="14"/>
                    </a:cxn>
                    <a:cxn ang="0">
                      <a:pos x="8" y="14"/>
                    </a:cxn>
                    <a:cxn ang="0">
                      <a:pos x="4" y="14"/>
                    </a:cxn>
                    <a:cxn ang="0">
                      <a:pos x="0" y="12"/>
                    </a:cxn>
                    <a:cxn ang="0">
                      <a:pos x="0" y="12"/>
                    </a:cxn>
                    <a:cxn ang="0">
                      <a:pos x="2" y="6"/>
                    </a:cxn>
                    <a:cxn ang="0">
                      <a:pos x="4" y="0"/>
                    </a:cxn>
                    <a:cxn ang="0">
                      <a:pos x="4" y="0"/>
                    </a:cxn>
                  </a:cxnLst>
                  <a:rect l="0" t="0" r="r" b="b"/>
                  <a:pathLst>
                    <a:path w="10" h="14">
                      <a:moveTo>
                        <a:pt x="4" y="0"/>
                      </a:moveTo>
                      <a:lnTo>
                        <a:pt x="4" y="0"/>
                      </a:lnTo>
                      <a:lnTo>
                        <a:pt x="6" y="2"/>
                      </a:lnTo>
                      <a:lnTo>
                        <a:pt x="10" y="2"/>
                      </a:lnTo>
                      <a:lnTo>
                        <a:pt x="10" y="2"/>
                      </a:lnTo>
                      <a:lnTo>
                        <a:pt x="8" y="8"/>
                      </a:lnTo>
                      <a:lnTo>
                        <a:pt x="8" y="14"/>
                      </a:lnTo>
                      <a:lnTo>
                        <a:pt x="8" y="14"/>
                      </a:lnTo>
                      <a:lnTo>
                        <a:pt x="4" y="14"/>
                      </a:lnTo>
                      <a:lnTo>
                        <a:pt x="0" y="12"/>
                      </a:lnTo>
                      <a:lnTo>
                        <a:pt x="0" y="12"/>
                      </a:lnTo>
                      <a:lnTo>
                        <a:pt x="2" y="6"/>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39" name="Freeform 215"/>
                <p:cNvSpPr>
                  <a:spLocks/>
                </p:cNvSpPr>
                <p:nvPr userDrawn="1"/>
              </p:nvSpPr>
              <p:spPr bwMode="auto">
                <a:xfrm>
                  <a:off x="3757" y="905"/>
                  <a:ext cx="3" cy="3"/>
                </a:xfrm>
                <a:custGeom>
                  <a:avLst/>
                  <a:gdLst/>
                  <a:ahLst/>
                  <a:cxnLst>
                    <a:cxn ang="0">
                      <a:pos x="12" y="0"/>
                    </a:cxn>
                    <a:cxn ang="0">
                      <a:pos x="12" y="0"/>
                    </a:cxn>
                    <a:cxn ang="0">
                      <a:pos x="12" y="6"/>
                    </a:cxn>
                    <a:cxn ang="0">
                      <a:pos x="10" y="10"/>
                    </a:cxn>
                    <a:cxn ang="0">
                      <a:pos x="8" y="12"/>
                    </a:cxn>
                    <a:cxn ang="0">
                      <a:pos x="2" y="12"/>
                    </a:cxn>
                    <a:cxn ang="0">
                      <a:pos x="2" y="12"/>
                    </a:cxn>
                    <a:cxn ang="0">
                      <a:pos x="0" y="8"/>
                    </a:cxn>
                    <a:cxn ang="0">
                      <a:pos x="2" y="2"/>
                    </a:cxn>
                    <a:cxn ang="0">
                      <a:pos x="6" y="0"/>
                    </a:cxn>
                    <a:cxn ang="0">
                      <a:pos x="12" y="0"/>
                    </a:cxn>
                    <a:cxn ang="0">
                      <a:pos x="12" y="0"/>
                    </a:cxn>
                  </a:cxnLst>
                  <a:rect l="0" t="0" r="r" b="b"/>
                  <a:pathLst>
                    <a:path w="12" h="12">
                      <a:moveTo>
                        <a:pt x="12" y="0"/>
                      </a:moveTo>
                      <a:lnTo>
                        <a:pt x="12" y="0"/>
                      </a:lnTo>
                      <a:lnTo>
                        <a:pt x="12" y="6"/>
                      </a:lnTo>
                      <a:lnTo>
                        <a:pt x="10" y="10"/>
                      </a:lnTo>
                      <a:lnTo>
                        <a:pt x="8" y="12"/>
                      </a:lnTo>
                      <a:lnTo>
                        <a:pt x="2" y="12"/>
                      </a:lnTo>
                      <a:lnTo>
                        <a:pt x="2" y="12"/>
                      </a:lnTo>
                      <a:lnTo>
                        <a:pt x="0" y="8"/>
                      </a:lnTo>
                      <a:lnTo>
                        <a:pt x="2" y="2"/>
                      </a:lnTo>
                      <a:lnTo>
                        <a:pt x="6"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0" name="Freeform 216"/>
                <p:cNvSpPr>
                  <a:spLocks/>
                </p:cNvSpPr>
                <p:nvPr userDrawn="1"/>
              </p:nvSpPr>
              <p:spPr bwMode="auto">
                <a:xfrm>
                  <a:off x="3777" y="907"/>
                  <a:ext cx="6" cy="8"/>
                </a:xfrm>
                <a:custGeom>
                  <a:avLst/>
                  <a:gdLst/>
                  <a:ahLst/>
                  <a:cxnLst>
                    <a:cxn ang="0">
                      <a:pos x="10" y="0"/>
                    </a:cxn>
                    <a:cxn ang="0">
                      <a:pos x="10" y="0"/>
                    </a:cxn>
                    <a:cxn ang="0">
                      <a:pos x="16" y="2"/>
                    </a:cxn>
                    <a:cxn ang="0">
                      <a:pos x="24" y="4"/>
                    </a:cxn>
                    <a:cxn ang="0">
                      <a:pos x="24" y="4"/>
                    </a:cxn>
                    <a:cxn ang="0">
                      <a:pos x="22" y="16"/>
                    </a:cxn>
                    <a:cxn ang="0">
                      <a:pos x="20" y="28"/>
                    </a:cxn>
                    <a:cxn ang="0">
                      <a:pos x="20" y="28"/>
                    </a:cxn>
                    <a:cxn ang="0">
                      <a:pos x="14" y="30"/>
                    </a:cxn>
                    <a:cxn ang="0">
                      <a:pos x="8" y="30"/>
                    </a:cxn>
                    <a:cxn ang="0">
                      <a:pos x="8" y="30"/>
                    </a:cxn>
                    <a:cxn ang="0">
                      <a:pos x="6" y="28"/>
                    </a:cxn>
                    <a:cxn ang="0">
                      <a:pos x="6" y="26"/>
                    </a:cxn>
                    <a:cxn ang="0">
                      <a:pos x="4" y="22"/>
                    </a:cxn>
                    <a:cxn ang="0">
                      <a:pos x="0" y="24"/>
                    </a:cxn>
                    <a:cxn ang="0">
                      <a:pos x="0" y="24"/>
                    </a:cxn>
                    <a:cxn ang="0">
                      <a:pos x="2" y="16"/>
                    </a:cxn>
                    <a:cxn ang="0">
                      <a:pos x="4" y="12"/>
                    </a:cxn>
                    <a:cxn ang="0">
                      <a:pos x="8" y="6"/>
                    </a:cxn>
                    <a:cxn ang="0">
                      <a:pos x="10" y="0"/>
                    </a:cxn>
                    <a:cxn ang="0">
                      <a:pos x="10" y="0"/>
                    </a:cxn>
                  </a:cxnLst>
                  <a:rect l="0" t="0" r="r" b="b"/>
                  <a:pathLst>
                    <a:path w="24" h="30">
                      <a:moveTo>
                        <a:pt x="10" y="0"/>
                      </a:moveTo>
                      <a:lnTo>
                        <a:pt x="10" y="0"/>
                      </a:lnTo>
                      <a:lnTo>
                        <a:pt x="16" y="2"/>
                      </a:lnTo>
                      <a:lnTo>
                        <a:pt x="24" y="4"/>
                      </a:lnTo>
                      <a:lnTo>
                        <a:pt x="24" y="4"/>
                      </a:lnTo>
                      <a:lnTo>
                        <a:pt x="22" y="16"/>
                      </a:lnTo>
                      <a:lnTo>
                        <a:pt x="20" y="28"/>
                      </a:lnTo>
                      <a:lnTo>
                        <a:pt x="20" y="28"/>
                      </a:lnTo>
                      <a:lnTo>
                        <a:pt x="14" y="30"/>
                      </a:lnTo>
                      <a:lnTo>
                        <a:pt x="8" y="30"/>
                      </a:lnTo>
                      <a:lnTo>
                        <a:pt x="8" y="30"/>
                      </a:lnTo>
                      <a:lnTo>
                        <a:pt x="6" y="28"/>
                      </a:lnTo>
                      <a:lnTo>
                        <a:pt x="6" y="26"/>
                      </a:lnTo>
                      <a:lnTo>
                        <a:pt x="4" y="22"/>
                      </a:lnTo>
                      <a:lnTo>
                        <a:pt x="0" y="24"/>
                      </a:lnTo>
                      <a:lnTo>
                        <a:pt x="0" y="24"/>
                      </a:lnTo>
                      <a:lnTo>
                        <a:pt x="2" y="16"/>
                      </a:lnTo>
                      <a:lnTo>
                        <a:pt x="4" y="12"/>
                      </a:lnTo>
                      <a:lnTo>
                        <a:pt x="8" y="6"/>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1" name="Freeform 217"/>
                <p:cNvSpPr>
                  <a:spLocks/>
                </p:cNvSpPr>
                <p:nvPr userDrawn="1"/>
              </p:nvSpPr>
              <p:spPr bwMode="auto">
                <a:xfrm>
                  <a:off x="3744" y="908"/>
                  <a:ext cx="4" cy="4"/>
                </a:xfrm>
                <a:custGeom>
                  <a:avLst/>
                  <a:gdLst/>
                  <a:ahLst/>
                  <a:cxnLst>
                    <a:cxn ang="0">
                      <a:pos x="10" y="0"/>
                    </a:cxn>
                    <a:cxn ang="0">
                      <a:pos x="10" y="0"/>
                    </a:cxn>
                    <a:cxn ang="0">
                      <a:pos x="14" y="2"/>
                    </a:cxn>
                    <a:cxn ang="0">
                      <a:pos x="14" y="6"/>
                    </a:cxn>
                    <a:cxn ang="0">
                      <a:pos x="14" y="8"/>
                    </a:cxn>
                    <a:cxn ang="0">
                      <a:pos x="12" y="12"/>
                    </a:cxn>
                    <a:cxn ang="0">
                      <a:pos x="8" y="12"/>
                    </a:cxn>
                    <a:cxn ang="0">
                      <a:pos x="6" y="14"/>
                    </a:cxn>
                    <a:cxn ang="0">
                      <a:pos x="2" y="12"/>
                    </a:cxn>
                    <a:cxn ang="0">
                      <a:pos x="0" y="8"/>
                    </a:cxn>
                    <a:cxn ang="0">
                      <a:pos x="0" y="8"/>
                    </a:cxn>
                    <a:cxn ang="0">
                      <a:pos x="6" y="8"/>
                    </a:cxn>
                    <a:cxn ang="0">
                      <a:pos x="8" y="6"/>
                    </a:cxn>
                    <a:cxn ang="0">
                      <a:pos x="10" y="0"/>
                    </a:cxn>
                    <a:cxn ang="0">
                      <a:pos x="10" y="0"/>
                    </a:cxn>
                  </a:cxnLst>
                  <a:rect l="0" t="0" r="r" b="b"/>
                  <a:pathLst>
                    <a:path w="14" h="14">
                      <a:moveTo>
                        <a:pt x="10" y="0"/>
                      </a:moveTo>
                      <a:lnTo>
                        <a:pt x="10" y="0"/>
                      </a:lnTo>
                      <a:lnTo>
                        <a:pt x="14" y="2"/>
                      </a:lnTo>
                      <a:lnTo>
                        <a:pt x="14" y="6"/>
                      </a:lnTo>
                      <a:lnTo>
                        <a:pt x="14" y="8"/>
                      </a:lnTo>
                      <a:lnTo>
                        <a:pt x="12" y="12"/>
                      </a:lnTo>
                      <a:lnTo>
                        <a:pt x="8" y="12"/>
                      </a:lnTo>
                      <a:lnTo>
                        <a:pt x="6" y="14"/>
                      </a:lnTo>
                      <a:lnTo>
                        <a:pt x="2" y="12"/>
                      </a:lnTo>
                      <a:lnTo>
                        <a:pt x="0" y="8"/>
                      </a:lnTo>
                      <a:lnTo>
                        <a:pt x="0" y="8"/>
                      </a:lnTo>
                      <a:lnTo>
                        <a:pt x="6" y="8"/>
                      </a:lnTo>
                      <a:lnTo>
                        <a:pt x="8" y="6"/>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2" name="Freeform 218"/>
                <p:cNvSpPr>
                  <a:spLocks/>
                </p:cNvSpPr>
                <p:nvPr userDrawn="1"/>
              </p:nvSpPr>
              <p:spPr bwMode="auto">
                <a:xfrm>
                  <a:off x="3176" y="916"/>
                  <a:ext cx="6" cy="8"/>
                </a:xfrm>
                <a:custGeom>
                  <a:avLst/>
                  <a:gdLst/>
                  <a:ahLst/>
                  <a:cxnLst>
                    <a:cxn ang="0">
                      <a:pos x="4" y="0"/>
                    </a:cxn>
                    <a:cxn ang="0">
                      <a:pos x="4" y="0"/>
                    </a:cxn>
                    <a:cxn ang="0">
                      <a:pos x="8" y="0"/>
                    </a:cxn>
                    <a:cxn ang="0">
                      <a:pos x="8" y="4"/>
                    </a:cxn>
                    <a:cxn ang="0">
                      <a:pos x="8" y="10"/>
                    </a:cxn>
                    <a:cxn ang="0">
                      <a:pos x="8" y="10"/>
                    </a:cxn>
                    <a:cxn ang="0">
                      <a:pos x="10" y="10"/>
                    </a:cxn>
                    <a:cxn ang="0">
                      <a:pos x="12" y="10"/>
                    </a:cxn>
                    <a:cxn ang="0">
                      <a:pos x="14" y="6"/>
                    </a:cxn>
                    <a:cxn ang="0">
                      <a:pos x="14" y="2"/>
                    </a:cxn>
                    <a:cxn ang="0">
                      <a:pos x="16" y="0"/>
                    </a:cxn>
                    <a:cxn ang="0">
                      <a:pos x="18" y="0"/>
                    </a:cxn>
                    <a:cxn ang="0">
                      <a:pos x="18" y="0"/>
                    </a:cxn>
                    <a:cxn ang="0">
                      <a:pos x="16" y="8"/>
                    </a:cxn>
                    <a:cxn ang="0">
                      <a:pos x="18" y="12"/>
                    </a:cxn>
                    <a:cxn ang="0">
                      <a:pos x="20" y="26"/>
                    </a:cxn>
                    <a:cxn ang="0">
                      <a:pos x="20" y="26"/>
                    </a:cxn>
                    <a:cxn ang="0">
                      <a:pos x="14" y="20"/>
                    </a:cxn>
                    <a:cxn ang="0">
                      <a:pos x="12" y="18"/>
                    </a:cxn>
                    <a:cxn ang="0">
                      <a:pos x="12" y="12"/>
                    </a:cxn>
                    <a:cxn ang="0">
                      <a:pos x="12" y="12"/>
                    </a:cxn>
                    <a:cxn ang="0">
                      <a:pos x="10" y="14"/>
                    </a:cxn>
                    <a:cxn ang="0">
                      <a:pos x="8" y="16"/>
                    </a:cxn>
                    <a:cxn ang="0">
                      <a:pos x="6" y="20"/>
                    </a:cxn>
                    <a:cxn ang="0">
                      <a:pos x="6" y="26"/>
                    </a:cxn>
                    <a:cxn ang="0">
                      <a:pos x="4" y="28"/>
                    </a:cxn>
                    <a:cxn ang="0">
                      <a:pos x="0" y="28"/>
                    </a:cxn>
                    <a:cxn ang="0">
                      <a:pos x="0" y="28"/>
                    </a:cxn>
                    <a:cxn ang="0">
                      <a:pos x="0" y="20"/>
                    </a:cxn>
                    <a:cxn ang="0">
                      <a:pos x="2" y="14"/>
                    </a:cxn>
                    <a:cxn ang="0">
                      <a:pos x="4" y="0"/>
                    </a:cxn>
                    <a:cxn ang="0">
                      <a:pos x="4" y="0"/>
                    </a:cxn>
                  </a:cxnLst>
                  <a:rect l="0" t="0" r="r" b="b"/>
                  <a:pathLst>
                    <a:path w="20" h="28">
                      <a:moveTo>
                        <a:pt x="4" y="0"/>
                      </a:moveTo>
                      <a:lnTo>
                        <a:pt x="4" y="0"/>
                      </a:lnTo>
                      <a:lnTo>
                        <a:pt x="8" y="0"/>
                      </a:lnTo>
                      <a:lnTo>
                        <a:pt x="8" y="4"/>
                      </a:lnTo>
                      <a:lnTo>
                        <a:pt x="8" y="10"/>
                      </a:lnTo>
                      <a:lnTo>
                        <a:pt x="8" y="10"/>
                      </a:lnTo>
                      <a:lnTo>
                        <a:pt x="10" y="10"/>
                      </a:lnTo>
                      <a:lnTo>
                        <a:pt x="12" y="10"/>
                      </a:lnTo>
                      <a:lnTo>
                        <a:pt x="14" y="6"/>
                      </a:lnTo>
                      <a:lnTo>
                        <a:pt x="14" y="2"/>
                      </a:lnTo>
                      <a:lnTo>
                        <a:pt x="16" y="0"/>
                      </a:lnTo>
                      <a:lnTo>
                        <a:pt x="18" y="0"/>
                      </a:lnTo>
                      <a:lnTo>
                        <a:pt x="18" y="0"/>
                      </a:lnTo>
                      <a:lnTo>
                        <a:pt x="16" y="8"/>
                      </a:lnTo>
                      <a:lnTo>
                        <a:pt x="18" y="12"/>
                      </a:lnTo>
                      <a:lnTo>
                        <a:pt x="20" y="26"/>
                      </a:lnTo>
                      <a:lnTo>
                        <a:pt x="20" y="26"/>
                      </a:lnTo>
                      <a:lnTo>
                        <a:pt x="14" y="20"/>
                      </a:lnTo>
                      <a:lnTo>
                        <a:pt x="12" y="18"/>
                      </a:lnTo>
                      <a:lnTo>
                        <a:pt x="12" y="12"/>
                      </a:lnTo>
                      <a:lnTo>
                        <a:pt x="12" y="12"/>
                      </a:lnTo>
                      <a:lnTo>
                        <a:pt x="10" y="14"/>
                      </a:lnTo>
                      <a:lnTo>
                        <a:pt x="8" y="16"/>
                      </a:lnTo>
                      <a:lnTo>
                        <a:pt x="6" y="20"/>
                      </a:lnTo>
                      <a:lnTo>
                        <a:pt x="6" y="26"/>
                      </a:lnTo>
                      <a:lnTo>
                        <a:pt x="4" y="28"/>
                      </a:lnTo>
                      <a:lnTo>
                        <a:pt x="0" y="28"/>
                      </a:lnTo>
                      <a:lnTo>
                        <a:pt x="0" y="28"/>
                      </a:lnTo>
                      <a:lnTo>
                        <a:pt x="0" y="20"/>
                      </a:lnTo>
                      <a:lnTo>
                        <a:pt x="2" y="14"/>
                      </a:lnTo>
                      <a:lnTo>
                        <a:pt x="4" y="0"/>
                      </a:lnTo>
                      <a:lnTo>
                        <a:pt x="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3" name="Freeform 219"/>
                <p:cNvSpPr>
                  <a:spLocks/>
                </p:cNvSpPr>
                <p:nvPr userDrawn="1"/>
              </p:nvSpPr>
              <p:spPr bwMode="auto">
                <a:xfrm>
                  <a:off x="3178" y="926"/>
                  <a:ext cx="2" cy="2"/>
                </a:xfrm>
                <a:custGeom>
                  <a:avLst/>
                  <a:gdLst/>
                  <a:ahLst/>
                  <a:cxnLst>
                    <a:cxn ang="0">
                      <a:pos x="0" y="0"/>
                    </a:cxn>
                    <a:cxn ang="0">
                      <a:pos x="0" y="0"/>
                    </a:cxn>
                    <a:cxn ang="0">
                      <a:pos x="4" y="0"/>
                    </a:cxn>
                    <a:cxn ang="0">
                      <a:pos x="6" y="2"/>
                    </a:cxn>
                    <a:cxn ang="0">
                      <a:pos x="6" y="8"/>
                    </a:cxn>
                    <a:cxn ang="0">
                      <a:pos x="6" y="8"/>
                    </a:cxn>
                    <a:cxn ang="0">
                      <a:pos x="2" y="8"/>
                    </a:cxn>
                    <a:cxn ang="0">
                      <a:pos x="0" y="6"/>
                    </a:cxn>
                    <a:cxn ang="0">
                      <a:pos x="0" y="0"/>
                    </a:cxn>
                    <a:cxn ang="0">
                      <a:pos x="0" y="0"/>
                    </a:cxn>
                  </a:cxnLst>
                  <a:rect l="0" t="0" r="r" b="b"/>
                  <a:pathLst>
                    <a:path w="6" h="8">
                      <a:moveTo>
                        <a:pt x="0" y="0"/>
                      </a:moveTo>
                      <a:lnTo>
                        <a:pt x="0" y="0"/>
                      </a:lnTo>
                      <a:lnTo>
                        <a:pt x="4" y="0"/>
                      </a:lnTo>
                      <a:lnTo>
                        <a:pt x="6" y="2"/>
                      </a:lnTo>
                      <a:lnTo>
                        <a:pt x="6" y="8"/>
                      </a:lnTo>
                      <a:lnTo>
                        <a:pt x="6" y="8"/>
                      </a:lnTo>
                      <a:lnTo>
                        <a:pt x="2" y="8"/>
                      </a:lnTo>
                      <a:lnTo>
                        <a:pt x="0"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4" name="Freeform 220"/>
                <p:cNvSpPr>
                  <a:spLocks/>
                </p:cNvSpPr>
                <p:nvPr userDrawn="1"/>
              </p:nvSpPr>
              <p:spPr bwMode="auto">
                <a:xfrm>
                  <a:off x="3103" y="932"/>
                  <a:ext cx="4" cy="10"/>
                </a:xfrm>
                <a:custGeom>
                  <a:avLst/>
                  <a:gdLst/>
                  <a:ahLst/>
                  <a:cxnLst>
                    <a:cxn ang="0">
                      <a:pos x="8" y="0"/>
                    </a:cxn>
                    <a:cxn ang="0">
                      <a:pos x="8" y="0"/>
                    </a:cxn>
                    <a:cxn ang="0">
                      <a:pos x="10" y="0"/>
                    </a:cxn>
                    <a:cxn ang="0">
                      <a:pos x="14" y="2"/>
                    </a:cxn>
                    <a:cxn ang="0">
                      <a:pos x="14" y="2"/>
                    </a:cxn>
                    <a:cxn ang="0">
                      <a:pos x="12" y="22"/>
                    </a:cxn>
                    <a:cxn ang="0">
                      <a:pos x="12" y="30"/>
                    </a:cxn>
                    <a:cxn ang="0">
                      <a:pos x="8" y="38"/>
                    </a:cxn>
                    <a:cxn ang="0">
                      <a:pos x="8" y="38"/>
                    </a:cxn>
                    <a:cxn ang="0">
                      <a:pos x="4" y="36"/>
                    </a:cxn>
                    <a:cxn ang="0">
                      <a:pos x="2" y="32"/>
                    </a:cxn>
                    <a:cxn ang="0">
                      <a:pos x="0" y="28"/>
                    </a:cxn>
                    <a:cxn ang="0">
                      <a:pos x="0" y="22"/>
                    </a:cxn>
                    <a:cxn ang="0">
                      <a:pos x="4" y="10"/>
                    </a:cxn>
                    <a:cxn ang="0">
                      <a:pos x="8" y="0"/>
                    </a:cxn>
                    <a:cxn ang="0">
                      <a:pos x="8" y="0"/>
                    </a:cxn>
                  </a:cxnLst>
                  <a:rect l="0" t="0" r="r" b="b"/>
                  <a:pathLst>
                    <a:path w="14" h="38">
                      <a:moveTo>
                        <a:pt x="8" y="0"/>
                      </a:moveTo>
                      <a:lnTo>
                        <a:pt x="8" y="0"/>
                      </a:lnTo>
                      <a:lnTo>
                        <a:pt x="10" y="0"/>
                      </a:lnTo>
                      <a:lnTo>
                        <a:pt x="14" y="2"/>
                      </a:lnTo>
                      <a:lnTo>
                        <a:pt x="14" y="2"/>
                      </a:lnTo>
                      <a:lnTo>
                        <a:pt x="12" y="22"/>
                      </a:lnTo>
                      <a:lnTo>
                        <a:pt x="12" y="30"/>
                      </a:lnTo>
                      <a:lnTo>
                        <a:pt x="8" y="38"/>
                      </a:lnTo>
                      <a:lnTo>
                        <a:pt x="8" y="38"/>
                      </a:lnTo>
                      <a:lnTo>
                        <a:pt x="4" y="36"/>
                      </a:lnTo>
                      <a:lnTo>
                        <a:pt x="2" y="32"/>
                      </a:lnTo>
                      <a:lnTo>
                        <a:pt x="0" y="28"/>
                      </a:lnTo>
                      <a:lnTo>
                        <a:pt x="0" y="22"/>
                      </a:lnTo>
                      <a:lnTo>
                        <a:pt x="4" y="10"/>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5" name="Freeform 221"/>
                <p:cNvSpPr>
                  <a:spLocks/>
                </p:cNvSpPr>
                <p:nvPr userDrawn="1"/>
              </p:nvSpPr>
              <p:spPr bwMode="auto">
                <a:xfrm>
                  <a:off x="3111" y="938"/>
                  <a:ext cx="1" cy="5"/>
                </a:xfrm>
                <a:custGeom>
                  <a:avLst/>
                  <a:gdLst/>
                  <a:ahLst/>
                  <a:cxnLst>
                    <a:cxn ang="0">
                      <a:pos x="0" y="0"/>
                    </a:cxn>
                    <a:cxn ang="0">
                      <a:pos x="0" y="0"/>
                    </a:cxn>
                    <a:cxn ang="0">
                      <a:pos x="4" y="2"/>
                    </a:cxn>
                    <a:cxn ang="0">
                      <a:pos x="4" y="6"/>
                    </a:cxn>
                    <a:cxn ang="0">
                      <a:pos x="4" y="16"/>
                    </a:cxn>
                    <a:cxn ang="0">
                      <a:pos x="4" y="16"/>
                    </a:cxn>
                    <a:cxn ang="0">
                      <a:pos x="2" y="8"/>
                    </a:cxn>
                    <a:cxn ang="0">
                      <a:pos x="0" y="0"/>
                    </a:cxn>
                    <a:cxn ang="0">
                      <a:pos x="0" y="0"/>
                    </a:cxn>
                  </a:cxnLst>
                  <a:rect l="0" t="0" r="r" b="b"/>
                  <a:pathLst>
                    <a:path w="4" h="16">
                      <a:moveTo>
                        <a:pt x="0" y="0"/>
                      </a:moveTo>
                      <a:lnTo>
                        <a:pt x="0" y="0"/>
                      </a:lnTo>
                      <a:lnTo>
                        <a:pt x="4" y="2"/>
                      </a:lnTo>
                      <a:lnTo>
                        <a:pt x="4" y="6"/>
                      </a:lnTo>
                      <a:lnTo>
                        <a:pt x="4" y="16"/>
                      </a:lnTo>
                      <a:lnTo>
                        <a:pt x="4" y="16"/>
                      </a:lnTo>
                      <a:lnTo>
                        <a:pt x="2" y="8"/>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6" name="Freeform 222"/>
                <p:cNvSpPr>
                  <a:spLocks/>
                </p:cNvSpPr>
                <p:nvPr userDrawn="1"/>
              </p:nvSpPr>
              <p:spPr bwMode="auto">
                <a:xfrm>
                  <a:off x="3174" y="945"/>
                  <a:ext cx="2" cy="10"/>
                </a:xfrm>
                <a:custGeom>
                  <a:avLst/>
                  <a:gdLst/>
                  <a:ahLst/>
                  <a:cxnLst>
                    <a:cxn ang="0">
                      <a:pos x="2" y="0"/>
                    </a:cxn>
                    <a:cxn ang="0">
                      <a:pos x="2" y="0"/>
                    </a:cxn>
                    <a:cxn ang="0">
                      <a:pos x="6" y="2"/>
                    </a:cxn>
                    <a:cxn ang="0">
                      <a:pos x="8" y="6"/>
                    </a:cxn>
                    <a:cxn ang="0">
                      <a:pos x="8" y="16"/>
                    </a:cxn>
                    <a:cxn ang="0">
                      <a:pos x="6" y="28"/>
                    </a:cxn>
                    <a:cxn ang="0">
                      <a:pos x="6" y="38"/>
                    </a:cxn>
                    <a:cxn ang="0">
                      <a:pos x="6" y="38"/>
                    </a:cxn>
                    <a:cxn ang="0">
                      <a:pos x="4" y="36"/>
                    </a:cxn>
                    <a:cxn ang="0">
                      <a:pos x="2" y="34"/>
                    </a:cxn>
                    <a:cxn ang="0">
                      <a:pos x="0" y="24"/>
                    </a:cxn>
                    <a:cxn ang="0">
                      <a:pos x="0" y="12"/>
                    </a:cxn>
                    <a:cxn ang="0">
                      <a:pos x="2" y="0"/>
                    </a:cxn>
                    <a:cxn ang="0">
                      <a:pos x="2" y="0"/>
                    </a:cxn>
                  </a:cxnLst>
                  <a:rect l="0" t="0" r="r" b="b"/>
                  <a:pathLst>
                    <a:path w="8" h="38">
                      <a:moveTo>
                        <a:pt x="2" y="0"/>
                      </a:moveTo>
                      <a:lnTo>
                        <a:pt x="2" y="0"/>
                      </a:lnTo>
                      <a:lnTo>
                        <a:pt x="6" y="2"/>
                      </a:lnTo>
                      <a:lnTo>
                        <a:pt x="8" y="6"/>
                      </a:lnTo>
                      <a:lnTo>
                        <a:pt x="8" y="16"/>
                      </a:lnTo>
                      <a:lnTo>
                        <a:pt x="6" y="28"/>
                      </a:lnTo>
                      <a:lnTo>
                        <a:pt x="6" y="38"/>
                      </a:lnTo>
                      <a:lnTo>
                        <a:pt x="6" y="38"/>
                      </a:lnTo>
                      <a:lnTo>
                        <a:pt x="4" y="36"/>
                      </a:lnTo>
                      <a:lnTo>
                        <a:pt x="2" y="34"/>
                      </a:lnTo>
                      <a:lnTo>
                        <a:pt x="0" y="24"/>
                      </a:lnTo>
                      <a:lnTo>
                        <a:pt x="0" y="12"/>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7" name="Freeform 223"/>
                <p:cNvSpPr>
                  <a:spLocks/>
                </p:cNvSpPr>
                <p:nvPr userDrawn="1"/>
              </p:nvSpPr>
              <p:spPr bwMode="auto">
                <a:xfrm>
                  <a:off x="3171" y="959"/>
                  <a:ext cx="2" cy="7"/>
                </a:xfrm>
                <a:custGeom>
                  <a:avLst/>
                  <a:gdLst/>
                  <a:ahLst/>
                  <a:cxnLst>
                    <a:cxn ang="0">
                      <a:pos x="6" y="0"/>
                    </a:cxn>
                    <a:cxn ang="0">
                      <a:pos x="6" y="0"/>
                    </a:cxn>
                    <a:cxn ang="0">
                      <a:pos x="10" y="6"/>
                    </a:cxn>
                    <a:cxn ang="0">
                      <a:pos x="8" y="14"/>
                    </a:cxn>
                    <a:cxn ang="0">
                      <a:pos x="4" y="26"/>
                    </a:cxn>
                    <a:cxn ang="0">
                      <a:pos x="4" y="26"/>
                    </a:cxn>
                    <a:cxn ang="0">
                      <a:pos x="0" y="24"/>
                    </a:cxn>
                    <a:cxn ang="0">
                      <a:pos x="0" y="20"/>
                    </a:cxn>
                    <a:cxn ang="0">
                      <a:pos x="0" y="14"/>
                    </a:cxn>
                    <a:cxn ang="0">
                      <a:pos x="6" y="0"/>
                    </a:cxn>
                    <a:cxn ang="0">
                      <a:pos x="6" y="0"/>
                    </a:cxn>
                  </a:cxnLst>
                  <a:rect l="0" t="0" r="r" b="b"/>
                  <a:pathLst>
                    <a:path w="10" h="26">
                      <a:moveTo>
                        <a:pt x="6" y="0"/>
                      </a:moveTo>
                      <a:lnTo>
                        <a:pt x="6" y="0"/>
                      </a:lnTo>
                      <a:lnTo>
                        <a:pt x="10" y="6"/>
                      </a:lnTo>
                      <a:lnTo>
                        <a:pt x="8" y="14"/>
                      </a:lnTo>
                      <a:lnTo>
                        <a:pt x="4" y="26"/>
                      </a:lnTo>
                      <a:lnTo>
                        <a:pt x="4" y="26"/>
                      </a:lnTo>
                      <a:lnTo>
                        <a:pt x="0" y="24"/>
                      </a:lnTo>
                      <a:lnTo>
                        <a:pt x="0" y="20"/>
                      </a:lnTo>
                      <a:lnTo>
                        <a:pt x="0" y="1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8" name="Freeform 224"/>
                <p:cNvSpPr>
                  <a:spLocks/>
                </p:cNvSpPr>
                <p:nvPr userDrawn="1"/>
              </p:nvSpPr>
              <p:spPr bwMode="auto">
                <a:xfrm>
                  <a:off x="3166" y="970"/>
                  <a:ext cx="2" cy="5"/>
                </a:xfrm>
                <a:custGeom>
                  <a:avLst/>
                  <a:gdLst/>
                  <a:ahLst/>
                  <a:cxnLst>
                    <a:cxn ang="0">
                      <a:pos x="6" y="0"/>
                    </a:cxn>
                    <a:cxn ang="0">
                      <a:pos x="6" y="0"/>
                    </a:cxn>
                    <a:cxn ang="0">
                      <a:pos x="8" y="4"/>
                    </a:cxn>
                    <a:cxn ang="0">
                      <a:pos x="8" y="8"/>
                    </a:cxn>
                    <a:cxn ang="0">
                      <a:pos x="4" y="18"/>
                    </a:cxn>
                    <a:cxn ang="0">
                      <a:pos x="4" y="18"/>
                    </a:cxn>
                    <a:cxn ang="0">
                      <a:pos x="0" y="14"/>
                    </a:cxn>
                    <a:cxn ang="0">
                      <a:pos x="2" y="8"/>
                    </a:cxn>
                    <a:cxn ang="0">
                      <a:pos x="6" y="0"/>
                    </a:cxn>
                    <a:cxn ang="0">
                      <a:pos x="6" y="0"/>
                    </a:cxn>
                  </a:cxnLst>
                  <a:rect l="0" t="0" r="r" b="b"/>
                  <a:pathLst>
                    <a:path w="8" h="18">
                      <a:moveTo>
                        <a:pt x="6" y="0"/>
                      </a:moveTo>
                      <a:lnTo>
                        <a:pt x="6" y="0"/>
                      </a:lnTo>
                      <a:lnTo>
                        <a:pt x="8" y="4"/>
                      </a:lnTo>
                      <a:lnTo>
                        <a:pt x="8" y="8"/>
                      </a:lnTo>
                      <a:lnTo>
                        <a:pt x="4" y="18"/>
                      </a:lnTo>
                      <a:lnTo>
                        <a:pt x="4" y="18"/>
                      </a:lnTo>
                      <a:lnTo>
                        <a:pt x="0" y="14"/>
                      </a:lnTo>
                      <a:lnTo>
                        <a:pt x="2" y="8"/>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49" name="Freeform 225"/>
                <p:cNvSpPr>
                  <a:spLocks/>
                </p:cNvSpPr>
                <p:nvPr userDrawn="1"/>
              </p:nvSpPr>
              <p:spPr bwMode="auto">
                <a:xfrm>
                  <a:off x="3179" y="980"/>
                  <a:ext cx="2" cy="6"/>
                </a:xfrm>
                <a:custGeom>
                  <a:avLst/>
                  <a:gdLst/>
                  <a:ahLst/>
                  <a:cxnLst>
                    <a:cxn ang="0">
                      <a:pos x="2" y="0"/>
                    </a:cxn>
                    <a:cxn ang="0">
                      <a:pos x="2" y="0"/>
                    </a:cxn>
                    <a:cxn ang="0">
                      <a:pos x="4" y="2"/>
                    </a:cxn>
                    <a:cxn ang="0">
                      <a:pos x="6" y="4"/>
                    </a:cxn>
                    <a:cxn ang="0">
                      <a:pos x="6" y="8"/>
                    </a:cxn>
                    <a:cxn ang="0">
                      <a:pos x="4" y="14"/>
                    </a:cxn>
                    <a:cxn ang="0">
                      <a:pos x="6" y="20"/>
                    </a:cxn>
                    <a:cxn ang="0">
                      <a:pos x="6" y="20"/>
                    </a:cxn>
                    <a:cxn ang="0">
                      <a:pos x="2" y="16"/>
                    </a:cxn>
                    <a:cxn ang="0">
                      <a:pos x="0" y="12"/>
                    </a:cxn>
                    <a:cxn ang="0">
                      <a:pos x="2" y="0"/>
                    </a:cxn>
                    <a:cxn ang="0">
                      <a:pos x="2" y="0"/>
                    </a:cxn>
                  </a:cxnLst>
                  <a:rect l="0" t="0" r="r" b="b"/>
                  <a:pathLst>
                    <a:path w="6" h="20">
                      <a:moveTo>
                        <a:pt x="2" y="0"/>
                      </a:moveTo>
                      <a:lnTo>
                        <a:pt x="2" y="0"/>
                      </a:lnTo>
                      <a:lnTo>
                        <a:pt x="4" y="2"/>
                      </a:lnTo>
                      <a:lnTo>
                        <a:pt x="6" y="4"/>
                      </a:lnTo>
                      <a:lnTo>
                        <a:pt x="6" y="8"/>
                      </a:lnTo>
                      <a:lnTo>
                        <a:pt x="4" y="14"/>
                      </a:lnTo>
                      <a:lnTo>
                        <a:pt x="6" y="20"/>
                      </a:lnTo>
                      <a:lnTo>
                        <a:pt x="6" y="20"/>
                      </a:lnTo>
                      <a:lnTo>
                        <a:pt x="2" y="16"/>
                      </a:lnTo>
                      <a:lnTo>
                        <a:pt x="0" y="12"/>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0" name="Freeform 226"/>
                <p:cNvSpPr>
                  <a:spLocks/>
                </p:cNvSpPr>
                <p:nvPr userDrawn="1"/>
              </p:nvSpPr>
              <p:spPr bwMode="auto">
                <a:xfrm>
                  <a:off x="3157" y="987"/>
                  <a:ext cx="2" cy="3"/>
                </a:xfrm>
                <a:custGeom>
                  <a:avLst/>
                  <a:gdLst/>
                  <a:ahLst/>
                  <a:cxnLst>
                    <a:cxn ang="0">
                      <a:pos x="6" y="0"/>
                    </a:cxn>
                    <a:cxn ang="0">
                      <a:pos x="6" y="0"/>
                    </a:cxn>
                    <a:cxn ang="0">
                      <a:pos x="8" y="0"/>
                    </a:cxn>
                    <a:cxn ang="0">
                      <a:pos x="8" y="2"/>
                    </a:cxn>
                    <a:cxn ang="0">
                      <a:pos x="8" y="6"/>
                    </a:cxn>
                    <a:cxn ang="0">
                      <a:pos x="6" y="10"/>
                    </a:cxn>
                    <a:cxn ang="0">
                      <a:pos x="4" y="12"/>
                    </a:cxn>
                    <a:cxn ang="0">
                      <a:pos x="4" y="12"/>
                    </a:cxn>
                    <a:cxn ang="0">
                      <a:pos x="0" y="10"/>
                    </a:cxn>
                    <a:cxn ang="0">
                      <a:pos x="2" y="6"/>
                    </a:cxn>
                    <a:cxn ang="0">
                      <a:pos x="4" y="4"/>
                    </a:cxn>
                    <a:cxn ang="0">
                      <a:pos x="6" y="0"/>
                    </a:cxn>
                    <a:cxn ang="0">
                      <a:pos x="6" y="0"/>
                    </a:cxn>
                  </a:cxnLst>
                  <a:rect l="0" t="0" r="r" b="b"/>
                  <a:pathLst>
                    <a:path w="8" h="12">
                      <a:moveTo>
                        <a:pt x="6" y="0"/>
                      </a:moveTo>
                      <a:lnTo>
                        <a:pt x="6" y="0"/>
                      </a:lnTo>
                      <a:lnTo>
                        <a:pt x="8" y="0"/>
                      </a:lnTo>
                      <a:lnTo>
                        <a:pt x="8" y="2"/>
                      </a:lnTo>
                      <a:lnTo>
                        <a:pt x="8" y="6"/>
                      </a:lnTo>
                      <a:lnTo>
                        <a:pt x="6" y="10"/>
                      </a:lnTo>
                      <a:lnTo>
                        <a:pt x="4" y="12"/>
                      </a:lnTo>
                      <a:lnTo>
                        <a:pt x="4" y="12"/>
                      </a:lnTo>
                      <a:lnTo>
                        <a:pt x="0" y="10"/>
                      </a:lnTo>
                      <a:lnTo>
                        <a:pt x="2" y="6"/>
                      </a:lnTo>
                      <a:lnTo>
                        <a:pt x="4" y="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1" name="Freeform 227"/>
                <p:cNvSpPr>
                  <a:spLocks/>
                </p:cNvSpPr>
                <p:nvPr userDrawn="1"/>
              </p:nvSpPr>
              <p:spPr bwMode="auto">
                <a:xfrm>
                  <a:off x="3135" y="988"/>
                  <a:ext cx="5" cy="6"/>
                </a:xfrm>
                <a:custGeom>
                  <a:avLst/>
                  <a:gdLst/>
                  <a:ahLst/>
                  <a:cxnLst>
                    <a:cxn ang="0">
                      <a:pos x="0" y="0"/>
                    </a:cxn>
                    <a:cxn ang="0">
                      <a:pos x="0" y="0"/>
                    </a:cxn>
                    <a:cxn ang="0">
                      <a:pos x="4" y="2"/>
                    </a:cxn>
                    <a:cxn ang="0">
                      <a:pos x="6" y="4"/>
                    </a:cxn>
                    <a:cxn ang="0">
                      <a:pos x="8" y="12"/>
                    </a:cxn>
                    <a:cxn ang="0">
                      <a:pos x="8" y="12"/>
                    </a:cxn>
                    <a:cxn ang="0">
                      <a:pos x="12" y="12"/>
                    </a:cxn>
                    <a:cxn ang="0">
                      <a:pos x="14" y="12"/>
                    </a:cxn>
                    <a:cxn ang="0">
                      <a:pos x="16" y="8"/>
                    </a:cxn>
                    <a:cxn ang="0">
                      <a:pos x="16" y="8"/>
                    </a:cxn>
                    <a:cxn ang="0">
                      <a:pos x="18" y="10"/>
                    </a:cxn>
                    <a:cxn ang="0">
                      <a:pos x="18" y="14"/>
                    </a:cxn>
                    <a:cxn ang="0">
                      <a:pos x="16" y="20"/>
                    </a:cxn>
                    <a:cxn ang="0">
                      <a:pos x="16" y="24"/>
                    </a:cxn>
                    <a:cxn ang="0">
                      <a:pos x="16" y="24"/>
                    </a:cxn>
                    <a:cxn ang="0">
                      <a:pos x="14" y="22"/>
                    </a:cxn>
                    <a:cxn ang="0">
                      <a:pos x="12" y="22"/>
                    </a:cxn>
                    <a:cxn ang="0">
                      <a:pos x="6" y="24"/>
                    </a:cxn>
                    <a:cxn ang="0">
                      <a:pos x="6" y="24"/>
                    </a:cxn>
                    <a:cxn ang="0">
                      <a:pos x="6" y="18"/>
                    </a:cxn>
                    <a:cxn ang="0">
                      <a:pos x="2" y="12"/>
                    </a:cxn>
                    <a:cxn ang="0">
                      <a:pos x="0" y="8"/>
                    </a:cxn>
                    <a:cxn ang="0">
                      <a:pos x="0" y="0"/>
                    </a:cxn>
                    <a:cxn ang="0">
                      <a:pos x="0" y="0"/>
                    </a:cxn>
                  </a:cxnLst>
                  <a:rect l="0" t="0" r="r" b="b"/>
                  <a:pathLst>
                    <a:path w="18" h="24">
                      <a:moveTo>
                        <a:pt x="0" y="0"/>
                      </a:moveTo>
                      <a:lnTo>
                        <a:pt x="0" y="0"/>
                      </a:lnTo>
                      <a:lnTo>
                        <a:pt x="4" y="2"/>
                      </a:lnTo>
                      <a:lnTo>
                        <a:pt x="6" y="4"/>
                      </a:lnTo>
                      <a:lnTo>
                        <a:pt x="8" y="12"/>
                      </a:lnTo>
                      <a:lnTo>
                        <a:pt x="8" y="12"/>
                      </a:lnTo>
                      <a:lnTo>
                        <a:pt x="12" y="12"/>
                      </a:lnTo>
                      <a:lnTo>
                        <a:pt x="14" y="12"/>
                      </a:lnTo>
                      <a:lnTo>
                        <a:pt x="16" y="8"/>
                      </a:lnTo>
                      <a:lnTo>
                        <a:pt x="16" y="8"/>
                      </a:lnTo>
                      <a:lnTo>
                        <a:pt x="18" y="10"/>
                      </a:lnTo>
                      <a:lnTo>
                        <a:pt x="18" y="14"/>
                      </a:lnTo>
                      <a:lnTo>
                        <a:pt x="16" y="20"/>
                      </a:lnTo>
                      <a:lnTo>
                        <a:pt x="16" y="24"/>
                      </a:lnTo>
                      <a:lnTo>
                        <a:pt x="16" y="24"/>
                      </a:lnTo>
                      <a:lnTo>
                        <a:pt x="14" y="22"/>
                      </a:lnTo>
                      <a:lnTo>
                        <a:pt x="12" y="22"/>
                      </a:lnTo>
                      <a:lnTo>
                        <a:pt x="6" y="24"/>
                      </a:lnTo>
                      <a:lnTo>
                        <a:pt x="6" y="24"/>
                      </a:lnTo>
                      <a:lnTo>
                        <a:pt x="6" y="18"/>
                      </a:lnTo>
                      <a:lnTo>
                        <a:pt x="2" y="12"/>
                      </a:lnTo>
                      <a:lnTo>
                        <a:pt x="0" y="8"/>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2" name="Freeform 228"/>
                <p:cNvSpPr>
                  <a:spLocks/>
                </p:cNvSpPr>
                <p:nvPr userDrawn="1"/>
              </p:nvSpPr>
              <p:spPr bwMode="auto">
                <a:xfrm>
                  <a:off x="3162" y="1008"/>
                  <a:ext cx="3" cy="2"/>
                </a:xfrm>
                <a:custGeom>
                  <a:avLst/>
                  <a:gdLst/>
                  <a:ahLst/>
                  <a:cxnLst>
                    <a:cxn ang="0">
                      <a:pos x="8" y="0"/>
                    </a:cxn>
                    <a:cxn ang="0">
                      <a:pos x="8" y="0"/>
                    </a:cxn>
                    <a:cxn ang="0">
                      <a:pos x="10" y="2"/>
                    </a:cxn>
                    <a:cxn ang="0">
                      <a:pos x="10" y="6"/>
                    </a:cxn>
                    <a:cxn ang="0">
                      <a:pos x="10" y="6"/>
                    </a:cxn>
                    <a:cxn ang="0">
                      <a:pos x="6" y="8"/>
                    </a:cxn>
                    <a:cxn ang="0">
                      <a:pos x="0" y="6"/>
                    </a:cxn>
                    <a:cxn ang="0">
                      <a:pos x="0" y="6"/>
                    </a:cxn>
                    <a:cxn ang="0">
                      <a:pos x="2" y="4"/>
                    </a:cxn>
                    <a:cxn ang="0">
                      <a:pos x="4" y="4"/>
                    </a:cxn>
                    <a:cxn ang="0">
                      <a:pos x="8" y="2"/>
                    </a:cxn>
                    <a:cxn ang="0">
                      <a:pos x="8" y="0"/>
                    </a:cxn>
                    <a:cxn ang="0">
                      <a:pos x="8" y="0"/>
                    </a:cxn>
                  </a:cxnLst>
                  <a:rect l="0" t="0" r="r" b="b"/>
                  <a:pathLst>
                    <a:path w="10" h="8">
                      <a:moveTo>
                        <a:pt x="8" y="0"/>
                      </a:moveTo>
                      <a:lnTo>
                        <a:pt x="8" y="0"/>
                      </a:lnTo>
                      <a:lnTo>
                        <a:pt x="10" y="2"/>
                      </a:lnTo>
                      <a:lnTo>
                        <a:pt x="10" y="6"/>
                      </a:lnTo>
                      <a:lnTo>
                        <a:pt x="10" y="6"/>
                      </a:lnTo>
                      <a:lnTo>
                        <a:pt x="6" y="8"/>
                      </a:lnTo>
                      <a:lnTo>
                        <a:pt x="0" y="6"/>
                      </a:lnTo>
                      <a:lnTo>
                        <a:pt x="0" y="6"/>
                      </a:lnTo>
                      <a:lnTo>
                        <a:pt x="2" y="4"/>
                      </a:lnTo>
                      <a:lnTo>
                        <a:pt x="4" y="4"/>
                      </a:lnTo>
                      <a:lnTo>
                        <a:pt x="8"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3" name="Freeform 229"/>
                <p:cNvSpPr>
                  <a:spLocks/>
                </p:cNvSpPr>
                <p:nvPr userDrawn="1"/>
              </p:nvSpPr>
              <p:spPr bwMode="auto">
                <a:xfrm>
                  <a:off x="3150" y="1012"/>
                  <a:ext cx="10" cy="14"/>
                </a:xfrm>
                <a:custGeom>
                  <a:avLst/>
                  <a:gdLst/>
                  <a:ahLst/>
                  <a:cxnLst>
                    <a:cxn ang="0">
                      <a:pos x="14" y="0"/>
                    </a:cxn>
                    <a:cxn ang="0">
                      <a:pos x="14" y="0"/>
                    </a:cxn>
                    <a:cxn ang="0">
                      <a:pos x="20" y="0"/>
                    </a:cxn>
                    <a:cxn ang="0">
                      <a:pos x="26" y="2"/>
                    </a:cxn>
                    <a:cxn ang="0">
                      <a:pos x="36" y="10"/>
                    </a:cxn>
                    <a:cxn ang="0">
                      <a:pos x="36" y="10"/>
                    </a:cxn>
                    <a:cxn ang="0">
                      <a:pos x="32" y="18"/>
                    </a:cxn>
                    <a:cxn ang="0">
                      <a:pos x="30" y="30"/>
                    </a:cxn>
                    <a:cxn ang="0">
                      <a:pos x="28" y="54"/>
                    </a:cxn>
                    <a:cxn ang="0">
                      <a:pos x="28" y="54"/>
                    </a:cxn>
                    <a:cxn ang="0">
                      <a:pos x="18" y="52"/>
                    </a:cxn>
                    <a:cxn ang="0">
                      <a:pos x="10" y="46"/>
                    </a:cxn>
                    <a:cxn ang="0">
                      <a:pos x="4" y="40"/>
                    </a:cxn>
                    <a:cxn ang="0">
                      <a:pos x="0" y="32"/>
                    </a:cxn>
                    <a:cxn ang="0">
                      <a:pos x="0" y="32"/>
                    </a:cxn>
                    <a:cxn ang="0">
                      <a:pos x="4" y="34"/>
                    </a:cxn>
                    <a:cxn ang="0">
                      <a:pos x="8" y="32"/>
                    </a:cxn>
                    <a:cxn ang="0">
                      <a:pos x="10" y="32"/>
                    </a:cxn>
                    <a:cxn ang="0">
                      <a:pos x="14" y="34"/>
                    </a:cxn>
                    <a:cxn ang="0">
                      <a:pos x="14" y="34"/>
                    </a:cxn>
                    <a:cxn ang="0">
                      <a:pos x="16" y="26"/>
                    </a:cxn>
                    <a:cxn ang="0">
                      <a:pos x="16" y="16"/>
                    </a:cxn>
                    <a:cxn ang="0">
                      <a:pos x="16" y="8"/>
                    </a:cxn>
                    <a:cxn ang="0">
                      <a:pos x="14" y="0"/>
                    </a:cxn>
                    <a:cxn ang="0">
                      <a:pos x="14" y="0"/>
                    </a:cxn>
                  </a:cxnLst>
                  <a:rect l="0" t="0" r="r" b="b"/>
                  <a:pathLst>
                    <a:path w="36" h="54">
                      <a:moveTo>
                        <a:pt x="14" y="0"/>
                      </a:moveTo>
                      <a:lnTo>
                        <a:pt x="14" y="0"/>
                      </a:lnTo>
                      <a:lnTo>
                        <a:pt x="20" y="0"/>
                      </a:lnTo>
                      <a:lnTo>
                        <a:pt x="26" y="2"/>
                      </a:lnTo>
                      <a:lnTo>
                        <a:pt x="36" y="10"/>
                      </a:lnTo>
                      <a:lnTo>
                        <a:pt x="36" y="10"/>
                      </a:lnTo>
                      <a:lnTo>
                        <a:pt x="32" y="18"/>
                      </a:lnTo>
                      <a:lnTo>
                        <a:pt x="30" y="30"/>
                      </a:lnTo>
                      <a:lnTo>
                        <a:pt x="28" y="54"/>
                      </a:lnTo>
                      <a:lnTo>
                        <a:pt x="28" y="54"/>
                      </a:lnTo>
                      <a:lnTo>
                        <a:pt x="18" y="52"/>
                      </a:lnTo>
                      <a:lnTo>
                        <a:pt x="10" y="46"/>
                      </a:lnTo>
                      <a:lnTo>
                        <a:pt x="4" y="40"/>
                      </a:lnTo>
                      <a:lnTo>
                        <a:pt x="0" y="32"/>
                      </a:lnTo>
                      <a:lnTo>
                        <a:pt x="0" y="32"/>
                      </a:lnTo>
                      <a:lnTo>
                        <a:pt x="4" y="34"/>
                      </a:lnTo>
                      <a:lnTo>
                        <a:pt x="8" y="32"/>
                      </a:lnTo>
                      <a:lnTo>
                        <a:pt x="10" y="32"/>
                      </a:lnTo>
                      <a:lnTo>
                        <a:pt x="14" y="34"/>
                      </a:lnTo>
                      <a:lnTo>
                        <a:pt x="14" y="34"/>
                      </a:lnTo>
                      <a:lnTo>
                        <a:pt x="16" y="26"/>
                      </a:lnTo>
                      <a:lnTo>
                        <a:pt x="16" y="16"/>
                      </a:lnTo>
                      <a:lnTo>
                        <a:pt x="16" y="8"/>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4" name="Freeform 230"/>
                <p:cNvSpPr>
                  <a:spLocks/>
                </p:cNvSpPr>
                <p:nvPr userDrawn="1"/>
              </p:nvSpPr>
              <p:spPr bwMode="auto">
                <a:xfrm>
                  <a:off x="4552" y="1031"/>
                  <a:ext cx="4" cy="4"/>
                </a:xfrm>
                <a:custGeom>
                  <a:avLst/>
                  <a:gdLst/>
                  <a:ahLst/>
                  <a:cxnLst>
                    <a:cxn ang="0">
                      <a:pos x="2" y="0"/>
                    </a:cxn>
                    <a:cxn ang="0">
                      <a:pos x="2" y="0"/>
                    </a:cxn>
                    <a:cxn ang="0">
                      <a:pos x="6" y="2"/>
                    </a:cxn>
                    <a:cxn ang="0">
                      <a:pos x="12" y="6"/>
                    </a:cxn>
                    <a:cxn ang="0">
                      <a:pos x="14" y="10"/>
                    </a:cxn>
                    <a:cxn ang="0">
                      <a:pos x="16" y="18"/>
                    </a:cxn>
                    <a:cxn ang="0">
                      <a:pos x="16" y="18"/>
                    </a:cxn>
                    <a:cxn ang="0">
                      <a:pos x="12" y="16"/>
                    </a:cxn>
                    <a:cxn ang="0">
                      <a:pos x="10" y="16"/>
                    </a:cxn>
                    <a:cxn ang="0">
                      <a:pos x="6" y="14"/>
                    </a:cxn>
                    <a:cxn ang="0">
                      <a:pos x="2" y="14"/>
                    </a:cxn>
                    <a:cxn ang="0">
                      <a:pos x="2" y="14"/>
                    </a:cxn>
                    <a:cxn ang="0">
                      <a:pos x="0" y="8"/>
                    </a:cxn>
                    <a:cxn ang="0">
                      <a:pos x="2" y="0"/>
                    </a:cxn>
                    <a:cxn ang="0">
                      <a:pos x="2" y="0"/>
                    </a:cxn>
                  </a:cxnLst>
                  <a:rect l="0" t="0" r="r" b="b"/>
                  <a:pathLst>
                    <a:path w="16" h="18">
                      <a:moveTo>
                        <a:pt x="2" y="0"/>
                      </a:moveTo>
                      <a:lnTo>
                        <a:pt x="2" y="0"/>
                      </a:lnTo>
                      <a:lnTo>
                        <a:pt x="6" y="2"/>
                      </a:lnTo>
                      <a:lnTo>
                        <a:pt x="12" y="6"/>
                      </a:lnTo>
                      <a:lnTo>
                        <a:pt x="14" y="10"/>
                      </a:lnTo>
                      <a:lnTo>
                        <a:pt x="16" y="18"/>
                      </a:lnTo>
                      <a:lnTo>
                        <a:pt x="16" y="18"/>
                      </a:lnTo>
                      <a:lnTo>
                        <a:pt x="12" y="16"/>
                      </a:lnTo>
                      <a:lnTo>
                        <a:pt x="10" y="16"/>
                      </a:lnTo>
                      <a:lnTo>
                        <a:pt x="6" y="14"/>
                      </a:lnTo>
                      <a:lnTo>
                        <a:pt x="2" y="14"/>
                      </a:lnTo>
                      <a:lnTo>
                        <a:pt x="2" y="14"/>
                      </a:lnTo>
                      <a:lnTo>
                        <a:pt x="0" y="8"/>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5" name="Freeform 231"/>
                <p:cNvSpPr>
                  <a:spLocks/>
                </p:cNvSpPr>
                <p:nvPr userDrawn="1"/>
              </p:nvSpPr>
              <p:spPr bwMode="auto">
                <a:xfrm>
                  <a:off x="3741" y="1053"/>
                  <a:ext cx="2" cy="5"/>
                </a:xfrm>
                <a:custGeom>
                  <a:avLst/>
                  <a:gdLst/>
                  <a:ahLst/>
                  <a:cxnLst>
                    <a:cxn ang="0">
                      <a:pos x="10" y="0"/>
                    </a:cxn>
                    <a:cxn ang="0">
                      <a:pos x="10" y="0"/>
                    </a:cxn>
                    <a:cxn ang="0">
                      <a:pos x="8" y="6"/>
                    </a:cxn>
                    <a:cxn ang="0">
                      <a:pos x="6" y="12"/>
                    </a:cxn>
                    <a:cxn ang="0">
                      <a:pos x="4" y="16"/>
                    </a:cxn>
                    <a:cxn ang="0">
                      <a:pos x="2" y="18"/>
                    </a:cxn>
                    <a:cxn ang="0">
                      <a:pos x="0" y="18"/>
                    </a:cxn>
                    <a:cxn ang="0">
                      <a:pos x="0" y="18"/>
                    </a:cxn>
                    <a:cxn ang="0">
                      <a:pos x="2" y="6"/>
                    </a:cxn>
                    <a:cxn ang="0">
                      <a:pos x="6" y="2"/>
                    </a:cxn>
                    <a:cxn ang="0">
                      <a:pos x="10" y="0"/>
                    </a:cxn>
                    <a:cxn ang="0">
                      <a:pos x="10" y="0"/>
                    </a:cxn>
                  </a:cxnLst>
                  <a:rect l="0" t="0" r="r" b="b"/>
                  <a:pathLst>
                    <a:path w="10" h="18">
                      <a:moveTo>
                        <a:pt x="10" y="0"/>
                      </a:moveTo>
                      <a:lnTo>
                        <a:pt x="10" y="0"/>
                      </a:lnTo>
                      <a:lnTo>
                        <a:pt x="8" y="6"/>
                      </a:lnTo>
                      <a:lnTo>
                        <a:pt x="6" y="12"/>
                      </a:lnTo>
                      <a:lnTo>
                        <a:pt x="4" y="16"/>
                      </a:lnTo>
                      <a:lnTo>
                        <a:pt x="2" y="18"/>
                      </a:lnTo>
                      <a:lnTo>
                        <a:pt x="0" y="18"/>
                      </a:lnTo>
                      <a:lnTo>
                        <a:pt x="0" y="18"/>
                      </a:lnTo>
                      <a:lnTo>
                        <a:pt x="2" y="6"/>
                      </a:lnTo>
                      <a:lnTo>
                        <a:pt x="6" y="2"/>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6" name="Freeform 232"/>
                <p:cNvSpPr>
                  <a:spLocks/>
                </p:cNvSpPr>
                <p:nvPr userDrawn="1"/>
              </p:nvSpPr>
              <p:spPr bwMode="auto">
                <a:xfrm>
                  <a:off x="4537" y="1057"/>
                  <a:ext cx="5" cy="5"/>
                </a:xfrm>
                <a:custGeom>
                  <a:avLst/>
                  <a:gdLst/>
                  <a:ahLst/>
                  <a:cxnLst>
                    <a:cxn ang="0">
                      <a:pos x="2" y="0"/>
                    </a:cxn>
                    <a:cxn ang="0">
                      <a:pos x="2" y="0"/>
                    </a:cxn>
                    <a:cxn ang="0">
                      <a:pos x="4" y="0"/>
                    </a:cxn>
                    <a:cxn ang="0">
                      <a:pos x="4" y="2"/>
                    </a:cxn>
                    <a:cxn ang="0">
                      <a:pos x="4" y="2"/>
                    </a:cxn>
                    <a:cxn ang="0">
                      <a:pos x="4" y="4"/>
                    </a:cxn>
                    <a:cxn ang="0">
                      <a:pos x="6" y="2"/>
                    </a:cxn>
                    <a:cxn ang="0">
                      <a:pos x="6" y="2"/>
                    </a:cxn>
                    <a:cxn ang="0">
                      <a:pos x="8" y="4"/>
                    </a:cxn>
                    <a:cxn ang="0">
                      <a:pos x="8" y="6"/>
                    </a:cxn>
                    <a:cxn ang="0">
                      <a:pos x="6" y="10"/>
                    </a:cxn>
                    <a:cxn ang="0">
                      <a:pos x="6" y="10"/>
                    </a:cxn>
                    <a:cxn ang="0">
                      <a:pos x="12" y="10"/>
                    </a:cxn>
                    <a:cxn ang="0">
                      <a:pos x="14" y="6"/>
                    </a:cxn>
                    <a:cxn ang="0">
                      <a:pos x="14" y="6"/>
                    </a:cxn>
                    <a:cxn ang="0">
                      <a:pos x="16" y="8"/>
                    </a:cxn>
                    <a:cxn ang="0">
                      <a:pos x="16" y="10"/>
                    </a:cxn>
                    <a:cxn ang="0">
                      <a:pos x="18" y="10"/>
                    </a:cxn>
                    <a:cxn ang="0">
                      <a:pos x="18" y="10"/>
                    </a:cxn>
                    <a:cxn ang="0">
                      <a:pos x="12" y="16"/>
                    </a:cxn>
                    <a:cxn ang="0">
                      <a:pos x="2" y="18"/>
                    </a:cxn>
                    <a:cxn ang="0">
                      <a:pos x="2" y="18"/>
                    </a:cxn>
                    <a:cxn ang="0">
                      <a:pos x="2" y="16"/>
                    </a:cxn>
                    <a:cxn ang="0">
                      <a:pos x="2" y="14"/>
                    </a:cxn>
                    <a:cxn ang="0">
                      <a:pos x="6" y="16"/>
                    </a:cxn>
                    <a:cxn ang="0">
                      <a:pos x="6" y="16"/>
                    </a:cxn>
                    <a:cxn ang="0">
                      <a:pos x="4" y="12"/>
                    </a:cxn>
                    <a:cxn ang="0">
                      <a:pos x="0" y="10"/>
                    </a:cxn>
                    <a:cxn ang="0">
                      <a:pos x="0" y="10"/>
                    </a:cxn>
                    <a:cxn ang="0">
                      <a:pos x="0" y="6"/>
                    </a:cxn>
                    <a:cxn ang="0">
                      <a:pos x="0" y="4"/>
                    </a:cxn>
                    <a:cxn ang="0">
                      <a:pos x="2" y="4"/>
                    </a:cxn>
                    <a:cxn ang="0">
                      <a:pos x="2" y="0"/>
                    </a:cxn>
                    <a:cxn ang="0">
                      <a:pos x="2" y="0"/>
                    </a:cxn>
                  </a:cxnLst>
                  <a:rect l="0" t="0" r="r" b="b"/>
                  <a:pathLst>
                    <a:path w="18" h="18">
                      <a:moveTo>
                        <a:pt x="2" y="0"/>
                      </a:moveTo>
                      <a:lnTo>
                        <a:pt x="2" y="0"/>
                      </a:lnTo>
                      <a:lnTo>
                        <a:pt x="4" y="0"/>
                      </a:lnTo>
                      <a:lnTo>
                        <a:pt x="4" y="2"/>
                      </a:lnTo>
                      <a:lnTo>
                        <a:pt x="4" y="2"/>
                      </a:lnTo>
                      <a:lnTo>
                        <a:pt x="4" y="4"/>
                      </a:lnTo>
                      <a:lnTo>
                        <a:pt x="6" y="2"/>
                      </a:lnTo>
                      <a:lnTo>
                        <a:pt x="6" y="2"/>
                      </a:lnTo>
                      <a:lnTo>
                        <a:pt x="8" y="4"/>
                      </a:lnTo>
                      <a:lnTo>
                        <a:pt x="8" y="6"/>
                      </a:lnTo>
                      <a:lnTo>
                        <a:pt x="6" y="10"/>
                      </a:lnTo>
                      <a:lnTo>
                        <a:pt x="6" y="10"/>
                      </a:lnTo>
                      <a:lnTo>
                        <a:pt x="12" y="10"/>
                      </a:lnTo>
                      <a:lnTo>
                        <a:pt x="14" y="6"/>
                      </a:lnTo>
                      <a:lnTo>
                        <a:pt x="14" y="6"/>
                      </a:lnTo>
                      <a:lnTo>
                        <a:pt x="16" y="8"/>
                      </a:lnTo>
                      <a:lnTo>
                        <a:pt x="16" y="10"/>
                      </a:lnTo>
                      <a:lnTo>
                        <a:pt x="18" y="10"/>
                      </a:lnTo>
                      <a:lnTo>
                        <a:pt x="18" y="10"/>
                      </a:lnTo>
                      <a:lnTo>
                        <a:pt x="12" y="16"/>
                      </a:lnTo>
                      <a:lnTo>
                        <a:pt x="2" y="18"/>
                      </a:lnTo>
                      <a:lnTo>
                        <a:pt x="2" y="18"/>
                      </a:lnTo>
                      <a:lnTo>
                        <a:pt x="2" y="16"/>
                      </a:lnTo>
                      <a:lnTo>
                        <a:pt x="2" y="14"/>
                      </a:lnTo>
                      <a:lnTo>
                        <a:pt x="6" y="16"/>
                      </a:lnTo>
                      <a:lnTo>
                        <a:pt x="6" y="16"/>
                      </a:lnTo>
                      <a:lnTo>
                        <a:pt x="4" y="12"/>
                      </a:lnTo>
                      <a:lnTo>
                        <a:pt x="0" y="10"/>
                      </a:lnTo>
                      <a:lnTo>
                        <a:pt x="0" y="10"/>
                      </a:lnTo>
                      <a:lnTo>
                        <a:pt x="0" y="6"/>
                      </a:lnTo>
                      <a:lnTo>
                        <a:pt x="0" y="4"/>
                      </a:lnTo>
                      <a:lnTo>
                        <a:pt x="2" y="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7" name="Freeform 233"/>
                <p:cNvSpPr>
                  <a:spLocks/>
                </p:cNvSpPr>
                <p:nvPr userDrawn="1"/>
              </p:nvSpPr>
              <p:spPr bwMode="auto">
                <a:xfrm>
                  <a:off x="3720" y="1202"/>
                  <a:ext cx="3" cy="2"/>
                </a:xfrm>
                <a:custGeom>
                  <a:avLst/>
                  <a:gdLst/>
                  <a:ahLst/>
                  <a:cxnLst>
                    <a:cxn ang="0">
                      <a:pos x="10" y="0"/>
                    </a:cxn>
                    <a:cxn ang="0">
                      <a:pos x="10" y="0"/>
                    </a:cxn>
                    <a:cxn ang="0">
                      <a:pos x="10" y="2"/>
                    </a:cxn>
                    <a:cxn ang="0">
                      <a:pos x="8" y="4"/>
                    </a:cxn>
                    <a:cxn ang="0">
                      <a:pos x="8" y="4"/>
                    </a:cxn>
                    <a:cxn ang="0">
                      <a:pos x="6" y="8"/>
                    </a:cxn>
                    <a:cxn ang="0">
                      <a:pos x="6" y="8"/>
                    </a:cxn>
                    <a:cxn ang="0">
                      <a:pos x="4" y="4"/>
                    </a:cxn>
                    <a:cxn ang="0">
                      <a:pos x="2" y="4"/>
                    </a:cxn>
                    <a:cxn ang="0">
                      <a:pos x="0" y="4"/>
                    </a:cxn>
                    <a:cxn ang="0">
                      <a:pos x="0" y="4"/>
                    </a:cxn>
                    <a:cxn ang="0">
                      <a:pos x="4" y="0"/>
                    </a:cxn>
                    <a:cxn ang="0">
                      <a:pos x="10" y="0"/>
                    </a:cxn>
                    <a:cxn ang="0">
                      <a:pos x="10" y="0"/>
                    </a:cxn>
                  </a:cxnLst>
                  <a:rect l="0" t="0" r="r" b="b"/>
                  <a:pathLst>
                    <a:path w="10" h="8">
                      <a:moveTo>
                        <a:pt x="10" y="0"/>
                      </a:moveTo>
                      <a:lnTo>
                        <a:pt x="10" y="0"/>
                      </a:lnTo>
                      <a:lnTo>
                        <a:pt x="10" y="2"/>
                      </a:lnTo>
                      <a:lnTo>
                        <a:pt x="8" y="4"/>
                      </a:lnTo>
                      <a:lnTo>
                        <a:pt x="8" y="4"/>
                      </a:lnTo>
                      <a:lnTo>
                        <a:pt x="6" y="8"/>
                      </a:lnTo>
                      <a:lnTo>
                        <a:pt x="6" y="8"/>
                      </a:lnTo>
                      <a:lnTo>
                        <a:pt x="4" y="4"/>
                      </a:lnTo>
                      <a:lnTo>
                        <a:pt x="2" y="4"/>
                      </a:lnTo>
                      <a:lnTo>
                        <a:pt x="0" y="4"/>
                      </a:lnTo>
                      <a:lnTo>
                        <a:pt x="0" y="4"/>
                      </a:lnTo>
                      <a:lnTo>
                        <a:pt x="4" y="0"/>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8" name="Freeform 234"/>
                <p:cNvSpPr>
                  <a:spLocks/>
                </p:cNvSpPr>
                <p:nvPr userDrawn="1"/>
              </p:nvSpPr>
              <p:spPr bwMode="auto">
                <a:xfrm>
                  <a:off x="3726" y="1202"/>
                  <a:ext cx="4" cy="2"/>
                </a:xfrm>
                <a:custGeom>
                  <a:avLst/>
                  <a:gdLst/>
                  <a:ahLst/>
                  <a:cxnLst>
                    <a:cxn ang="0">
                      <a:pos x="8" y="0"/>
                    </a:cxn>
                    <a:cxn ang="0">
                      <a:pos x="8" y="0"/>
                    </a:cxn>
                    <a:cxn ang="0">
                      <a:pos x="14" y="0"/>
                    </a:cxn>
                    <a:cxn ang="0">
                      <a:pos x="14" y="0"/>
                    </a:cxn>
                    <a:cxn ang="0">
                      <a:pos x="12" y="4"/>
                    </a:cxn>
                    <a:cxn ang="0">
                      <a:pos x="12" y="6"/>
                    </a:cxn>
                    <a:cxn ang="0">
                      <a:pos x="10" y="8"/>
                    </a:cxn>
                    <a:cxn ang="0">
                      <a:pos x="12" y="10"/>
                    </a:cxn>
                    <a:cxn ang="0">
                      <a:pos x="12" y="10"/>
                    </a:cxn>
                    <a:cxn ang="0">
                      <a:pos x="4" y="10"/>
                    </a:cxn>
                    <a:cxn ang="0">
                      <a:pos x="0" y="8"/>
                    </a:cxn>
                    <a:cxn ang="0">
                      <a:pos x="0" y="8"/>
                    </a:cxn>
                    <a:cxn ang="0">
                      <a:pos x="0" y="6"/>
                    </a:cxn>
                    <a:cxn ang="0">
                      <a:pos x="0" y="6"/>
                    </a:cxn>
                    <a:cxn ang="0">
                      <a:pos x="4" y="4"/>
                    </a:cxn>
                    <a:cxn ang="0">
                      <a:pos x="6" y="2"/>
                    </a:cxn>
                    <a:cxn ang="0">
                      <a:pos x="8" y="2"/>
                    </a:cxn>
                    <a:cxn ang="0">
                      <a:pos x="8" y="0"/>
                    </a:cxn>
                    <a:cxn ang="0">
                      <a:pos x="8" y="0"/>
                    </a:cxn>
                  </a:cxnLst>
                  <a:rect l="0" t="0" r="r" b="b"/>
                  <a:pathLst>
                    <a:path w="14" h="10">
                      <a:moveTo>
                        <a:pt x="8" y="0"/>
                      </a:moveTo>
                      <a:lnTo>
                        <a:pt x="8" y="0"/>
                      </a:lnTo>
                      <a:lnTo>
                        <a:pt x="14" y="0"/>
                      </a:lnTo>
                      <a:lnTo>
                        <a:pt x="14" y="0"/>
                      </a:lnTo>
                      <a:lnTo>
                        <a:pt x="12" y="4"/>
                      </a:lnTo>
                      <a:lnTo>
                        <a:pt x="12" y="6"/>
                      </a:lnTo>
                      <a:lnTo>
                        <a:pt x="10" y="8"/>
                      </a:lnTo>
                      <a:lnTo>
                        <a:pt x="12" y="10"/>
                      </a:lnTo>
                      <a:lnTo>
                        <a:pt x="12" y="10"/>
                      </a:lnTo>
                      <a:lnTo>
                        <a:pt x="4" y="10"/>
                      </a:lnTo>
                      <a:lnTo>
                        <a:pt x="0" y="8"/>
                      </a:lnTo>
                      <a:lnTo>
                        <a:pt x="0" y="8"/>
                      </a:lnTo>
                      <a:lnTo>
                        <a:pt x="0" y="6"/>
                      </a:lnTo>
                      <a:lnTo>
                        <a:pt x="0" y="6"/>
                      </a:lnTo>
                      <a:lnTo>
                        <a:pt x="4" y="4"/>
                      </a:lnTo>
                      <a:lnTo>
                        <a:pt x="6" y="2"/>
                      </a:lnTo>
                      <a:lnTo>
                        <a:pt x="8"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59" name="Freeform 235"/>
                <p:cNvSpPr>
                  <a:spLocks/>
                </p:cNvSpPr>
                <p:nvPr userDrawn="1"/>
              </p:nvSpPr>
              <p:spPr bwMode="auto">
                <a:xfrm>
                  <a:off x="3722" y="1206"/>
                  <a:ext cx="2" cy="3"/>
                </a:xfrm>
                <a:custGeom>
                  <a:avLst/>
                  <a:gdLst/>
                  <a:ahLst/>
                  <a:cxnLst>
                    <a:cxn ang="0">
                      <a:pos x="2" y="0"/>
                    </a:cxn>
                    <a:cxn ang="0">
                      <a:pos x="2" y="0"/>
                    </a:cxn>
                    <a:cxn ang="0">
                      <a:pos x="8" y="2"/>
                    </a:cxn>
                    <a:cxn ang="0">
                      <a:pos x="10" y="6"/>
                    </a:cxn>
                    <a:cxn ang="0">
                      <a:pos x="8" y="8"/>
                    </a:cxn>
                    <a:cxn ang="0">
                      <a:pos x="2" y="10"/>
                    </a:cxn>
                    <a:cxn ang="0">
                      <a:pos x="2" y="10"/>
                    </a:cxn>
                    <a:cxn ang="0">
                      <a:pos x="0" y="6"/>
                    </a:cxn>
                    <a:cxn ang="0">
                      <a:pos x="2" y="0"/>
                    </a:cxn>
                    <a:cxn ang="0">
                      <a:pos x="2" y="0"/>
                    </a:cxn>
                  </a:cxnLst>
                  <a:rect l="0" t="0" r="r" b="b"/>
                  <a:pathLst>
                    <a:path w="10" h="10">
                      <a:moveTo>
                        <a:pt x="2" y="0"/>
                      </a:moveTo>
                      <a:lnTo>
                        <a:pt x="2" y="0"/>
                      </a:lnTo>
                      <a:lnTo>
                        <a:pt x="8" y="2"/>
                      </a:lnTo>
                      <a:lnTo>
                        <a:pt x="10" y="6"/>
                      </a:lnTo>
                      <a:lnTo>
                        <a:pt x="8" y="8"/>
                      </a:lnTo>
                      <a:lnTo>
                        <a:pt x="2" y="10"/>
                      </a:lnTo>
                      <a:lnTo>
                        <a:pt x="2" y="10"/>
                      </a:lnTo>
                      <a:lnTo>
                        <a:pt x="0" y="6"/>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0" name="Freeform 236"/>
                <p:cNvSpPr>
                  <a:spLocks/>
                </p:cNvSpPr>
                <p:nvPr userDrawn="1"/>
              </p:nvSpPr>
              <p:spPr bwMode="auto">
                <a:xfrm>
                  <a:off x="3722" y="1209"/>
                  <a:ext cx="6" cy="3"/>
                </a:xfrm>
                <a:custGeom>
                  <a:avLst/>
                  <a:gdLst/>
                  <a:ahLst/>
                  <a:cxnLst>
                    <a:cxn ang="0">
                      <a:pos x="6" y="0"/>
                    </a:cxn>
                    <a:cxn ang="0">
                      <a:pos x="6" y="0"/>
                    </a:cxn>
                    <a:cxn ang="0">
                      <a:pos x="10" y="2"/>
                    </a:cxn>
                    <a:cxn ang="0">
                      <a:pos x="12" y="4"/>
                    </a:cxn>
                    <a:cxn ang="0">
                      <a:pos x="14" y="6"/>
                    </a:cxn>
                    <a:cxn ang="0">
                      <a:pos x="18" y="2"/>
                    </a:cxn>
                    <a:cxn ang="0">
                      <a:pos x="18" y="2"/>
                    </a:cxn>
                    <a:cxn ang="0">
                      <a:pos x="20" y="4"/>
                    </a:cxn>
                    <a:cxn ang="0">
                      <a:pos x="22" y="6"/>
                    </a:cxn>
                    <a:cxn ang="0">
                      <a:pos x="22" y="14"/>
                    </a:cxn>
                    <a:cxn ang="0">
                      <a:pos x="22" y="14"/>
                    </a:cxn>
                    <a:cxn ang="0">
                      <a:pos x="18" y="14"/>
                    </a:cxn>
                    <a:cxn ang="0">
                      <a:pos x="18" y="12"/>
                    </a:cxn>
                    <a:cxn ang="0">
                      <a:pos x="18" y="6"/>
                    </a:cxn>
                    <a:cxn ang="0">
                      <a:pos x="18" y="6"/>
                    </a:cxn>
                    <a:cxn ang="0">
                      <a:pos x="8" y="10"/>
                    </a:cxn>
                    <a:cxn ang="0">
                      <a:pos x="4" y="10"/>
                    </a:cxn>
                    <a:cxn ang="0">
                      <a:pos x="0" y="8"/>
                    </a:cxn>
                    <a:cxn ang="0">
                      <a:pos x="0" y="8"/>
                    </a:cxn>
                    <a:cxn ang="0">
                      <a:pos x="2" y="6"/>
                    </a:cxn>
                    <a:cxn ang="0">
                      <a:pos x="4" y="6"/>
                    </a:cxn>
                    <a:cxn ang="0">
                      <a:pos x="6" y="4"/>
                    </a:cxn>
                    <a:cxn ang="0">
                      <a:pos x="6" y="0"/>
                    </a:cxn>
                    <a:cxn ang="0">
                      <a:pos x="6" y="0"/>
                    </a:cxn>
                  </a:cxnLst>
                  <a:rect l="0" t="0" r="r" b="b"/>
                  <a:pathLst>
                    <a:path w="22" h="14">
                      <a:moveTo>
                        <a:pt x="6" y="0"/>
                      </a:moveTo>
                      <a:lnTo>
                        <a:pt x="6" y="0"/>
                      </a:lnTo>
                      <a:lnTo>
                        <a:pt x="10" y="2"/>
                      </a:lnTo>
                      <a:lnTo>
                        <a:pt x="12" y="4"/>
                      </a:lnTo>
                      <a:lnTo>
                        <a:pt x="14" y="6"/>
                      </a:lnTo>
                      <a:lnTo>
                        <a:pt x="18" y="2"/>
                      </a:lnTo>
                      <a:lnTo>
                        <a:pt x="18" y="2"/>
                      </a:lnTo>
                      <a:lnTo>
                        <a:pt x="20" y="4"/>
                      </a:lnTo>
                      <a:lnTo>
                        <a:pt x="22" y="6"/>
                      </a:lnTo>
                      <a:lnTo>
                        <a:pt x="22" y="14"/>
                      </a:lnTo>
                      <a:lnTo>
                        <a:pt x="22" y="14"/>
                      </a:lnTo>
                      <a:lnTo>
                        <a:pt x="18" y="14"/>
                      </a:lnTo>
                      <a:lnTo>
                        <a:pt x="18" y="12"/>
                      </a:lnTo>
                      <a:lnTo>
                        <a:pt x="18" y="6"/>
                      </a:lnTo>
                      <a:lnTo>
                        <a:pt x="18" y="6"/>
                      </a:lnTo>
                      <a:lnTo>
                        <a:pt x="8" y="10"/>
                      </a:lnTo>
                      <a:lnTo>
                        <a:pt x="4" y="10"/>
                      </a:lnTo>
                      <a:lnTo>
                        <a:pt x="0" y="8"/>
                      </a:lnTo>
                      <a:lnTo>
                        <a:pt x="0" y="8"/>
                      </a:lnTo>
                      <a:lnTo>
                        <a:pt x="2" y="6"/>
                      </a:lnTo>
                      <a:lnTo>
                        <a:pt x="4" y="6"/>
                      </a:lnTo>
                      <a:lnTo>
                        <a:pt x="6" y="4"/>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1" name="Freeform 237"/>
                <p:cNvSpPr>
                  <a:spLocks/>
                </p:cNvSpPr>
                <p:nvPr userDrawn="1"/>
              </p:nvSpPr>
              <p:spPr bwMode="auto">
                <a:xfrm>
                  <a:off x="3741" y="1216"/>
                  <a:ext cx="1" cy="3"/>
                </a:xfrm>
                <a:custGeom>
                  <a:avLst/>
                  <a:gdLst/>
                  <a:ahLst/>
                  <a:cxnLst>
                    <a:cxn ang="0">
                      <a:pos x="0" y="0"/>
                    </a:cxn>
                    <a:cxn ang="0">
                      <a:pos x="0" y="0"/>
                    </a:cxn>
                    <a:cxn ang="0">
                      <a:pos x="4" y="0"/>
                    </a:cxn>
                    <a:cxn ang="0">
                      <a:pos x="6" y="2"/>
                    </a:cxn>
                    <a:cxn ang="0">
                      <a:pos x="6" y="12"/>
                    </a:cxn>
                    <a:cxn ang="0">
                      <a:pos x="6" y="12"/>
                    </a:cxn>
                    <a:cxn ang="0">
                      <a:pos x="2" y="12"/>
                    </a:cxn>
                    <a:cxn ang="0">
                      <a:pos x="0" y="8"/>
                    </a:cxn>
                    <a:cxn ang="0">
                      <a:pos x="0" y="0"/>
                    </a:cxn>
                    <a:cxn ang="0">
                      <a:pos x="0" y="0"/>
                    </a:cxn>
                  </a:cxnLst>
                  <a:rect l="0" t="0" r="r" b="b"/>
                  <a:pathLst>
                    <a:path w="6" h="12">
                      <a:moveTo>
                        <a:pt x="0" y="0"/>
                      </a:moveTo>
                      <a:lnTo>
                        <a:pt x="0" y="0"/>
                      </a:lnTo>
                      <a:lnTo>
                        <a:pt x="4" y="0"/>
                      </a:lnTo>
                      <a:lnTo>
                        <a:pt x="6" y="2"/>
                      </a:lnTo>
                      <a:lnTo>
                        <a:pt x="6" y="12"/>
                      </a:lnTo>
                      <a:lnTo>
                        <a:pt x="6" y="12"/>
                      </a:lnTo>
                      <a:lnTo>
                        <a:pt x="2" y="12"/>
                      </a:lnTo>
                      <a:lnTo>
                        <a:pt x="0" y="8"/>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2" name="Freeform 238"/>
                <p:cNvSpPr>
                  <a:spLocks/>
                </p:cNvSpPr>
                <p:nvPr userDrawn="1"/>
              </p:nvSpPr>
              <p:spPr bwMode="auto">
                <a:xfrm>
                  <a:off x="3251" y="1264"/>
                  <a:ext cx="6" cy="4"/>
                </a:xfrm>
                <a:custGeom>
                  <a:avLst/>
                  <a:gdLst/>
                  <a:ahLst/>
                  <a:cxnLst>
                    <a:cxn ang="0">
                      <a:pos x="16" y="18"/>
                    </a:cxn>
                    <a:cxn ang="0">
                      <a:pos x="16" y="18"/>
                    </a:cxn>
                    <a:cxn ang="0">
                      <a:pos x="10" y="16"/>
                    </a:cxn>
                    <a:cxn ang="0">
                      <a:pos x="6" y="12"/>
                    </a:cxn>
                    <a:cxn ang="0">
                      <a:pos x="2" y="8"/>
                    </a:cxn>
                    <a:cxn ang="0">
                      <a:pos x="0" y="2"/>
                    </a:cxn>
                    <a:cxn ang="0">
                      <a:pos x="0" y="2"/>
                    </a:cxn>
                    <a:cxn ang="0">
                      <a:pos x="4" y="0"/>
                    </a:cxn>
                    <a:cxn ang="0">
                      <a:pos x="10" y="0"/>
                    </a:cxn>
                    <a:cxn ang="0">
                      <a:pos x="12" y="2"/>
                    </a:cxn>
                    <a:cxn ang="0">
                      <a:pos x="16" y="4"/>
                    </a:cxn>
                    <a:cxn ang="0">
                      <a:pos x="18" y="8"/>
                    </a:cxn>
                    <a:cxn ang="0">
                      <a:pos x="20" y="12"/>
                    </a:cxn>
                    <a:cxn ang="0">
                      <a:pos x="18" y="16"/>
                    </a:cxn>
                    <a:cxn ang="0">
                      <a:pos x="16" y="18"/>
                    </a:cxn>
                    <a:cxn ang="0">
                      <a:pos x="16" y="18"/>
                    </a:cxn>
                  </a:cxnLst>
                  <a:rect l="0" t="0" r="r" b="b"/>
                  <a:pathLst>
                    <a:path w="20" h="18">
                      <a:moveTo>
                        <a:pt x="16" y="18"/>
                      </a:moveTo>
                      <a:lnTo>
                        <a:pt x="16" y="18"/>
                      </a:lnTo>
                      <a:lnTo>
                        <a:pt x="10" y="16"/>
                      </a:lnTo>
                      <a:lnTo>
                        <a:pt x="6" y="12"/>
                      </a:lnTo>
                      <a:lnTo>
                        <a:pt x="2" y="8"/>
                      </a:lnTo>
                      <a:lnTo>
                        <a:pt x="0" y="2"/>
                      </a:lnTo>
                      <a:lnTo>
                        <a:pt x="0" y="2"/>
                      </a:lnTo>
                      <a:lnTo>
                        <a:pt x="4" y="0"/>
                      </a:lnTo>
                      <a:lnTo>
                        <a:pt x="10" y="0"/>
                      </a:lnTo>
                      <a:lnTo>
                        <a:pt x="12" y="2"/>
                      </a:lnTo>
                      <a:lnTo>
                        <a:pt x="16" y="4"/>
                      </a:lnTo>
                      <a:lnTo>
                        <a:pt x="18" y="8"/>
                      </a:lnTo>
                      <a:lnTo>
                        <a:pt x="20" y="12"/>
                      </a:lnTo>
                      <a:lnTo>
                        <a:pt x="18" y="16"/>
                      </a:lnTo>
                      <a:lnTo>
                        <a:pt x="16" y="18"/>
                      </a:lnTo>
                      <a:lnTo>
                        <a:pt x="16" y="1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3" name="Freeform 239"/>
                <p:cNvSpPr>
                  <a:spLocks/>
                </p:cNvSpPr>
                <p:nvPr userDrawn="1"/>
              </p:nvSpPr>
              <p:spPr bwMode="auto">
                <a:xfrm>
                  <a:off x="3239" y="1267"/>
                  <a:ext cx="2" cy="5"/>
                </a:xfrm>
                <a:custGeom>
                  <a:avLst/>
                  <a:gdLst/>
                  <a:ahLst/>
                  <a:cxnLst>
                    <a:cxn ang="0">
                      <a:pos x="10" y="0"/>
                    </a:cxn>
                    <a:cxn ang="0">
                      <a:pos x="10" y="0"/>
                    </a:cxn>
                    <a:cxn ang="0">
                      <a:pos x="10" y="8"/>
                    </a:cxn>
                    <a:cxn ang="0">
                      <a:pos x="8" y="12"/>
                    </a:cxn>
                    <a:cxn ang="0">
                      <a:pos x="4" y="20"/>
                    </a:cxn>
                    <a:cxn ang="0">
                      <a:pos x="4" y="20"/>
                    </a:cxn>
                    <a:cxn ang="0">
                      <a:pos x="2" y="18"/>
                    </a:cxn>
                    <a:cxn ang="0">
                      <a:pos x="0" y="16"/>
                    </a:cxn>
                    <a:cxn ang="0">
                      <a:pos x="0" y="8"/>
                    </a:cxn>
                    <a:cxn ang="0">
                      <a:pos x="4" y="2"/>
                    </a:cxn>
                    <a:cxn ang="0">
                      <a:pos x="6" y="2"/>
                    </a:cxn>
                    <a:cxn ang="0">
                      <a:pos x="10" y="0"/>
                    </a:cxn>
                    <a:cxn ang="0">
                      <a:pos x="10" y="0"/>
                    </a:cxn>
                  </a:cxnLst>
                  <a:rect l="0" t="0" r="r" b="b"/>
                  <a:pathLst>
                    <a:path w="10" h="20">
                      <a:moveTo>
                        <a:pt x="10" y="0"/>
                      </a:moveTo>
                      <a:lnTo>
                        <a:pt x="10" y="0"/>
                      </a:lnTo>
                      <a:lnTo>
                        <a:pt x="10" y="8"/>
                      </a:lnTo>
                      <a:lnTo>
                        <a:pt x="8" y="12"/>
                      </a:lnTo>
                      <a:lnTo>
                        <a:pt x="4" y="20"/>
                      </a:lnTo>
                      <a:lnTo>
                        <a:pt x="4" y="20"/>
                      </a:lnTo>
                      <a:lnTo>
                        <a:pt x="2" y="18"/>
                      </a:lnTo>
                      <a:lnTo>
                        <a:pt x="0" y="16"/>
                      </a:lnTo>
                      <a:lnTo>
                        <a:pt x="0" y="8"/>
                      </a:lnTo>
                      <a:lnTo>
                        <a:pt x="4" y="2"/>
                      </a:lnTo>
                      <a:lnTo>
                        <a:pt x="6" y="2"/>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4" name="Freeform 240"/>
                <p:cNvSpPr>
                  <a:spLocks/>
                </p:cNvSpPr>
                <p:nvPr userDrawn="1"/>
              </p:nvSpPr>
              <p:spPr bwMode="auto">
                <a:xfrm>
                  <a:off x="3242" y="1275"/>
                  <a:ext cx="4" cy="13"/>
                </a:xfrm>
                <a:custGeom>
                  <a:avLst/>
                  <a:gdLst/>
                  <a:ahLst/>
                  <a:cxnLst>
                    <a:cxn ang="0">
                      <a:pos x="0" y="0"/>
                    </a:cxn>
                    <a:cxn ang="0">
                      <a:pos x="0" y="0"/>
                    </a:cxn>
                    <a:cxn ang="0">
                      <a:pos x="2" y="2"/>
                    </a:cxn>
                    <a:cxn ang="0">
                      <a:pos x="6" y="4"/>
                    </a:cxn>
                    <a:cxn ang="0">
                      <a:pos x="10" y="6"/>
                    </a:cxn>
                    <a:cxn ang="0">
                      <a:pos x="12" y="12"/>
                    </a:cxn>
                    <a:cxn ang="0">
                      <a:pos x="12" y="12"/>
                    </a:cxn>
                    <a:cxn ang="0">
                      <a:pos x="6" y="12"/>
                    </a:cxn>
                    <a:cxn ang="0">
                      <a:pos x="4" y="16"/>
                    </a:cxn>
                    <a:cxn ang="0">
                      <a:pos x="4" y="22"/>
                    </a:cxn>
                    <a:cxn ang="0">
                      <a:pos x="6" y="28"/>
                    </a:cxn>
                    <a:cxn ang="0">
                      <a:pos x="10" y="42"/>
                    </a:cxn>
                    <a:cxn ang="0">
                      <a:pos x="14" y="52"/>
                    </a:cxn>
                    <a:cxn ang="0">
                      <a:pos x="14" y="52"/>
                    </a:cxn>
                    <a:cxn ang="0">
                      <a:pos x="6" y="42"/>
                    </a:cxn>
                    <a:cxn ang="0">
                      <a:pos x="2" y="30"/>
                    </a:cxn>
                    <a:cxn ang="0">
                      <a:pos x="0" y="16"/>
                    </a:cxn>
                    <a:cxn ang="0">
                      <a:pos x="0" y="0"/>
                    </a:cxn>
                    <a:cxn ang="0">
                      <a:pos x="0" y="0"/>
                    </a:cxn>
                  </a:cxnLst>
                  <a:rect l="0" t="0" r="r" b="b"/>
                  <a:pathLst>
                    <a:path w="14" h="52">
                      <a:moveTo>
                        <a:pt x="0" y="0"/>
                      </a:moveTo>
                      <a:lnTo>
                        <a:pt x="0" y="0"/>
                      </a:lnTo>
                      <a:lnTo>
                        <a:pt x="2" y="2"/>
                      </a:lnTo>
                      <a:lnTo>
                        <a:pt x="6" y="4"/>
                      </a:lnTo>
                      <a:lnTo>
                        <a:pt x="10" y="6"/>
                      </a:lnTo>
                      <a:lnTo>
                        <a:pt x="12" y="12"/>
                      </a:lnTo>
                      <a:lnTo>
                        <a:pt x="12" y="12"/>
                      </a:lnTo>
                      <a:lnTo>
                        <a:pt x="6" y="12"/>
                      </a:lnTo>
                      <a:lnTo>
                        <a:pt x="4" y="16"/>
                      </a:lnTo>
                      <a:lnTo>
                        <a:pt x="4" y="22"/>
                      </a:lnTo>
                      <a:lnTo>
                        <a:pt x="6" y="28"/>
                      </a:lnTo>
                      <a:lnTo>
                        <a:pt x="10" y="42"/>
                      </a:lnTo>
                      <a:lnTo>
                        <a:pt x="14" y="52"/>
                      </a:lnTo>
                      <a:lnTo>
                        <a:pt x="14" y="52"/>
                      </a:lnTo>
                      <a:lnTo>
                        <a:pt x="6" y="42"/>
                      </a:lnTo>
                      <a:lnTo>
                        <a:pt x="2" y="30"/>
                      </a:lnTo>
                      <a:lnTo>
                        <a:pt x="0" y="1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5" name="Freeform 241"/>
                <p:cNvSpPr>
                  <a:spLocks/>
                </p:cNvSpPr>
                <p:nvPr userDrawn="1"/>
              </p:nvSpPr>
              <p:spPr bwMode="auto">
                <a:xfrm>
                  <a:off x="4113" y="1356"/>
                  <a:ext cx="9" cy="9"/>
                </a:xfrm>
                <a:custGeom>
                  <a:avLst/>
                  <a:gdLst/>
                  <a:ahLst/>
                  <a:cxnLst>
                    <a:cxn ang="0">
                      <a:pos x="34" y="0"/>
                    </a:cxn>
                    <a:cxn ang="0">
                      <a:pos x="34" y="0"/>
                    </a:cxn>
                    <a:cxn ang="0">
                      <a:pos x="34" y="6"/>
                    </a:cxn>
                    <a:cxn ang="0">
                      <a:pos x="32" y="10"/>
                    </a:cxn>
                    <a:cxn ang="0">
                      <a:pos x="28" y="20"/>
                    </a:cxn>
                    <a:cxn ang="0">
                      <a:pos x="22" y="28"/>
                    </a:cxn>
                    <a:cxn ang="0">
                      <a:pos x="14" y="36"/>
                    </a:cxn>
                    <a:cxn ang="0">
                      <a:pos x="14" y="36"/>
                    </a:cxn>
                    <a:cxn ang="0">
                      <a:pos x="6" y="34"/>
                    </a:cxn>
                    <a:cxn ang="0">
                      <a:pos x="0" y="32"/>
                    </a:cxn>
                    <a:cxn ang="0">
                      <a:pos x="0" y="32"/>
                    </a:cxn>
                    <a:cxn ang="0">
                      <a:pos x="0" y="20"/>
                    </a:cxn>
                    <a:cxn ang="0">
                      <a:pos x="0" y="20"/>
                    </a:cxn>
                    <a:cxn ang="0">
                      <a:pos x="12" y="20"/>
                    </a:cxn>
                    <a:cxn ang="0">
                      <a:pos x="12" y="20"/>
                    </a:cxn>
                    <a:cxn ang="0">
                      <a:pos x="14" y="10"/>
                    </a:cxn>
                    <a:cxn ang="0">
                      <a:pos x="18" y="4"/>
                    </a:cxn>
                    <a:cxn ang="0">
                      <a:pos x="24" y="2"/>
                    </a:cxn>
                    <a:cxn ang="0">
                      <a:pos x="34" y="0"/>
                    </a:cxn>
                    <a:cxn ang="0">
                      <a:pos x="34" y="0"/>
                    </a:cxn>
                  </a:cxnLst>
                  <a:rect l="0" t="0" r="r" b="b"/>
                  <a:pathLst>
                    <a:path w="34" h="36">
                      <a:moveTo>
                        <a:pt x="34" y="0"/>
                      </a:moveTo>
                      <a:lnTo>
                        <a:pt x="34" y="0"/>
                      </a:lnTo>
                      <a:lnTo>
                        <a:pt x="34" y="6"/>
                      </a:lnTo>
                      <a:lnTo>
                        <a:pt x="32" y="10"/>
                      </a:lnTo>
                      <a:lnTo>
                        <a:pt x="28" y="20"/>
                      </a:lnTo>
                      <a:lnTo>
                        <a:pt x="22" y="28"/>
                      </a:lnTo>
                      <a:lnTo>
                        <a:pt x="14" y="36"/>
                      </a:lnTo>
                      <a:lnTo>
                        <a:pt x="14" y="36"/>
                      </a:lnTo>
                      <a:lnTo>
                        <a:pt x="6" y="34"/>
                      </a:lnTo>
                      <a:lnTo>
                        <a:pt x="0" y="32"/>
                      </a:lnTo>
                      <a:lnTo>
                        <a:pt x="0" y="32"/>
                      </a:lnTo>
                      <a:lnTo>
                        <a:pt x="0" y="20"/>
                      </a:lnTo>
                      <a:lnTo>
                        <a:pt x="0" y="20"/>
                      </a:lnTo>
                      <a:lnTo>
                        <a:pt x="12" y="20"/>
                      </a:lnTo>
                      <a:lnTo>
                        <a:pt x="12" y="20"/>
                      </a:lnTo>
                      <a:lnTo>
                        <a:pt x="14" y="10"/>
                      </a:lnTo>
                      <a:lnTo>
                        <a:pt x="18" y="4"/>
                      </a:lnTo>
                      <a:lnTo>
                        <a:pt x="24" y="2"/>
                      </a:lnTo>
                      <a:lnTo>
                        <a:pt x="34" y="0"/>
                      </a:lnTo>
                      <a:lnTo>
                        <a:pt x="3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6" name="Freeform 242"/>
                <p:cNvSpPr>
                  <a:spLocks/>
                </p:cNvSpPr>
                <p:nvPr userDrawn="1"/>
              </p:nvSpPr>
              <p:spPr bwMode="auto">
                <a:xfrm>
                  <a:off x="3467" y="1405"/>
                  <a:ext cx="3" cy="2"/>
                </a:xfrm>
                <a:custGeom>
                  <a:avLst/>
                  <a:gdLst/>
                  <a:ahLst/>
                  <a:cxnLst>
                    <a:cxn ang="0">
                      <a:pos x="0" y="0"/>
                    </a:cxn>
                    <a:cxn ang="0">
                      <a:pos x="0" y="0"/>
                    </a:cxn>
                    <a:cxn ang="0">
                      <a:pos x="4" y="0"/>
                    </a:cxn>
                    <a:cxn ang="0">
                      <a:pos x="6" y="2"/>
                    </a:cxn>
                    <a:cxn ang="0">
                      <a:pos x="8" y="2"/>
                    </a:cxn>
                    <a:cxn ang="0">
                      <a:pos x="10" y="2"/>
                    </a:cxn>
                    <a:cxn ang="0">
                      <a:pos x="10" y="2"/>
                    </a:cxn>
                    <a:cxn ang="0">
                      <a:pos x="8" y="6"/>
                    </a:cxn>
                    <a:cxn ang="0">
                      <a:pos x="4" y="6"/>
                    </a:cxn>
                    <a:cxn ang="0">
                      <a:pos x="2" y="6"/>
                    </a:cxn>
                    <a:cxn ang="0">
                      <a:pos x="0" y="0"/>
                    </a:cxn>
                    <a:cxn ang="0">
                      <a:pos x="0" y="0"/>
                    </a:cxn>
                  </a:cxnLst>
                  <a:rect l="0" t="0" r="r" b="b"/>
                  <a:pathLst>
                    <a:path w="10" h="6">
                      <a:moveTo>
                        <a:pt x="0" y="0"/>
                      </a:moveTo>
                      <a:lnTo>
                        <a:pt x="0" y="0"/>
                      </a:lnTo>
                      <a:lnTo>
                        <a:pt x="4" y="0"/>
                      </a:lnTo>
                      <a:lnTo>
                        <a:pt x="6" y="2"/>
                      </a:lnTo>
                      <a:lnTo>
                        <a:pt x="8" y="2"/>
                      </a:lnTo>
                      <a:lnTo>
                        <a:pt x="10" y="2"/>
                      </a:lnTo>
                      <a:lnTo>
                        <a:pt x="10" y="2"/>
                      </a:lnTo>
                      <a:lnTo>
                        <a:pt x="8" y="6"/>
                      </a:lnTo>
                      <a:lnTo>
                        <a:pt x="4" y="6"/>
                      </a:lnTo>
                      <a:lnTo>
                        <a:pt x="2"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7" name="Freeform 243"/>
                <p:cNvSpPr>
                  <a:spLocks noEditPoints="1"/>
                </p:cNvSpPr>
                <p:nvPr userDrawn="1"/>
              </p:nvSpPr>
              <p:spPr bwMode="auto">
                <a:xfrm>
                  <a:off x="3711" y="168"/>
                  <a:ext cx="976" cy="1592"/>
                </a:xfrm>
                <a:custGeom>
                  <a:avLst/>
                  <a:gdLst/>
                  <a:ahLst/>
                  <a:cxnLst>
                    <a:cxn ang="0">
                      <a:pos x="1474" y="5592"/>
                    </a:cxn>
                    <a:cxn ang="0">
                      <a:pos x="1544" y="4890"/>
                    </a:cxn>
                    <a:cxn ang="0">
                      <a:pos x="1608" y="4554"/>
                    </a:cxn>
                    <a:cxn ang="0">
                      <a:pos x="1352" y="4486"/>
                    </a:cxn>
                    <a:cxn ang="0">
                      <a:pos x="566" y="4474"/>
                    </a:cxn>
                    <a:cxn ang="0">
                      <a:pos x="208" y="4160"/>
                    </a:cxn>
                    <a:cxn ang="0">
                      <a:pos x="94" y="3948"/>
                    </a:cxn>
                    <a:cxn ang="0">
                      <a:pos x="40" y="3786"/>
                    </a:cxn>
                    <a:cxn ang="0">
                      <a:pos x="196" y="3120"/>
                    </a:cxn>
                    <a:cxn ang="0">
                      <a:pos x="834" y="2364"/>
                    </a:cxn>
                    <a:cxn ang="0">
                      <a:pos x="1252" y="2310"/>
                    </a:cxn>
                    <a:cxn ang="0">
                      <a:pos x="1620" y="2284"/>
                    </a:cxn>
                    <a:cxn ang="0">
                      <a:pos x="1840" y="2562"/>
                    </a:cxn>
                    <a:cxn ang="0">
                      <a:pos x="2328" y="2548"/>
                    </a:cxn>
                    <a:cxn ang="0">
                      <a:pos x="2648" y="2486"/>
                    </a:cxn>
                    <a:cxn ang="0">
                      <a:pos x="2394" y="2208"/>
                    </a:cxn>
                    <a:cxn ang="0">
                      <a:pos x="2212" y="2084"/>
                    </a:cxn>
                    <a:cxn ang="0">
                      <a:pos x="2080" y="1990"/>
                    </a:cxn>
                    <a:cxn ang="0">
                      <a:pos x="2110" y="2114"/>
                    </a:cxn>
                    <a:cxn ang="0">
                      <a:pos x="2102" y="2178"/>
                    </a:cxn>
                    <a:cxn ang="0">
                      <a:pos x="1980" y="2090"/>
                    </a:cxn>
                    <a:cxn ang="0">
                      <a:pos x="1660" y="1772"/>
                    </a:cxn>
                    <a:cxn ang="0">
                      <a:pos x="1716" y="1946"/>
                    </a:cxn>
                    <a:cxn ang="0">
                      <a:pos x="1788" y="2232"/>
                    </a:cxn>
                    <a:cxn ang="0">
                      <a:pos x="1750" y="2062"/>
                    </a:cxn>
                    <a:cxn ang="0">
                      <a:pos x="1370" y="1888"/>
                    </a:cxn>
                    <a:cxn ang="0">
                      <a:pos x="1100" y="2118"/>
                    </a:cxn>
                    <a:cxn ang="0">
                      <a:pos x="812" y="2300"/>
                    </a:cxn>
                    <a:cxn ang="0">
                      <a:pos x="744" y="1918"/>
                    </a:cxn>
                    <a:cxn ang="0">
                      <a:pos x="1068" y="1762"/>
                    </a:cxn>
                    <a:cxn ang="0">
                      <a:pos x="934" y="1586"/>
                    </a:cxn>
                    <a:cxn ang="0">
                      <a:pos x="1208" y="1412"/>
                    </a:cxn>
                    <a:cxn ang="0">
                      <a:pos x="1282" y="1194"/>
                    </a:cxn>
                    <a:cxn ang="0">
                      <a:pos x="1374" y="1258"/>
                    </a:cxn>
                    <a:cxn ang="0">
                      <a:pos x="1598" y="1182"/>
                    </a:cxn>
                    <a:cxn ang="0">
                      <a:pos x="1580" y="956"/>
                    </a:cxn>
                    <a:cxn ang="0">
                      <a:pos x="1456" y="924"/>
                    </a:cxn>
                    <a:cxn ang="0">
                      <a:pos x="1360" y="888"/>
                    </a:cxn>
                    <a:cxn ang="0">
                      <a:pos x="1398" y="1180"/>
                    </a:cxn>
                    <a:cxn ang="0">
                      <a:pos x="1182" y="1026"/>
                    </a:cxn>
                    <a:cxn ang="0">
                      <a:pos x="1136" y="894"/>
                    </a:cxn>
                    <a:cxn ang="0">
                      <a:pos x="1194" y="746"/>
                    </a:cxn>
                    <a:cxn ang="0">
                      <a:pos x="1156" y="628"/>
                    </a:cxn>
                    <a:cxn ang="0">
                      <a:pos x="1190" y="562"/>
                    </a:cxn>
                    <a:cxn ang="0">
                      <a:pos x="1274" y="556"/>
                    </a:cxn>
                    <a:cxn ang="0">
                      <a:pos x="1516" y="692"/>
                    </a:cxn>
                    <a:cxn ang="0">
                      <a:pos x="1520" y="532"/>
                    </a:cxn>
                    <a:cxn ang="0">
                      <a:pos x="1688" y="512"/>
                    </a:cxn>
                    <a:cxn ang="0">
                      <a:pos x="1404" y="374"/>
                    </a:cxn>
                    <a:cxn ang="0">
                      <a:pos x="1348" y="244"/>
                    </a:cxn>
                    <a:cxn ang="0">
                      <a:pos x="1182" y="78"/>
                    </a:cxn>
                    <a:cxn ang="0">
                      <a:pos x="2138" y="372"/>
                    </a:cxn>
                    <a:cxn ang="0">
                      <a:pos x="3550" y="2310"/>
                    </a:cxn>
                    <a:cxn ang="0">
                      <a:pos x="3352" y="2450"/>
                    </a:cxn>
                    <a:cxn ang="0">
                      <a:pos x="3298" y="2584"/>
                    </a:cxn>
                    <a:cxn ang="0">
                      <a:pos x="3518" y="2594"/>
                    </a:cxn>
                    <a:cxn ang="0">
                      <a:pos x="3346" y="3440"/>
                    </a:cxn>
                    <a:cxn ang="0">
                      <a:pos x="3046" y="3068"/>
                    </a:cxn>
                    <a:cxn ang="0">
                      <a:pos x="2674" y="2642"/>
                    </a:cxn>
                    <a:cxn ang="0">
                      <a:pos x="3124" y="3446"/>
                    </a:cxn>
                    <a:cxn ang="0">
                      <a:pos x="3418" y="3540"/>
                    </a:cxn>
                    <a:cxn ang="0">
                      <a:pos x="2910" y="4860"/>
                    </a:cxn>
                    <a:cxn ang="0">
                      <a:pos x="2208" y="5694"/>
                    </a:cxn>
                  </a:cxnLst>
                  <a:rect l="0" t="0" r="r" b="b"/>
                  <a:pathLst>
                    <a:path w="3692" h="6070">
                      <a:moveTo>
                        <a:pt x="1374" y="6070"/>
                      </a:moveTo>
                      <a:lnTo>
                        <a:pt x="1374" y="6070"/>
                      </a:lnTo>
                      <a:lnTo>
                        <a:pt x="1374" y="6068"/>
                      </a:lnTo>
                      <a:lnTo>
                        <a:pt x="1374" y="6066"/>
                      </a:lnTo>
                      <a:lnTo>
                        <a:pt x="1370" y="6066"/>
                      </a:lnTo>
                      <a:lnTo>
                        <a:pt x="1366" y="6066"/>
                      </a:lnTo>
                      <a:lnTo>
                        <a:pt x="1368" y="6062"/>
                      </a:lnTo>
                      <a:lnTo>
                        <a:pt x="1368" y="6062"/>
                      </a:lnTo>
                      <a:lnTo>
                        <a:pt x="1364" y="6062"/>
                      </a:lnTo>
                      <a:lnTo>
                        <a:pt x="1362" y="6064"/>
                      </a:lnTo>
                      <a:lnTo>
                        <a:pt x="1360" y="6064"/>
                      </a:lnTo>
                      <a:lnTo>
                        <a:pt x="1356" y="6064"/>
                      </a:lnTo>
                      <a:lnTo>
                        <a:pt x="1356" y="6064"/>
                      </a:lnTo>
                      <a:lnTo>
                        <a:pt x="1358" y="6064"/>
                      </a:lnTo>
                      <a:lnTo>
                        <a:pt x="1366" y="6060"/>
                      </a:lnTo>
                      <a:lnTo>
                        <a:pt x="1372" y="6052"/>
                      </a:lnTo>
                      <a:lnTo>
                        <a:pt x="1374" y="6050"/>
                      </a:lnTo>
                      <a:lnTo>
                        <a:pt x="1372" y="6046"/>
                      </a:lnTo>
                      <a:lnTo>
                        <a:pt x="1372" y="6046"/>
                      </a:lnTo>
                      <a:lnTo>
                        <a:pt x="1388" y="6042"/>
                      </a:lnTo>
                      <a:lnTo>
                        <a:pt x="1402" y="6034"/>
                      </a:lnTo>
                      <a:lnTo>
                        <a:pt x="1412" y="6024"/>
                      </a:lnTo>
                      <a:lnTo>
                        <a:pt x="1420" y="6014"/>
                      </a:lnTo>
                      <a:lnTo>
                        <a:pt x="1428" y="6000"/>
                      </a:lnTo>
                      <a:lnTo>
                        <a:pt x="1434" y="5986"/>
                      </a:lnTo>
                      <a:lnTo>
                        <a:pt x="1442" y="5956"/>
                      </a:lnTo>
                      <a:lnTo>
                        <a:pt x="1442" y="5956"/>
                      </a:lnTo>
                      <a:lnTo>
                        <a:pt x="1436" y="5952"/>
                      </a:lnTo>
                      <a:lnTo>
                        <a:pt x="1430" y="5946"/>
                      </a:lnTo>
                      <a:lnTo>
                        <a:pt x="1428" y="5940"/>
                      </a:lnTo>
                      <a:lnTo>
                        <a:pt x="1426" y="5934"/>
                      </a:lnTo>
                      <a:lnTo>
                        <a:pt x="1426" y="5926"/>
                      </a:lnTo>
                      <a:lnTo>
                        <a:pt x="1428" y="5918"/>
                      </a:lnTo>
                      <a:lnTo>
                        <a:pt x="1432" y="5912"/>
                      </a:lnTo>
                      <a:lnTo>
                        <a:pt x="1438" y="5908"/>
                      </a:lnTo>
                      <a:lnTo>
                        <a:pt x="1438" y="5908"/>
                      </a:lnTo>
                      <a:lnTo>
                        <a:pt x="1438" y="5902"/>
                      </a:lnTo>
                      <a:lnTo>
                        <a:pt x="1438" y="5896"/>
                      </a:lnTo>
                      <a:lnTo>
                        <a:pt x="1444" y="5884"/>
                      </a:lnTo>
                      <a:lnTo>
                        <a:pt x="1462" y="5862"/>
                      </a:lnTo>
                      <a:lnTo>
                        <a:pt x="1462" y="5862"/>
                      </a:lnTo>
                      <a:lnTo>
                        <a:pt x="1462" y="5846"/>
                      </a:lnTo>
                      <a:lnTo>
                        <a:pt x="1466" y="5834"/>
                      </a:lnTo>
                      <a:lnTo>
                        <a:pt x="1466" y="5834"/>
                      </a:lnTo>
                      <a:lnTo>
                        <a:pt x="1470" y="5832"/>
                      </a:lnTo>
                      <a:lnTo>
                        <a:pt x="1472" y="5830"/>
                      </a:lnTo>
                      <a:lnTo>
                        <a:pt x="1476" y="5822"/>
                      </a:lnTo>
                      <a:lnTo>
                        <a:pt x="1478" y="5812"/>
                      </a:lnTo>
                      <a:lnTo>
                        <a:pt x="1484" y="5802"/>
                      </a:lnTo>
                      <a:lnTo>
                        <a:pt x="1484" y="5802"/>
                      </a:lnTo>
                      <a:lnTo>
                        <a:pt x="1490" y="5796"/>
                      </a:lnTo>
                      <a:lnTo>
                        <a:pt x="1494" y="5794"/>
                      </a:lnTo>
                      <a:lnTo>
                        <a:pt x="1498" y="5790"/>
                      </a:lnTo>
                      <a:lnTo>
                        <a:pt x="1500" y="5786"/>
                      </a:lnTo>
                      <a:lnTo>
                        <a:pt x="1500" y="5786"/>
                      </a:lnTo>
                      <a:lnTo>
                        <a:pt x="1500" y="5780"/>
                      </a:lnTo>
                      <a:lnTo>
                        <a:pt x="1496" y="5770"/>
                      </a:lnTo>
                      <a:lnTo>
                        <a:pt x="1494" y="5762"/>
                      </a:lnTo>
                      <a:lnTo>
                        <a:pt x="1492" y="5754"/>
                      </a:lnTo>
                      <a:lnTo>
                        <a:pt x="1492" y="5754"/>
                      </a:lnTo>
                      <a:lnTo>
                        <a:pt x="1490" y="5744"/>
                      </a:lnTo>
                      <a:lnTo>
                        <a:pt x="1484" y="5734"/>
                      </a:lnTo>
                      <a:lnTo>
                        <a:pt x="1482" y="5728"/>
                      </a:lnTo>
                      <a:lnTo>
                        <a:pt x="1482" y="5724"/>
                      </a:lnTo>
                      <a:lnTo>
                        <a:pt x="1484" y="5718"/>
                      </a:lnTo>
                      <a:lnTo>
                        <a:pt x="1486" y="5712"/>
                      </a:lnTo>
                      <a:lnTo>
                        <a:pt x="1486" y="5712"/>
                      </a:lnTo>
                      <a:lnTo>
                        <a:pt x="1482" y="5704"/>
                      </a:lnTo>
                      <a:lnTo>
                        <a:pt x="1480" y="5696"/>
                      </a:lnTo>
                      <a:lnTo>
                        <a:pt x="1478" y="5686"/>
                      </a:lnTo>
                      <a:lnTo>
                        <a:pt x="1478" y="5678"/>
                      </a:lnTo>
                      <a:lnTo>
                        <a:pt x="1478" y="5678"/>
                      </a:lnTo>
                      <a:lnTo>
                        <a:pt x="1470" y="5668"/>
                      </a:lnTo>
                      <a:lnTo>
                        <a:pt x="1464" y="5658"/>
                      </a:lnTo>
                      <a:lnTo>
                        <a:pt x="1460" y="5646"/>
                      </a:lnTo>
                      <a:lnTo>
                        <a:pt x="1456" y="5634"/>
                      </a:lnTo>
                      <a:lnTo>
                        <a:pt x="1456" y="5634"/>
                      </a:lnTo>
                      <a:lnTo>
                        <a:pt x="1464" y="5612"/>
                      </a:lnTo>
                      <a:lnTo>
                        <a:pt x="1474" y="5592"/>
                      </a:lnTo>
                      <a:lnTo>
                        <a:pt x="1484" y="5572"/>
                      </a:lnTo>
                      <a:lnTo>
                        <a:pt x="1492" y="5548"/>
                      </a:lnTo>
                      <a:lnTo>
                        <a:pt x="1492" y="5548"/>
                      </a:lnTo>
                      <a:lnTo>
                        <a:pt x="1500" y="5546"/>
                      </a:lnTo>
                      <a:lnTo>
                        <a:pt x="1508" y="5540"/>
                      </a:lnTo>
                      <a:lnTo>
                        <a:pt x="1508" y="5540"/>
                      </a:lnTo>
                      <a:lnTo>
                        <a:pt x="1512" y="5530"/>
                      </a:lnTo>
                      <a:lnTo>
                        <a:pt x="1518" y="5520"/>
                      </a:lnTo>
                      <a:lnTo>
                        <a:pt x="1532" y="5504"/>
                      </a:lnTo>
                      <a:lnTo>
                        <a:pt x="1546" y="5486"/>
                      </a:lnTo>
                      <a:lnTo>
                        <a:pt x="1552" y="5476"/>
                      </a:lnTo>
                      <a:lnTo>
                        <a:pt x="1556" y="5464"/>
                      </a:lnTo>
                      <a:lnTo>
                        <a:pt x="1556" y="5464"/>
                      </a:lnTo>
                      <a:lnTo>
                        <a:pt x="1576" y="5440"/>
                      </a:lnTo>
                      <a:lnTo>
                        <a:pt x="1588" y="5430"/>
                      </a:lnTo>
                      <a:lnTo>
                        <a:pt x="1596" y="5426"/>
                      </a:lnTo>
                      <a:lnTo>
                        <a:pt x="1604" y="5422"/>
                      </a:lnTo>
                      <a:lnTo>
                        <a:pt x="1604" y="5422"/>
                      </a:lnTo>
                      <a:lnTo>
                        <a:pt x="1604" y="5418"/>
                      </a:lnTo>
                      <a:lnTo>
                        <a:pt x="1604" y="5416"/>
                      </a:lnTo>
                      <a:lnTo>
                        <a:pt x="1606" y="5414"/>
                      </a:lnTo>
                      <a:lnTo>
                        <a:pt x="1606" y="5412"/>
                      </a:lnTo>
                      <a:lnTo>
                        <a:pt x="1606" y="5412"/>
                      </a:lnTo>
                      <a:lnTo>
                        <a:pt x="1650" y="5388"/>
                      </a:lnTo>
                      <a:lnTo>
                        <a:pt x="1650" y="5388"/>
                      </a:lnTo>
                      <a:lnTo>
                        <a:pt x="1654" y="5378"/>
                      </a:lnTo>
                      <a:lnTo>
                        <a:pt x="1660" y="5366"/>
                      </a:lnTo>
                      <a:lnTo>
                        <a:pt x="1674" y="5344"/>
                      </a:lnTo>
                      <a:lnTo>
                        <a:pt x="1678" y="5334"/>
                      </a:lnTo>
                      <a:lnTo>
                        <a:pt x="1680" y="5322"/>
                      </a:lnTo>
                      <a:lnTo>
                        <a:pt x="1680" y="5312"/>
                      </a:lnTo>
                      <a:lnTo>
                        <a:pt x="1678" y="5308"/>
                      </a:lnTo>
                      <a:lnTo>
                        <a:pt x="1674" y="5302"/>
                      </a:lnTo>
                      <a:lnTo>
                        <a:pt x="1674" y="5302"/>
                      </a:lnTo>
                      <a:lnTo>
                        <a:pt x="1672" y="5280"/>
                      </a:lnTo>
                      <a:lnTo>
                        <a:pt x="1668" y="5254"/>
                      </a:lnTo>
                      <a:lnTo>
                        <a:pt x="1668" y="5240"/>
                      </a:lnTo>
                      <a:lnTo>
                        <a:pt x="1672" y="5230"/>
                      </a:lnTo>
                      <a:lnTo>
                        <a:pt x="1674" y="5224"/>
                      </a:lnTo>
                      <a:lnTo>
                        <a:pt x="1678" y="5222"/>
                      </a:lnTo>
                      <a:lnTo>
                        <a:pt x="1684" y="5218"/>
                      </a:lnTo>
                      <a:lnTo>
                        <a:pt x="1690" y="5216"/>
                      </a:lnTo>
                      <a:lnTo>
                        <a:pt x="1690" y="5216"/>
                      </a:lnTo>
                      <a:lnTo>
                        <a:pt x="1690" y="5200"/>
                      </a:lnTo>
                      <a:lnTo>
                        <a:pt x="1690" y="5182"/>
                      </a:lnTo>
                      <a:lnTo>
                        <a:pt x="1688" y="5166"/>
                      </a:lnTo>
                      <a:lnTo>
                        <a:pt x="1684" y="5150"/>
                      </a:lnTo>
                      <a:lnTo>
                        <a:pt x="1676" y="5120"/>
                      </a:lnTo>
                      <a:lnTo>
                        <a:pt x="1666" y="5088"/>
                      </a:lnTo>
                      <a:lnTo>
                        <a:pt x="1666" y="5088"/>
                      </a:lnTo>
                      <a:lnTo>
                        <a:pt x="1676" y="5086"/>
                      </a:lnTo>
                      <a:lnTo>
                        <a:pt x="1684" y="5084"/>
                      </a:lnTo>
                      <a:lnTo>
                        <a:pt x="1684" y="5084"/>
                      </a:lnTo>
                      <a:lnTo>
                        <a:pt x="1678" y="5082"/>
                      </a:lnTo>
                      <a:lnTo>
                        <a:pt x="1672" y="5078"/>
                      </a:lnTo>
                      <a:lnTo>
                        <a:pt x="1662" y="5072"/>
                      </a:lnTo>
                      <a:lnTo>
                        <a:pt x="1662" y="5072"/>
                      </a:lnTo>
                      <a:lnTo>
                        <a:pt x="1664" y="5056"/>
                      </a:lnTo>
                      <a:lnTo>
                        <a:pt x="1662" y="5040"/>
                      </a:lnTo>
                      <a:lnTo>
                        <a:pt x="1662" y="5034"/>
                      </a:lnTo>
                      <a:lnTo>
                        <a:pt x="1660" y="5028"/>
                      </a:lnTo>
                      <a:lnTo>
                        <a:pt x="1656" y="5024"/>
                      </a:lnTo>
                      <a:lnTo>
                        <a:pt x="1650" y="5022"/>
                      </a:lnTo>
                      <a:lnTo>
                        <a:pt x="1650" y="5022"/>
                      </a:lnTo>
                      <a:lnTo>
                        <a:pt x="1650" y="5014"/>
                      </a:lnTo>
                      <a:lnTo>
                        <a:pt x="1648" y="5006"/>
                      </a:lnTo>
                      <a:lnTo>
                        <a:pt x="1644" y="4998"/>
                      </a:lnTo>
                      <a:lnTo>
                        <a:pt x="1638" y="4992"/>
                      </a:lnTo>
                      <a:lnTo>
                        <a:pt x="1626" y="4982"/>
                      </a:lnTo>
                      <a:lnTo>
                        <a:pt x="1612" y="4972"/>
                      </a:lnTo>
                      <a:lnTo>
                        <a:pt x="1612" y="4972"/>
                      </a:lnTo>
                      <a:lnTo>
                        <a:pt x="1612" y="4962"/>
                      </a:lnTo>
                      <a:lnTo>
                        <a:pt x="1612" y="4962"/>
                      </a:lnTo>
                      <a:lnTo>
                        <a:pt x="1596" y="4948"/>
                      </a:lnTo>
                      <a:lnTo>
                        <a:pt x="1580" y="4932"/>
                      </a:lnTo>
                      <a:lnTo>
                        <a:pt x="1564" y="4914"/>
                      </a:lnTo>
                      <a:lnTo>
                        <a:pt x="1546" y="4900"/>
                      </a:lnTo>
                      <a:lnTo>
                        <a:pt x="1546" y="4900"/>
                      </a:lnTo>
                      <a:lnTo>
                        <a:pt x="1544" y="4890"/>
                      </a:lnTo>
                      <a:lnTo>
                        <a:pt x="1540" y="4880"/>
                      </a:lnTo>
                      <a:lnTo>
                        <a:pt x="1534" y="4872"/>
                      </a:lnTo>
                      <a:lnTo>
                        <a:pt x="1526" y="4866"/>
                      </a:lnTo>
                      <a:lnTo>
                        <a:pt x="1526" y="4866"/>
                      </a:lnTo>
                      <a:lnTo>
                        <a:pt x="1524" y="4846"/>
                      </a:lnTo>
                      <a:lnTo>
                        <a:pt x="1520" y="4830"/>
                      </a:lnTo>
                      <a:lnTo>
                        <a:pt x="1508" y="4800"/>
                      </a:lnTo>
                      <a:lnTo>
                        <a:pt x="1508" y="4800"/>
                      </a:lnTo>
                      <a:lnTo>
                        <a:pt x="1512" y="4802"/>
                      </a:lnTo>
                      <a:lnTo>
                        <a:pt x="1516" y="4804"/>
                      </a:lnTo>
                      <a:lnTo>
                        <a:pt x="1518" y="4804"/>
                      </a:lnTo>
                      <a:lnTo>
                        <a:pt x="1520" y="4808"/>
                      </a:lnTo>
                      <a:lnTo>
                        <a:pt x="1520" y="4808"/>
                      </a:lnTo>
                      <a:lnTo>
                        <a:pt x="1528" y="4802"/>
                      </a:lnTo>
                      <a:lnTo>
                        <a:pt x="1534" y="4796"/>
                      </a:lnTo>
                      <a:lnTo>
                        <a:pt x="1540" y="4788"/>
                      </a:lnTo>
                      <a:lnTo>
                        <a:pt x="1544" y="4778"/>
                      </a:lnTo>
                      <a:lnTo>
                        <a:pt x="1550" y="4760"/>
                      </a:lnTo>
                      <a:lnTo>
                        <a:pt x="1556" y="4740"/>
                      </a:lnTo>
                      <a:lnTo>
                        <a:pt x="1556" y="4740"/>
                      </a:lnTo>
                      <a:lnTo>
                        <a:pt x="1558" y="4742"/>
                      </a:lnTo>
                      <a:lnTo>
                        <a:pt x="1556" y="4744"/>
                      </a:lnTo>
                      <a:lnTo>
                        <a:pt x="1552" y="4748"/>
                      </a:lnTo>
                      <a:lnTo>
                        <a:pt x="1552" y="4750"/>
                      </a:lnTo>
                      <a:lnTo>
                        <a:pt x="1552" y="4750"/>
                      </a:lnTo>
                      <a:lnTo>
                        <a:pt x="1556" y="4752"/>
                      </a:lnTo>
                      <a:lnTo>
                        <a:pt x="1560" y="4752"/>
                      </a:lnTo>
                      <a:lnTo>
                        <a:pt x="1566" y="4750"/>
                      </a:lnTo>
                      <a:lnTo>
                        <a:pt x="1572" y="4750"/>
                      </a:lnTo>
                      <a:lnTo>
                        <a:pt x="1574" y="4752"/>
                      </a:lnTo>
                      <a:lnTo>
                        <a:pt x="1578" y="4756"/>
                      </a:lnTo>
                      <a:lnTo>
                        <a:pt x="1578" y="4756"/>
                      </a:lnTo>
                      <a:lnTo>
                        <a:pt x="1580" y="4752"/>
                      </a:lnTo>
                      <a:lnTo>
                        <a:pt x="1580" y="4748"/>
                      </a:lnTo>
                      <a:lnTo>
                        <a:pt x="1576" y="4742"/>
                      </a:lnTo>
                      <a:lnTo>
                        <a:pt x="1570" y="4740"/>
                      </a:lnTo>
                      <a:lnTo>
                        <a:pt x="1566" y="4740"/>
                      </a:lnTo>
                      <a:lnTo>
                        <a:pt x="1564" y="4742"/>
                      </a:lnTo>
                      <a:lnTo>
                        <a:pt x="1564" y="4742"/>
                      </a:lnTo>
                      <a:lnTo>
                        <a:pt x="1560" y="4738"/>
                      </a:lnTo>
                      <a:lnTo>
                        <a:pt x="1560" y="4734"/>
                      </a:lnTo>
                      <a:lnTo>
                        <a:pt x="1558" y="4728"/>
                      </a:lnTo>
                      <a:lnTo>
                        <a:pt x="1554" y="4726"/>
                      </a:lnTo>
                      <a:lnTo>
                        <a:pt x="1554" y="4726"/>
                      </a:lnTo>
                      <a:lnTo>
                        <a:pt x="1554" y="4724"/>
                      </a:lnTo>
                      <a:lnTo>
                        <a:pt x="1554" y="4724"/>
                      </a:lnTo>
                      <a:lnTo>
                        <a:pt x="1558" y="4722"/>
                      </a:lnTo>
                      <a:lnTo>
                        <a:pt x="1564" y="4724"/>
                      </a:lnTo>
                      <a:lnTo>
                        <a:pt x="1568" y="4722"/>
                      </a:lnTo>
                      <a:lnTo>
                        <a:pt x="1568" y="4722"/>
                      </a:lnTo>
                      <a:lnTo>
                        <a:pt x="1572" y="4718"/>
                      </a:lnTo>
                      <a:lnTo>
                        <a:pt x="1574" y="4712"/>
                      </a:lnTo>
                      <a:lnTo>
                        <a:pt x="1574" y="4698"/>
                      </a:lnTo>
                      <a:lnTo>
                        <a:pt x="1574" y="4698"/>
                      </a:lnTo>
                      <a:lnTo>
                        <a:pt x="1572" y="4694"/>
                      </a:lnTo>
                      <a:lnTo>
                        <a:pt x="1568" y="4692"/>
                      </a:lnTo>
                      <a:lnTo>
                        <a:pt x="1560" y="4688"/>
                      </a:lnTo>
                      <a:lnTo>
                        <a:pt x="1560" y="4688"/>
                      </a:lnTo>
                      <a:lnTo>
                        <a:pt x="1562" y="4684"/>
                      </a:lnTo>
                      <a:lnTo>
                        <a:pt x="1566" y="4680"/>
                      </a:lnTo>
                      <a:lnTo>
                        <a:pt x="1574" y="4674"/>
                      </a:lnTo>
                      <a:lnTo>
                        <a:pt x="1576" y="4672"/>
                      </a:lnTo>
                      <a:lnTo>
                        <a:pt x="1580" y="4666"/>
                      </a:lnTo>
                      <a:lnTo>
                        <a:pt x="1580" y="4662"/>
                      </a:lnTo>
                      <a:lnTo>
                        <a:pt x="1580" y="4654"/>
                      </a:lnTo>
                      <a:lnTo>
                        <a:pt x="1580" y="4654"/>
                      </a:lnTo>
                      <a:lnTo>
                        <a:pt x="1586" y="4652"/>
                      </a:lnTo>
                      <a:lnTo>
                        <a:pt x="1588" y="4648"/>
                      </a:lnTo>
                      <a:lnTo>
                        <a:pt x="1592" y="4644"/>
                      </a:lnTo>
                      <a:lnTo>
                        <a:pt x="1596" y="4642"/>
                      </a:lnTo>
                      <a:lnTo>
                        <a:pt x="1596" y="4642"/>
                      </a:lnTo>
                      <a:lnTo>
                        <a:pt x="1594" y="4632"/>
                      </a:lnTo>
                      <a:lnTo>
                        <a:pt x="1596" y="4620"/>
                      </a:lnTo>
                      <a:lnTo>
                        <a:pt x="1602" y="4600"/>
                      </a:lnTo>
                      <a:lnTo>
                        <a:pt x="1610" y="4580"/>
                      </a:lnTo>
                      <a:lnTo>
                        <a:pt x="1612" y="4570"/>
                      </a:lnTo>
                      <a:lnTo>
                        <a:pt x="1612" y="4560"/>
                      </a:lnTo>
                      <a:lnTo>
                        <a:pt x="1612" y="4560"/>
                      </a:lnTo>
                      <a:lnTo>
                        <a:pt x="1608" y="4554"/>
                      </a:lnTo>
                      <a:lnTo>
                        <a:pt x="1604" y="4550"/>
                      </a:lnTo>
                      <a:lnTo>
                        <a:pt x="1598" y="4546"/>
                      </a:lnTo>
                      <a:lnTo>
                        <a:pt x="1596" y="4540"/>
                      </a:lnTo>
                      <a:lnTo>
                        <a:pt x="1596" y="4540"/>
                      </a:lnTo>
                      <a:lnTo>
                        <a:pt x="1596" y="4532"/>
                      </a:lnTo>
                      <a:lnTo>
                        <a:pt x="1598" y="4524"/>
                      </a:lnTo>
                      <a:lnTo>
                        <a:pt x="1602" y="4520"/>
                      </a:lnTo>
                      <a:lnTo>
                        <a:pt x="1610" y="4514"/>
                      </a:lnTo>
                      <a:lnTo>
                        <a:pt x="1610" y="4514"/>
                      </a:lnTo>
                      <a:lnTo>
                        <a:pt x="1604" y="4510"/>
                      </a:lnTo>
                      <a:lnTo>
                        <a:pt x="1600" y="4510"/>
                      </a:lnTo>
                      <a:lnTo>
                        <a:pt x="1590" y="4510"/>
                      </a:lnTo>
                      <a:lnTo>
                        <a:pt x="1580" y="4514"/>
                      </a:lnTo>
                      <a:lnTo>
                        <a:pt x="1574" y="4516"/>
                      </a:lnTo>
                      <a:lnTo>
                        <a:pt x="1566" y="4516"/>
                      </a:lnTo>
                      <a:lnTo>
                        <a:pt x="1566" y="4516"/>
                      </a:lnTo>
                      <a:lnTo>
                        <a:pt x="1564" y="4508"/>
                      </a:lnTo>
                      <a:lnTo>
                        <a:pt x="1560" y="4500"/>
                      </a:lnTo>
                      <a:lnTo>
                        <a:pt x="1558" y="4490"/>
                      </a:lnTo>
                      <a:lnTo>
                        <a:pt x="1560" y="4480"/>
                      </a:lnTo>
                      <a:lnTo>
                        <a:pt x="1560" y="4480"/>
                      </a:lnTo>
                      <a:lnTo>
                        <a:pt x="1556" y="4478"/>
                      </a:lnTo>
                      <a:lnTo>
                        <a:pt x="1554" y="4478"/>
                      </a:lnTo>
                      <a:lnTo>
                        <a:pt x="1548" y="4480"/>
                      </a:lnTo>
                      <a:lnTo>
                        <a:pt x="1542" y="4484"/>
                      </a:lnTo>
                      <a:lnTo>
                        <a:pt x="1538" y="4484"/>
                      </a:lnTo>
                      <a:lnTo>
                        <a:pt x="1534" y="4484"/>
                      </a:lnTo>
                      <a:lnTo>
                        <a:pt x="1534" y="4484"/>
                      </a:lnTo>
                      <a:lnTo>
                        <a:pt x="1536" y="4478"/>
                      </a:lnTo>
                      <a:lnTo>
                        <a:pt x="1538" y="4474"/>
                      </a:lnTo>
                      <a:lnTo>
                        <a:pt x="1540" y="4470"/>
                      </a:lnTo>
                      <a:lnTo>
                        <a:pt x="1542" y="4466"/>
                      </a:lnTo>
                      <a:lnTo>
                        <a:pt x="1542" y="4466"/>
                      </a:lnTo>
                      <a:lnTo>
                        <a:pt x="1538" y="4466"/>
                      </a:lnTo>
                      <a:lnTo>
                        <a:pt x="1532" y="4466"/>
                      </a:lnTo>
                      <a:lnTo>
                        <a:pt x="1518" y="4464"/>
                      </a:lnTo>
                      <a:lnTo>
                        <a:pt x="1518" y="4464"/>
                      </a:lnTo>
                      <a:lnTo>
                        <a:pt x="1524" y="4470"/>
                      </a:lnTo>
                      <a:lnTo>
                        <a:pt x="1524" y="4474"/>
                      </a:lnTo>
                      <a:lnTo>
                        <a:pt x="1522" y="4478"/>
                      </a:lnTo>
                      <a:lnTo>
                        <a:pt x="1522" y="4478"/>
                      </a:lnTo>
                      <a:lnTo>
                        <a:pt x="1514" y="4484"/>
                      </a:lnTo>
                      <a:lnTo>
                        <a:pt x="1506" y="4486"/>
                      </a:lnTo>
                      <a:lnTo>
                        <a:pt x="1496" y="4486"/>
                      </a:lnTo>
                      <a:lnTo>
                        <a:pt x="1486" y="4486"/>
                      </a:lnTo>
                      <a:lnTo>
                        <a:pt x="1466" y="4484"/>
                      </a:lnTo>
                      <a:lnTo>
                        <a:pt x="1458" y="4484"/>
                      </a:lnTo>
                      <a:lnTo>
                        <a:pt x="1450" y="4486"/>
                      </a:lnTo>
                      <a:lnTo>
                        <a:pt x="1450" y="4486"/>
                      </a:lnTo>
                      <a:lnTo>
                        <a:pt x="1448" y="4484"/>
                      </a:lnTo>
                      <a:lnTo>
                        <a:pt x="1446" y="4480"/>
                      </a:lnTo>
                      <a:lnTo>
                        <a:pt x="1444" y="4478"/>
                      </a:lnTo>
                      <a:lnTo>
                        <a:pt x="1440" y="4478"/>
                      </a:lnTo>
                      <a:lnTo>
                        <a:pt x="1440" y="4478"/>
                      </a:lnTo>
                      <a:lnTo>
                        <a:pt x="1438" y="4480"/>
                      </a:lnTo>
                      <a:lnTo>
                        <a:pt x="1438" y="4486"/>
                      </a:lnTo>
                      <a:lnTo>
                        <a:pt x="1440" y="4492"/>
                      </a:lnTo>
                      <a:lnTo>
                        <a:pt x="1440" y="4494"/>
                      </a:lnTo>
                      <a:lnTo>
                        <a:pt x="1442" y="4494"/>
                      </a:lnTo>
                      <a:lnTo>
                        <a:pt x="1442" y="4494"/>
                      </a:lnTo>
                      <a:lnTo>
                        <a:pt x="1440" y="4498"/>
                      </a:lnTo>
                      <a:lnTo>
                        <a:pt x="1434" y="4498"/>
                      </a:lnTo>
                      <a:lnTo>
                        <a:pt x="1424" y="4500"/>
                      </a:lnTo>
                      <a:lnTo>
                        <a:pt x="1424" y="4500"/>
                      </a:lnTo>
                      <a:lnTo>
                        <a:pt x="1424" y="4486"/>
                      </a:lnTo>
                      <a:lnTo>
                        <a:pt x="1424" y="4486"/>
                      </a:lnTo>
                      <a:lnTo>
                        <a:pt x="1418" y="4488"/>
                      </a:lnTo>
                      <a:lnTo>
                        <a:pt x="1414" y="4490"/>
                      </a:lnTo>
                      <a:lnTo>
                        <a:pt x="1412" y="4494"/>
                      </a:lnTo>
                      <a:lnTo>
                        <a:pt x="1412" y="4500"/>
                      </a:lnTo>
                      <a:lnTo>
                        <a:pt x="1412" y="4500"/>
                      </a:lnTo>
                      <a:lnTo>
                        <a:pt x="1396" y="4502"/>
                      </a:lnTo>
                      <a:lnTo>
                        <a:pt x="1388" y="4504"/>
                      </a:lnTo>
                      <a:lnTo>
                        <a:pt x="1384" y="4508"/>
                      </a:lnTo>
                      <a:lnTo>
                        <a:pt x="1384" y="4508"/>
                      </a:lnTo>
                      <a:lnTo>
                        <a:pt x="1378" y="4502"/>
                      </a:lnTo>
                      <a:lnTo>
                        <a:pt x="1368" y="4498"/>
                      </a:lnTo>
                      <a:lnTo>
                        <a:pt x="1360" y="4492"/>
                      </a:lnTo>
                      <a:lnTo>
                        <a:pt x="1352" y="4486"/>
                      </a:lnTo>
                      <a:lnTo>
                        <a:pt x="1352" y="4486"/>
                      </a:lnTo>
                      <a:lnTo>
                        <a:pt x="1350" y="4468"/>
                      </a:lnTo>
                      <a:lnTo>
                        <a:pt x="1346" y="4450"/>
                      </a:lnTo>
                      <a:lnTo>
                        <a:pt x="1340" y="4430"/>
                      </a:lnTo>
                      <a:lnTo>
                        <a:pt x="1334" y="4424"/>
                      </a:lnTo>
                      <a:lnTo>
                        <a:pt x="1328" y="4418"/>
                      </a:lnTo>
                      <a:lnTo>
                        <a:pt x="1328" y="4418"/>
                      </a:lnTo>
                      <a:lnTo>
                        <a:pt x="1330" y="4414"/>
                      </a:lnTo>
                      <a:lnTo>
                        <a:pt x="1334" y="4410"/>
                      </a:lnTo>
                      <a:lnTo>
                        <a:pt x="1336" y="4408"/>
                      </a:lnTo>
                      <a:lnTo>
                        <a:pt x="1338" y="4404"/>
                      </a:lnTo>
                      <a:lnTo>
                        <a:pt x="1338" y="4404"/>
                      </a:lnTo>
                      <a:lnTo>
                        <a:pt x="1332" y="4406"/>
                      </a:lnTo>
                      <a:lnTo>
                        <a:pt x="1324" y="4408"/>
                      </a:lnTo>
                      <a:lnTo>
                        <a:pt x="1324" y="4408"/>
                      </a:lnTo>
                      <a:lnTo>
                        <a:pt x="1318" y="4396"/>
                      </a:lnTo>
                      <a:lnTo>
                        <a:pt x="1310" y="4388"/>
                      </a:lnTo>
                      <a:lnTo>
                        <a:pt x="1300" y="4380"/>
                      </a:lnTo>
                      <a:lnTo>
                        <a:pt x="1288" y="4376"/>
                      </a:lnTo>
                      <a:lnTo>
                        <a:pt x="1260" y="4368"/>
                      </a:lnTo>
                      <a:lnTo>
                        <a:pt x="1232" y="4362"/>
                      </a:lnTo>
                      <a:lnTo>
                        <a:pt x="1232" y="4362"/>
                      </a:lnTo>
                      <a:lnTo>
                        <a:pt x="1230" y="4362"/>
                      </a:lnTo>
                      <a:lnTo>
                        <a:pt x="1230" y="4366"/>
                      </a:lnTo>
                      <a:lnTo>
                        <a:pt x="1228" y="4368"/>
                      </a:lnTo>
                      <a:lnTo>
                        <a:pt x="1228" y="4370"/>
                      </a:lnTo>
                      <a:lnTo>
                        <a:pt x="1228" y="4370"/>
                      </a:lnTo>
                      <a:lnTo>
                        <a:pt x="1186" y="4372"/>
                      </a:lnTo>
                      <a:lnTo>
                        <a:pt x="1148" y="4378"/>
                      </a:lnTo>
                      <a:lnTo>
                        <a:pt x="1112" y="4386"/>
                      </a:lnTo>
                      <a:lnTo>
                        <a:pt x="1078" y="4396"/>
                      </a:lnTo>
                      <a:lnTo>
                        <a:pt x="1046" y="4406"/>
                      </a:lnTo>
                      <a:lnTo>
                        <a:pt x="1014" y="4420"/>
                      </a:lnTo>
                      <a:lnTo>
                        <a:pt x="984" y="4434"/>
                      </a:lnTo>
                      <a:lnTo>
                        <a:pt x="956" y="4448"/>
                      </a:lnTo>
                      <a:lnTo>
                        <a:pt x="956" y="4448"/>
                      </a:lnTo>
                      <a:lnTo>
                        <a:pt x="942" y="4448"/>
                      </a:lnTo>
                      <a:lnTo>
                        <a:pt x="932" y="4452"/>
                      </a:lnTo>
                      <a:lnTo>
                        <a:pt x="922" y="4456"/>
                      </a:lnTo>
                      <a:lnTo>
                        <a:pt x="914" y="4460"/>
                      </a:lnTo>
                      <a:lnTo>
                        <a:pt x="904" y="4466"/>
                      </a:lnTo>
                      <a:lnTo>
                        <a:pt x="896" y="4470"/>
                      </a:lnTo>
                      <a:lnTo>
                        <a:pt x="884" y="4472"/>
                      </a:lnTo>
                      <a:lnTo>
                        <a:pt x="872" y="4474"/>
                      </a:lnTo>
                      <a:lnTo>
                        <a:pt x="872" y="4474"/>
                      </a:lnTo>
                      <a:lnTo>
                        <a:pt x="862" y="4466"/>
                      </a:lnTo>
                      <a:lnTo>
                        <a:pt x="850" y="4460"/>
                      </a:lnTo>
                      <a:lnTo>
                        <a:pt x="838" y="4456"/>
                      </a:lnTo>
                      <a:lnTo>
                        <a:pt x="824" y="4452"/>
                      </a:lnTo>
                      <a:lnTo>
                        <a:pt x="794" y="4446"/>
                      </a:lnTo>
                      <a:lnTo>
                        <a:pt x="764" y="4440"/>
                      </a:lnTo>
                      <a:lnTo>
                        <a:pt x="764" y="4440"/>
                      </a:lnTo>
                      <a:lnTo>
                        <a:pt x="762" y="4440"/>
                      </a:lnTo>
                      <a:lnTo>
                        <a:pt x="760" y="4438"/>
                      </a:lnTo>
                      <a:lnTo>
                        <a:pt x="760" y="4436"/>
                      </a:lnTo>
                      <a:lnTo>
                        <a:pt x="758" y="4434"/>
                      </a:lnTo>
                      <a:lnTo>
                        <a:pt x="758" y="4434"/>
                      </a:lnTo>
                      <a:lnTo>
                        <a:pt x="756" y="4434"/>
                      </a:lnTo>
                      <a:lnTo>
                        <a:pt x="754" y="4436"/>
                      </a:lnTo>
                      <a:lnTo>
                        <a:pt x="754" y="4440"/>
                      </a:lnTo>
                      <a:lnTo>
                        <a:pt x="752" y="4440"/>
                      </a:lnTo>
                      <a:lnTo>
                        <a:pt x="752" y="4440"/>
                      </a:lnTo>
                      <a:lnTo>
                        <a:pt x="744" y="4436"/>
                      </a:lnTo>
                      <a:lnTo>
                        <a:pt x="738" y="4436"/>
                      </a:lnTo>
                      <a:lnTo>
                        <a:pt x="730" y="4436"/>
                      </a:lnTo>
                      <a:lnTo>
                        <a:pt x="724" y="4436"/>
                      </a:lnTo>
                      <a:lnTo>
                        <a:pt x="708" y="4440"/>
                      </a:lnTo>
                      <a:lnTo>
                        <a:pt x="700" y="4438"/>
                      </a:lnTo>
                      <a:lnTo>
                        <a:pt x="692" y="4436"/>
                      </a:lnTo>
                      <a:lnTo>
                        <a:pt x="692" y="4436"/>
                      </a:lnTo>
                      <a:lnTo>
                        <a:pt x="690" y="4438"/>
                      </a:lnTo>
                      <a:lnTo>
                        <a:pt x="690" y="4438"/>
                      </a:lnTo>
                      <a:lnTo>
                        <a:pt x="694" y="4440"/>
                      </a:lnTo>
                      <a:lnTo>
                        <a:pt x="694" y="4440"/>
                      </a:lnTo>
                      <a:lnTo>
                        <a:pt x="658" y="4444"/>
                      </a:lnTo>
                      <a:lnTo>
                        <a:pt x="624" y="4450"/>
                      </a:lnTo>
                      <a:lnTo>
                        <a:pt x="594" y="4460"/>
                      </a:lnTo>
                      <a:lnTo>
                        <a:pt x="580" y="4466"/>
                      </a:lnTo>
                      <a:lnTo>
                        <a:pt x="566" y="4474"/>
                      </a:lnTo>
                      <a:lnTo>
                        <a:pt x="566" y="4474"/>
                      </a:lnTo>
                      <a:lnTo>
                        <a:pt x="556" y="4472"/>
                      </a:lnTo>
                      <a:lnTo>
                        <a:pt x="548" y="4474"/>
                      </a:lnTo>
                      <a:lnTo>
                        <a:pt x="542" y="4478"/>
                      </a:lnTo>
                      <a:lnTo>
                        <a:pt x="536" y="4482"/>
                      </a:lnTo>
                      <a:lnTo>
                        <a:pt x="536" y="4482"/>
                      </a:lnTo>
                      <a:lnTo>
                        <a:pt x="522" y="4478"/>
                      </a:lnTo>
                      <a:lnTo>
                        <a:pt x="508" y="4472"/>
                      </a:lnTo>
                      <a:lnTo>
                        <a:pt x="484" y="4456"/>
                      </a:lnTo>
                      <a:lnTo>
                        <a:pt x="460" y="4440"/>
                      </a:lnTo>
                      <a:lnTo>
                        <a:pt x="434" y="4428"/>
                      </a:lnTo>
                      <a:lnTo>
                        <a:pt x="434" y="4428"/>
                      </a:lnTo>
                      <a:lnTo>
                        <a:pt x="422" y="4412"/>
                      </a:lnTo>
                      <a:lnTo>
                        <a:pt x="408" y="4396"/>
                      </a:lnTo>
                      <a:lnTo>
                        <a:pt x="396" y="4380"/>
                      </a:lnTo>
                      <a:lnTo>
                        <a:pt x="388" y="4374"/>
                      </a:lnTo>
                      <a:lnTo>
                        <a:pt x="380" y="4368"/>
                      </a:lnTo>
                      <a:lnTo>
                        <a:pt x="380" y="4368"/>
                      </a:lnTo>
                      <a:lnTo>
                        <a:pt x="378" y="4362"/>
                      </a:lnTo>
                      <a:lnTo>
                        <a:pt x="376" y="4358"/>
                      </a:lnTo>
                      <a:lnTo>
                        <a:pt x="372" y="4354"/>
                      </a:lnTo>
                      <a:lnTo>
                        <a:pt x="368" y="4348"/>
                      </a:lnTo>
                      <a:lnTo>
                        <a:pt x="368" y="4348"/>
                      </a:lnTo>
                      <a:lnTo>
                        <a:pt x="360" y="4348"/>
                      </a:lnTo>
                      <a:lnTo>
                        <a:pt x="354" y="4344"/>
                      </a:lnTo>
                      <a:lnTo>
                        <a:pt x="348" y="4340"/>
                      </a:lnTo>
                      <a:lnTo>
                        <a:pt x="342" y="4336"/>
                      </a:lnTo>
                      <a:lnTo>
                        <a:pt x="342" y="4336"/>
                      </a:lnTo>
                      <a:lnTo>
                        <a:pt x="344" y="4332"/>
                      </a:lnTo>
                      <a:lnTo>
                        <a:pt x="342" y="4328"/>
                      </a:lnTo>
                      <a:lnTo>
                        <a:pt x="338" y="4324"/>
                      </a:lnTo>
                      <a:lnTo>
                        <a:pt x="334" y="4320"/>
                      </a:lnTo>
                      <a:lnTo>
                        <a:pt x="322" y="4312"/>
                      </a:lnTo>
                      <a:lnTo>
                        <a:pt x="312" y="4306"/>
                      </a:lnTo>
                      <a:lnTo>
                        <a:pt x="312" y="4306"/>
                      </a:lnTo>
                      <a:lnTo>
                        <a:pt x="304" y="4292"/>
                      </a:lnTo>
                      <a:lnTo>
                        <a:pt x="296" y="4282"/>
                      </a:lnTo>
                      <a:lnTo>
                        <a:pt x="284" y="4274"/>
                      </a:lnTo>
                      <a:lnTo>
                        <a:pt x="272" y="4266"/>
                      </a:lnTo>
                      <a:lnTo>
                        <a:pt x="246" y="4252"/>
                      </a:lnTo>
                      <a:lnTo>
                        <a:pt x="232" y="4246"/>
                      </a:lnTo>
                      <a:lnTo>
                        <a:pt x="220" y="4238"/>
                      </a:lnTo>
                      <a:lnTo>
                        <a:pt x="220" y="4238"/>
                      </a:lnTo>
                      <a:lnTo>
                        <a:pt x="222" y="4234"/>
                      </a:lnTo>
                      <a:lnTo>
                        <a:pt x="224" y="4234"/>
                      </a:lnTo>
                      <a:lnTo>
                        <a:pt x="232" y="4234"/>
                      </a:lnTo>
                      <a:lnTo>
                        <a:pt x="238" y="4236"/>
                      </a:lnTo>
                      <a:lnTo>
                        <a:pt x="242" y="4236"/>
                      </a:lnTo>
                      <a:lnTo>
                        <a:pt x="244" y="4234"/>
                      </a:lnTo>
                      <a:lnTo>
                        <a:pt x="244" y="4234"/>
                      </a:lnTo>
                      <a:lnTo>
                        <a:pt x="240" y="4230"/>
                      </a:lnTo>
                      <a:lnTo>
                        <a:pt x="236" y="4226"/>
                      </a:lnTo>
                      <a:lnTo>
                        <a:pt x="226" y="4222"/>
                      </a:lnTo>
                      <a:lnTo>
                        <a:pt x="226" y="4222"/>
                      </a:lnTo>
                      <a:lnTo>
                        <a:pt x="228" y="4218"/>
                      </a:lnTo>
                      <a:lnTo>
                        <a:pt x="228" y="4212"/>
                      </a:lnTo>
                      <a:lnTo>
                        <a:pt x="226" y="4208"/>
                      </a:lnTo>
                      <a:lnTo>
                        <a:pt x="222" y="4206"/>
                      </a:lnTo>
                      <a:lnTo>
                        <a:pt x="222" y="4206"/>
                      </a:lnTo>
                      <a:lnTo>
                        <a:pt x="226" y="4204"/>
                      </a:lnTo>
                      <a:lnTo>
                        <a:pt x="228" y="4204"/>
                      </a:lnTo>
                      <a:lnTo>
                        <a:pt x="228" y="4204"/>
                      </a:lnTo>
                      <a:lnTo>
                        <a:pt x="220" y="4192"/>
                      </a:lnTo>
                      <a:lnTo>
                        <a:pt x="210" y="4184"/>
                      </a:lnTo>
                      <a:lnTo>
                        <a:pt x="210" y="4184"/>
                      </a:lnTo>
                      <a:lnTo>
                        <a:pt x="212" y="4178"/>
                      </a:lnTo>
                      <a:lnTo>
                        <a:pt x="216" y="4174"/>
                      </a:lnTo>
                      <a:lnTo>
                        <a:pt x="218" y="4170"/>
                      </a:lnTo>
                      <a:lnTo>
                        <a:pt x="220" y="4164"/>
                      </a:lnTo>
                      <a:lnTo>
                        <a:pt x="220" y="4164"/>
                      </a:lnTo>
                      <a:lnTo>
                        <a:pt x="216" y="4164"/>
                      </a:lnTo>
                      <a:lnTo>
                        <a:pt x="214" y="4166"/>
                      </a:lnTo>
                      <a:lnTo>
                        <a:pt x="214" y="4172"/>
                      </a:lnTo>
                      <a:lnTo>
                        <a:pt x="214" y="4172"/>
                      </a:lnTo>
                      <a:lnTo>
                        <a:pt x="212" y="4170"/>
                      </a:lnTo>
                      <a:lnTo>
                        <a:pt x="210" y="4166"/>
                      </a:lnTo>
                      <a:lnTo>
                        <a:pt x="210" y="4162"/>
                      </a:lnTo>
                      <a:lnTo>
                        <a:pt x="208" y="4160"/>
                      </a:lnTo>
                      <a:lnTo>
                        <a:pt x="208" y="4160"/>
                      </a:lnTo>
                      <a:lnTo>
                        <a:pt x="210" y="4156"/>
                      </a:lnTo>
                      <a:lnTo>
                        <a:pt x="214" y="4152"/>
                      </a:lnTo>
                      <a:lnTo>
                        <a:pt x="218" y="4150"/>
                      </a:lnTo>
                      <a:lnTo>
                        <a:pt x="220" y="4144"/>
                      </a:lnTo>
                      <a:lnTo>
                        <a:pt x="220" y="4144"/>
                      </a:lnTo>
                      <a:lnTo>
                        <a:pt x="210" y="4144"/>
                      </a:lnTo>
                      <a:lnTo>
                        <a:pt x="210" y="4144"/>
                      </a:lnTo>
                      <a:lnTo>
                        <a:pt x="206" y="4134"/>
                      </a:lnTo>
                      <a:lnTo>
                        <a:pt x="206" y="4128"/>
                      </a:lnTo>
                      <a:lnTo>
                        <a:pt x="212" y="4126"/>
                      </a:lnTo>
                      <a:lnTo>
                        <a:pt x="212" y="4126"/>
                      </a:lnTo>
                      <a:lnTo>
                        <a:pt x="206" y="4124"/>
                      </a:lnTo>
                      <a:lnTo>
                        <a:pt x="200" y="4120"/>
                      </a:lnTo>
                      <a:lnTo>
                        <a:pt x="200" y="4120"/>
                      </a:lnTo>
                      <a:lnTo>
                        <a:pt x="202" y="4110"/>
                      </a:lnTo>
                      <a:lnTo>
                        <a:pt x="202" y="4102"/>
                      </a:lnTo>
                      <a:lnTo>
                        <a:pt x="202" y="4102"/>
                      </a:lnTo>
                      <a:lnTo>
                        <a:pt x="198" y="4102"/>
                      </a:lnTo>
                      <a:lnTo>
                        <a:pt x="196" y="4100"/>
                      </a:lnTo>
                      <a:lnTo>
                        <a:pt x="186" y="4100"/>
                      </a:lnTo>
                      <a:lnTo>
                        <a:pt x="186" y="4100"/>
                      </a:lnTo>
                      <a:lnTo>
                        <a:pt x="186" y="4096"/>
                      </a:lnTo>
                      <a:lnTo>
                        <a:pt x="188" y="4092"/>
                      </a:lnTo>
                      <a:lnTo>
                        <a:pt x="188" y="4088"/>
                      </a:lnTo>
                      <a:lnTo>
                        <a:pt x="184" y="4084"/>
                      </a:lnTo>
                      <a:lnTo>
                        <a:pt x="184" y="4084"/>
                      </a:lnTo>
                      <a:lnTo>
                        <a:pt x="188" y="4078"/>
                      </a:lnTo>
                      <a:lnTo>
                        <a:pt x="190" y="4072"/>
                      </a:lnTo>
                      <a:lnTo>
                        <a:pt x="190" y="4072"/>
                      </a:lnTo>
                      <a:lnTo>
                        <a:pt x="182" y="4070"/>
                      </a:lnTo>
                      <a:lnTo>
                        <a:pt x="172" y="4068"/>
                      </a:lnTo>
                      <a:lnTo>
                        <a:pt x="172" y="4068"/>
                      </a:lnTo>
                      <a:lnTo>
                        <a:pt x="172" y="4060"/>
                      </a:lnTo>
                      <a:lnTo>
                        <a:pt x="172" y="4060"/>
                      </a:lnTo>
                      <a:lnTo>
                        <a:pt x="164" y="4058"/>
                      </a:lnTo>
                      <a:lnTo>
                        <a:pt x="158" y="4056"/>
                      </a:lnTo>
                      <a:lnTo>
                        <a:pt x="148" y="4048"/>
                      </a:lnTo>
                      <a:lnTo>
                        <a:pt x="142" y="4038"/>
                      </a:lnTo>
                      <a:lnTo>
                        <a:pt x="134" y="4028"/>
                      </a:lnTo>
                      <a:lnTo>
                        <a:pt x="134" y="4028"/>
                      </a:lnTo>
                      <a:lnTo>
                        <a:pt x="140" y="4018"/>
                      </a:lnTo>
                      <a:lnTo>
                        <a:pt x="142" y="4014"/>
                      </a:lnTo>
                      <a:lnTo>
                        <a:pt x="142" y="4008"/>
                      </a:lnTo>
                      <a:lnTo>
                        <a:pt x="142" y="4008"/>
                      </a:lnTo>
                      <a:lnTo>
                        <a:pt x="140" y="4008"/>
                      </a:lnTo>
                      <a:lnTo>
                        <a:pt x="138" y="4010"/>
                      </a:lnTo>
                      <a:lnTo>
                        <a:pt x="136" y="4016"/>
                      </a:lnTo>
                      <a:lnTo>
                        <a:pt x="136" y="4016"/>
                      </a:lnTo>
                      <a:lnTo>
                        <a:pt x="134" y="4014"/>
                      </a:lnTo>
                      <a:lnTo>
                        <a:pt x="132" y="4010"/>
                      </a:lnTo>
                      <a:lnTo>
                        <a:pt x="130" y="4002"/>
                      </a:lnTo>
                      <a:lnTo>
                        <a:pt x="128" y="3996"/>
                      </a:lnTo>
                      <a:lnTo>
                        <a:pt x="124" y="3992"/>
                      </a:lnTo>
                      <a:lnTo>
                        <a:pt x="122" y="3992"/>
                      </a:lnTo>
                      <a:lnTo>
                        <a:pt x="122" y="3992"/>
                      </a:lnTo>
                      <a:lnTo>
                        <a:pt x="134" y="3968"/>
                      </a:lnTo>
                      <a:lnTo>
                        <a:pt x="134" y="3968"/>
                      </a:lnTo>
                      <a:lnTo>
                        <a:pt x="124" y="3976"/>
                      </a:lnTo>
                      <a:lnTo>
                        <a:pt x="118" y="3980"/>
                      </a:lnTo>
                      <a:lnTo>
                        <a:pt x="110" y="3982"/>
                      </a:lnTo>
                      <a:lnTo>
                        <a:pt x="110" y="3982"/>
                      </a:lnTo>
                      <a:lnTo>
                        <a:pt x="110" y="3970"/>
                      </a:lnTo>
                      <a:lnTo>
                        <a:pt x="110" y="3970"/>
                      </a:lnTo>
                      <a:lnTo>
                        <a:pt x="102" y="3970"/>
                      </a:lnTo>
                      <a:lnTo>
                        <a:pt x="94" y="3968"/>
                      </a:lnTo>
                      <a:lnTo>
                        <a:pt x="94" y="3968"/>
                      </a:lnTo>
                      <a:lnTo>
                        <a:pt x="98" y="3962"/>
                      </a:lnTo>
                      <a:lnTo>
                        <a:pt x="96" y="3962"/>
                      </a:lnTo>
                      <a:lnTo>
                        <a:pt x="92" y="3962"/>
                      </a:lnTo>
                      <a:lnTo>
                        <a:pt x="92" y="3962"/>
                      </a:lnTo>
                      <a:lnTo>
                        <a:pt x="96" y="3956"/>
                      </a:lnTo>
                      <a:lnTo>
                        <a:pt x="100" y="3952"/>
                      </a:lnTo>
                      <a:lnTo>
                        <a:pt x="104" y="3950"/>
                      </a:lnTo>
                      <a:lnTo>
                        <a:pt x="104" y="3950"/>
                      </a:lnTo>
                      <a:lnTo>
                        <a:pt x="102" y="3948"/>
                      </a:lnTo>
                      <a:lnTo>
                        <a:pt x="98" y="3946"/>
                      </a:lnTo>
                      <a:lnTo>
                        <a:pt x="98" y="3946"/>
                      </a:lnTo>
                      <a:lnTo>
                        <a:pt x="94" y="3946"/>
                      </a:lnTo>
                      <a:lnTo>
                        <a:pt x="94" y="3948"/>
                      </a:lnTo>
                      <a:lnTo>
                        <a:pt x="92" y="3952"/>
                      </a:lnTo>
                      <a:lnTo>
                        <a:pt x="88" y="3950"/>
                      </a:lnTo>
                      <a:lnTo>
                        <a:pt x="88" y="3950"/>
                      </a:lnTo>
                      <a:lnTo>
                        <a:pt x="90" y="3946"/>
                      </a:lnTo>
                      <a:lnTo>
                        <a:pt x="92" y="3944"/>
                      </a:lnTo>
                      <a:lnTo>
                        <a:pt x="94" y="3940"/>
                      </a:lnTo>
                      <a:lnTo>
                        <a:pt x="92" y="3936"/>
                      </a:lnTo>
                      <a:lnTo>
                        <a:pt x="92" y="3936"/>
                      </a:lnTo>
                      <a:lnTo>
                        <a:pt x="100" y="3930"/>
                      </a:lnTo>
                      <a:lnTo>
                        <a:pt x="108" y="3926"/>
                      </a:lnTo>
                      <a:lnTo>
                        <a:pt x="108" y="3926"/>
                      </a:lnTo>
                      <a:lnTo>
                        <a:pt x="100" y="3926"/>
                      </a:lnTo>
                      <a:lnTo>
                        <a:pt x="90" y="3928"/>
                      </a:lnTo>
                      <a:lnTo>
                        <a:pt x="80" y="3932"/>
                      </a:lnTo>
                      <a:lnTo>
                        <a:pt x="72" y="3936"/>
                      </a:lnTo>
                      <a:lnTo>
                        <a:pt x="72" y="3936"/>
                      </a:lnTo>
                      <a:lnTo>
                        <a:pt x="70" y="3932"/>
                      </a:lnTo>
                      <a:lnTo>
                        <a:pt x="68" y="3930"/>
                      </a:lnTo>
                      <a:lnTo>
                        <a:pt x="68" y="3930"/>
                      </a:lnTo>
                      <a:lnTo>
                        <a:pt x="76" y="3916"/>
                      </a:lnTo>
                      <a:lnTo>
                        <a:pt x="76" y="3916"/>
                      </a:lnTo>
                      <a:lnTo>
                        <a:pt x="68" y="3920"/>
                      </a:lnTo>
                      <a:lnTo>
                        <a:pt x="64" y="3922"/>
                      </a:lnTo>
                      <a:lnTo>
                        <a:pt x="58" y="3922"/>
                      </a:lnTo>
                      <a:lnTo>
                        <a:pt x="58" y="3922"/>
                      </a:lnTo>
                      <a:lnTo>
                        <a:pt x="54" y="3916"/>
                      </a:lnTo>
                      <a:lnTo>
                        <a:pt x="52" y="3906"/>
                      </a:lnTo>
                      <a:lnTo>
                        <a:pt x="52" y="3898"/>
                      </a:lnTo>
                      <a:lnTo>
                        <a:pt x="54" y="3894"/>
                      </a:lnTo>
                      <a:lnTo>
                        <a:pt x="56" y="3892"/>
                      </a:lnTo>
                      <a:lnTo>
                        <a:pt x="56" y="3892"/>
                      </a:lnTo>
                      <a:lnTo>
                        <a:pt x="50" y="3894"/>
                      </a:lnTo>
                      <a:lnTo>
                        <a:pt x="44" y="3896"/>
                      </a:lnTo>
                      <a:lnTo>
                        <a:pt x="38" y="3894"/>
                      </a:lnTo>
                      <a:lnTo>
                        <a:pt x="34" y="3892"/>
                      </a:lnTo>
                      <a:lnTo>
                        <a:pt x="32" y="3888"/>
                      </a:lnTo>
                      <a:lnTo>
                        <a:pt x="28" y="3884"/>
                      </a:lnTo>
                      <a:lnTo>
                        <a:pt x="26" y="3872"/>
                      </a:lnTo>
                      <a:lnTo>
                        <a:pt x="26" y="3860"/>
                      </a:lnTo>
                      <a:lnTo>
                        <a:pt x="28" y="3848"/>
                      </a:lnTo>
                      <a:lnTo>
                        <a:pt x="32" y="3836"/>
                      </a:lnTo>
                      <a:lnTo>
                        <a:pt x="34" y="3832"/>
                      </a:lnTo>
                      <a:lnTo>
                        <a:pt x="38" y="3830"/>
                      </a:lnTo>
                      <a:lnTo>
                        <a:pt x="38" y="3830"/>
                      </a:lnTo>
                      <a:lnTo>
                        <a:pt x="36" y="3828"/>
                      </a:lnTo>
                      <a:lnTo>
                        <a:pt x="34" y="3830"/>
                      </a:lnTo>
                      <a:lnTo>
                        <a:pt x="32" y="3832"/>
                      </a:lnTo>
                      <a:lnTo>
                        <a:pt x="28" y="3832"/>
                      </a:lnTo>
                      <a:lnTo>
                        <a:pt x="28" y="3832"/>
                      </a:lnTo>
                      <a:lnTo>
                        <a:pt x="30" y="3822"/>
                      </a:lnTo>
                      <a:lnTo>
                        <a:pt x="30" y="3814"/>
                      </a:lnTo>
                      <a:lnTo>
                        <a:pt x="30" y="3814"/>
                      </a:lnTo>
                      <a:lnTo>
                        <a:pt x="34" y="3814"/>
                      </a:lnTo>
                      <a:lnTo>
                        <a:pt x="36" y="3814"/>
                      </a:lnTo>
                      <a:lnTo>
                        <a:pt x="38" y="3812"/>
                      </a:lnTo>
                      <a:lnTo>
                        <a:pt x="42" y="3812"/>
                      </a:lnTo>
                      <a:lnTo>
                        <a:pt x="42" y="3812"/>
                      </a:lnTo>
                      <a:lnTo>
                        <a:pt x="44" y="3818"/>
                      </a:lnTo>
                      <a:lnTo>
                        <a:pt x="46" y="3822"/>
                      </a:lnTo>
                      <a:lnTo>
                        <a:pt x="48" y="3826"/>
                      </a:lnTo>
                      <a:lnTo>
                        <a:pt x="50" y="3830"/>
                      </a:lnTo>
                      <a:lnTo>
                        <a:pt x="50" y="3830"/>
                      </a:lnTo>
                      <a:lnTo>
                        <a:pt x="54" y="3826"/>
                      </a:lnTo>
                      <a:lnTo>
                        <a:pt x="56" y="3826"/>
                      </a:lnTo>
                      <a:lnTo>
                        <a:pt x="60" y="3826"/>
                      </a:lnTo>
                      <a:lnTo>
                        <a:pt x="60" y="3826"/>
                      </a:lnTo>
                      <a:lnTo>
                        <a:pt x="56" y="3822"/>
                      </a:lnTo>
                      <a:lnTo>
                        <a:pt x="52" y="3818"/>
                      </a:lnTo>
                      <a:lnTo>
                        <a:pt x="46" y="3808"/>
                      </a:lnTo>
                      <a:lnTo>
                        <a:pt x="46" y="3802"/>
                      </a:lnTo>
                      <a:lnTo>
                        <a:pt x="46" y="3796"/>
                      </a:lnTo>
                      <a:lnTo>
                        <a:pt x="46" y="3790"/>
                      </a:lnTo>
                      <a:lnTo>
                        <a:pt x="50" y="3784"/>
                      </a:lnTo>
                      <a:lnTo>
                        <a:pt x="50" y="3784"/>
                      </a:lnTo>
                      <a:lnTo>
                        <a:pt x="48" y="3782"/>
                      </a:lnTo>
                      <a:lnTo>
                        <a:pt x="46" y="3782"/>
                      </a:lnTo>
                      <a:lnTo>
                        <a:pt x="44" y="3784"/>
                      </a:lnTo>
                      <a:lnTo>
                        <a:pt x="40" y="3786"/>
                      </a:lnTo>
                      <a:lnTo>
                        <a:pt x="40" y="3786"/>
                      </a:lnTo>
                      <a:lnTo>
                        <a:pt x="38" y="3786"/>
                      </a:lnTo>
                      <a:lnTo>
                        <a:pt x="38" y="3786"/>
                      </a:lnTo>
                      <a:lnTo>
                        <a:pt x="38" y="3776"/>
                      </a:lnTo>
                      <a:lnTo>
                        <a:pt x="36" y="3766"/>
                      </a:lnTo>
                      <a:lnTo>
                        <a:pt x="30" y="3750"/>
                      </a:lnTo>
                      <a:lnTo>
                        <a:pt x="24" y="3734"/>
                      </a:lnTo>
                      <a:lnTo>
                        <a:pt x="18" y="3718"/>
                      </a:lnTo>
                      <a:lnTo>
                        <a:pt x="18" y="3718"/>
                      </a:lnTo>
                      <a:lnTo>
                        <a:pt x="12" y="3720"/>
                      </a:lnTo>
                      <a:lnTo>
                        <a:pt x="8" y="3720"/>
                      </a:lnTo>
                      <a:lnTo>
                        <a:pt x="4" y="3722"/>
                      </a:lnTo>
                      <a:lnTo>
                        <a:pt x="0" y="3718"/>
                      </a:lnTo>
                      <a:lnTo>
                        <a:pt x="0" y="3718"/>
                      </a:lnTo>
                      <a:lnTo>
                        <a:pt x="0" y="3716"/>
                      </a:lnTo>
                      <a:lnTo>
                        <a:pt x="4" y="3716"/>
                      </a:lnTo>
                      <a:lnTo>
                        <a:pt x="6" y="3716"/>
                      </a:lnTo>
                      <a:lnTo>
                        <a:pt x="6" y="3710"/>
                      </a:lnTo>
                      <a:lnTo>
                        <a:pt x="6" y="3710"/>
                      </a:lnTo>
                      <a:lnTo>
                        <a:pt x="18" y="3708"/>
                      </a:lnTo>
                      <a:lnTo>
                        <a:pt x="28" y="3702"/>
                      </a:lnTo>
                      <a:lnTo>
                        <a:pt x="36" y="3696"/>
                      </a:lnTo>
                      <a:lnTo>
                        <a:pt x="42" y="3688"/>
                      </a:lnTo>
                      <a:lnTo>
                        <a:pt x="56" y="3670"/>
                      </a:lnTo>
                      <a:lnTo>
                        <a:pt x="64" y="3662"/>
                      </a:lnTo>
                      <a:lnTo>
                        <a:pt x="72" y="3656"/>
                      </a:lnTo>
                      <a:lnTo>
                        <a:pt x="72" y="3656"/>
                      </a:lnTo>
                      <a:lnTo>
                        <a:pt x="76" y="3604"/>
                      </a:lnTo>
                      <a:lnTo>
                        <a:pt x="76" y="3604"/>
                      </a:lnTo>
                      <a:lnTo>
                        <a:pt x="88" y="3588"/>
                      </a:lnTo>
                      <a:lnTo>
                        <a:pt x="98" y="3570"/>
                      </a:lnTo>
                      <a:lnTo>
                        <a:pt x="108" y="3550"/>
                      </a:lnTo>
                      <a:lnTo>
                        <a:pt x="114" y="3528"/>
                      </a:lnTo>
                      <a:lnTo>
                        <a:pt x="120" y="3504"/>
                      </a:lnTo>
                      <a:lnTo>
                        <a:pt x="122" y="3480"/>
                      </a:lnTo>
                      <a:lnTo>
                        <a:pt x="122" y="3456"/>
                      </a:lnTo>
                      <a:lnTo>
                        <a:pt x="122" y="3430"/>
                      </a:lnTo>
                      <a:lnTo>
                        <a:pt x="122" y="3430"/>
                      </a:lnTo>
                      <a:lnTo>
                        <a:pt x="120" y="3426"/>
                      </a:lnTo>
                      <a:lnTo>
                        <a:pt x="118" y="3424"/>
                      </a:lnTo>
                      <a:lnTo>
                        <a:pt x="112" y="3420"/>
                      </a:lnTo>
                      <a:lnTo>
                        <a:pt x="112" y="3420"/>
                      </a:lnTo>
                      <a:lnTo>
                        <a:pt x="112" y="3410"/>
                      </a:lnTo>
                      <a:lnTo>
                        <a:pt x="114" y="3404"/>
                      </a:lnTo>
                      <a:lnTo>
                        <a:pt x="122" y="3392"/>
                      </a:lnTo>
                      <a:lnTo>
                        <a:pt x="126" y="3386"/>
                      </a:lnTo>
                      <a:lnTo>
                        <a:pt x="128" y="3380"/>
                      </a:lnTo>
                      <a:lnTo>
                        <a:pt x="130" y="3372"/>
                      </a:lnTo>
                      <a:lnTo>
                        <a:pt x="128" y="3362"/>
                      </a:lnTo>
                      <a:lnTo>
                        <a:pt x="128" y="3362"/>
                      </a:lnTo>
                      <a:lnTo>
                        <a:pt x="134" y="3362"/>
                      </a:lnTo>
                      <a:lnTo>
                        <a:pt x="134" y="3362"/>
                      </a:lnTo>
                      <a:lnTo>
                        <a:pt x="134" y="3352"/>
                      </a:lnTo>
                      <a:lnTo>
                        <a:pt x="130" y="3342"/>
                      </a:lnTo>
                      <a:lnTo>
                        <a:pt x="128" y="3334"/>
                      </a:lnTo>
                      <a:lnTo>
                        <a:pt x="128" y="3326"/>
                      </a:lnTo>
                      <a:lnTo>
                        <a:pt x="128" y="3326"/>
                      </a:lnTo>
                      <a:lnTo>
                        <a:pt x="120" y="3322"/>
                      </a:lnTo>
                      <a:lnTo>
                        <a:pt x="112" y="3318"/>
                      </a:lnTo>
                      <a:lnTo>
                        <a:pt x="112" y="3318"/>
                      </a:lnTo>
                      <a:lnTo>
                        <a:pt x="114" y="3310"/>
                      </a:lnTo>
                      <a:lnTo>
                        <a:pt x="112" y="3302"/>
                      </a:lnTo>
                      <a:lnTo>
                        <a:pt x="106" y="3286"/>
                      </a:lnTo>
                      <a:lnTo>
                        <a:pt x="106" y="3286"/>
                      </a:lnTo>
                      <a:lnTo>
                        <a:pt x="100" y="3296"/>
                      </a:lnTo>
                      <a:lnTo>
                        <a:pt x="96" y="3300"/>
                      </a:lnTo>
                      <a:lnTo>
                        <a:pt x="92" y="3304"/>
                      </a:lnTo>
                      <a:lnTo>
                        <a:pt x="92" y="3304"/>
                      </a:lnTo>
                      <a:lnTo>
                        <a:pt x="110" y="3242"/>
                      </a:lnTo>
                      <a:lnTo>
                        <a:pt x="110" y="3242"/>
                      </a:lnTo>
                      <a:lnTo>
                        <a:pt x="116" y="3230"/>
                      </a:lnTo>
                      <a:lnTo>
                        <a:pt x="124" y="3218"/>
                      </a:lnTo>
                      <a:lnTo>
                        <a:pt x="144" y="3198"/>
                      </a:lnTo>
                      <a:lnTo>
                        <a:pt x="156" y="3188"/>
                      </a:lnTo>
                      <a:lnTo>
                        <a:pt x="164" y="3176"/>
                      </a:lnTo>
                      <a:lnTo>
                        <a:pt x="172" y="3162"/>
                      </a:lnTo>
                      <a:lnTo>
                        <a:pt x="174" y="3144"/>
                      </a:lnTo>
                      <a:lnTo>
                        <a:pt x="174" y="3144"/>
                      </a:lnTo>
                      <a:lnTo>
                        <a:pt x="186" y="3134"/>
                      </a:lnTo>
                      <a:lnTo>
                        <a:pt x="196" y="3120"/>
                      </a:lnTo>
                      <a:lnTo>
                        <a:pt x="206" y="3108"/>
                      </a:lnTo>
                      <a:lnTo>
                        <a:pt x="218" y="3094"/>
                      </a:lnTo>
                      <a:lnTo>
                        <a:pt x="218" y="3094"/>
                      </a:lnTo>
                      <a:lnTo>
                        <a:pt x="236" y="3080"/>
                      </a:lnTo>
                      <a:lnTo>
                        <a:pt x="246" y="3072"/>
                      </a:lnTo>
                      <a:lnTo>
                        <a:pt x="254" y="3064"/>
                      </a:lnTo>
                      <a:lnTo>
                        <a:pt x="262" y="3054"/>
                      </a:lnTo>
                      <a:lnTo>
                        <a:pt x="266" y="3042"/>
                      </a:lnTo>
                      <a:lnTo>
                        <a:pt x="270" y="3028"/>
                      </a:lnTo>
                      <a:lnTo>
                        <a:pt x="270" y="3012"/>
                      </a:lnTo>
                      <a:lnTo>
                        <a:pt x="270" y="3012"/>
                      </a:lnTo>
                      <a:lnTo>
                        <a:pt x="288" y="2990"/>
                      </a:lnTo>
                      <a:lnTo>
                        <a:pt x="294" y="2976"/>
                      </a:lnTo>
                      <a:lnTo>
                        <a:pt x="300" y="2962"/>
                      </a:lnTo>
                      <a:lnTo>
                        <a:pt x="300" y="2962"/>
                      </a:lnTo>
                      <a:lnTo>
                        <a:pt x="308" y="2956"/>
                      </a:lnTo>
                      <a:lnTo>
                        <a:pt x="316" y="2948"/>
                      </a:lnTo>
                      <a:lnTo>
                        <a:pt x="316" y="2948"/>
                      </a:lnTo>
                      <a:lnTo>
                        <a:pt x="326" y="2948"/>
                      </a:lnTo>
                      <a:lnTo>
                        <a:pt x="326" y="2948"/>
                      </a:lnTo>
                      <a:lnTo>
                        <a:pt x="338" y="2938"/>
                      </a:lnTo>
                      <a:lnTo>
                        <a:pt x="350" y="2926"/>
                      </a:lnTo>
                      <a:lnTo>
                        <a:pt x="368" y="2902"/>
                      </a:lnTo>
                      <a:lnTo>
                        <a:pt x="388" y="2876"/>
                      </a:lnTo>
                      <a:lnTo>
                        <a:pt x="408" y="2850"/>
                      </a:lnTo>
                      <a:lnTo>
                        <a:pt x="408" y="2850"/>
                      </a:lnTo>
                      <a:lnTo>
                        <a:pt x="420" y="2852"/>
                      </a:lnTo>
                      <a:lnTo>
                        <a:pt x="432" y="2850"/>
                      </a:lnTo>
                      <a:lnTo>
                        <a:pt x="442" y="2848"/>
                      </a:lnTo>
                      <a:lnTo>
                        <a:pt x="454" y="2844"/>
                      </a:lnTo>
                      <a:lnTo>
                        <a:pt x="474" y="2834"/>
                      </a:lnTo>
                      <a:lnTo>
                        <a:pt x="494" y="2822"/>
                      </a:lnTo>
                      <a:lnTo>
                        <a:pt x="530" y="2796"/>
                      </a:lnTo>
                      <a:lnTo>
                        <a:pt x="548" y="2784"/>
                      </a:lnTo>
                      <a:lnTo>
                        <a:pt x="566" y="2774"/>
                      </a:lnTo>
                      <a:lnTo>
                        <a:pt x="566" y="2774"/>
                      </a:lnTo>
                      <a:lnTo>
                        <a:pt x="566" y="2770"/>
                      </a:lnTo>
                      <a:lnTo>
                        <a:pt x="568" y="2768"/>
                      </a:lnTo>
                      <a:lnTo>
                        <a:pt x="568" y="2764"/>
                      </a:lnTo>
                      <a:lnTo>
                        <a:pt x="568" y="2760"/>
                      </a:lnTo>
                      <a:lnTo>
                        <a:pt x="568" y="2760"/>
                      </a:lnTo>
                      <a:lnTo>
                        <a:pt x="586" y="2742"/>
                      </a:lnTo>
                      <a:lnTo>
                        <a:pt x="594" y="2732"/>
                      </a:lnTo>
                      <a:lnTo>
                        <a:pt x="600" y="2718"/>
                      </a:lnTo>
                      <a:lnTo>
                        <a:pt x="600" y="2718"/>
                      </a:lnTo>
                      <a:lnTo>
                        <a:pt x="600" y="2710"/>
                      </a:lnTo>
                      <a:lnTo>
                        <a:pt x="600" y="2702"/>
                      </a:lnTo>
                      <a:lnTo>
                        <a:pt x="600" y="2684"/>
                      </a:lnTo>
                      <a:lnTo>
                        <a:pt x="598" y="2666"/>
                      </a:lnTo>
                      <a:lnTo>
                        <a:pt x="600" y="2648"/>
                      </a:lnTo>
                      <a:lnTo>
                        <a:pt x="600" y="2648"/>
                      </a:lnTo>
                      <a:lnTo>
                        <a:pt x="602" y="2638"/>
                      </a:lnTo>
                      <a:lnTo>
                        <a:pt x="606" y="2630"/>
                      </a:lnTo>
                      <a:lnTo>
                        <a:pt x="614" y="2616"/>
                      </a:lnTo>
                      <a:lnTo>
                        <a:pt x="636" y="2592"/>
                      </a:lnTo>
                      <a:lnTo>
                        <a:pt x="636" y="2592"/>
                      </a:lnTo>
                      <a:lnTo>
                        <a:pt x="636" y="2588"/>
                      </a:lnTo>
                      <a:lnTo>
                        <a:pt x="638" y="2586"/>
                      </a:lnTo>
                      <a:lnTo>
                        <a:pt x="638" y="2586"/>
                      </a:lnTo>
                      <a:lnTo>
                        <a:pt x="638" y="2562"/>
                      </a:lnTo>
                      <a:lnTo>
                        <a:pt x="638" y="2562"/>
                      </a:lnTo>
                      <a:lnTo>
                        <a:pt x="650" y="2554"/>
                      </a:lnTo>
                      <a:lnTo>
                        <a:pt x="662" y="2546"/>
                      </a:lnTo>
                      <a:lnTo>
                        <a:pt x="672" y="2536"/>
                      </a:lnTo>
                      <a:lnTo>
                        <a:pt x="680" y="2522"/>
                      </a:lnTo>
                      <a:lnTo>
                        <a:pt x="680" y="2522"/>
                      </a:lnTo>
                      <a:lnTo>
                        <a:pt x="728" y="2496"/>
                      </a:lnTo>
                      <a:lnTo>
                        <a:pt x="752" y="2482"/>
                      </a:lnTo>
                      <a:lnTo>
                        <a:pt x="776" y="2466"/>
                      </a:lnTo>
                      <a:lnTo>
                        <a:pt x="786" y="2458"/>
                      </a:lnTo>
                      <a:lnTo>
                        <a:pt x="794" y="2448"/>
                      </a:lnTo>
                      <a:lnTo>
                        <a:pt x="802" y="2436"/>
                      </a:lnTo>
                      <a:lnTo>
                        <a:pt x="810" y="2424"/>
                      </a:lnTo>
                      <a:lnTo>
                        <a:pt x="816" y="2412"/>
                      </a:lnTo>
                      <a:lnTo>
                        <a:pt x="820" y="2398"/>
                      </a:lnTo>
                      <a:lnTo>
                        <a:pt x="822" y="2380"/>
                      </a:lnTo>
                      <a:lnTo>
                        <a:pt x="824" y="2364"/>
                      </a:lnTo>
                      <a:lnTo>
                        <a:pt x="824" y="2364"/>
                      </a:lnTo>
                      <a:lnTo>
                        <a:pt x="834" y="2364"/>
                      </a:lnTo>
                      <a:lnTo>
                        <a:pt x="842" y="2360"/>
                      </a:lnTo>
                      <a:lnTo>
                        <a:pt x="850" y="2356"/>
                      </a:lnTo>
                      <a:lnTo>
                        <a:pt x="856" y="2354"/>
                      </a:lnTo>
                      <a:lnTo>
                        <a:pt x="856" y="2354"/>
                      </a:lnTo>
                      <a:lnTo>
                        <a:pt x="858" y="2366"/>
                      </a:lnTo>
                      <a:lnTo>
                        <a:pt x="860" y="2378"/>
                      </a:lnTo>
                      <a:lnTo>
                        <a:pt x="864" y="2386"/>
                      </a:lnTo>
                      <a:lnTo>
                        <a:pt x="870" y="2394"/>
                      </a:lnTo>
                      <a:lnTo>
                        <a:pt x="878" y="2400"/>
                      </a:lnTo>
                      <a:lnTo>
                        <a:pt x="886" y="2404"/>
                      </a:lnTo>
                      <a:lnTo>
                        <a:pt x="898" y="2406"/>
                      </a:lnTo>
                      <a:lnTo>
                        <a:pt x="908" y="2408"/>
                      </a:lnTo>
                      <a:lnTo>
                        <a:pt x="908" y="2408"/>
                      </a:lnTo>
                      <a:lnTo>
                        <a:pt x="914" y="2406"/>
                      </a:lnTo>
                      <a:lnTo>
                        <a:pt x="918" y="2404"/>
                      </a:lnTo>
                      <a:lnTo>
                        <a:pt x="924" y="2402"/>
                      </a:lnTo>
                      <a:lnTo>
                        <a:pt x="930" y="2402"/>
                      </a:lnTo>
                      <a:lnTo>
                        <a:pt x="930" y="2402"/>
                      </a:lnTo>
                      <a:lnTo>
                        <a:pt x="934" y="2402"/>
                      </a:lnTo>
                      <a:lnTo>
                        <a:pt x="938" y="2406"/>
                      </a:lnTo>
                      <a:lnTo>
                        <a:pt x="942" y="2408"/>
                      </a:lnTo>
                      <a:lnTo>
                        <a:pt x="946" y="2408"/>
                      </a:lnTo>
                      <a:lnTo>
                        <a:pt x="946" y="2408"/>
                      </a:lnTo>
                      <a:lnTo>
                        <a:pt x="950" y="2406"/>
                      </a:lnTo>
                      <a:lnTo>
                        <a:pt x="952" y="2404"/>
                      </a:lnTo>
                      <a:lnTo>
                        <a:pt x="956" y="2400"/>
                      </a:lnTo>
                      <a:lnTo>
                        <a:pt x="960" y="2394"/>
                      </a:lnTo>
                      <a:lnTo>
                        <a:pt x="962" y="2392"/>
                      </a:lnTo>
                      <a:lnTo>
                        <a:pt x="966" y="2392"/>
                      </a:lnTo>
                      <a:lnTo>
                        <a:pt x="966" y="2392"/>
                      </a:lnTo>
                      <a:lnTo>
                        <a:pt x="968" y="2394"/>
                      </a:lnTo>
                      <a:lnTo>
                        <a:pt x="972" y="2394"/>
                      </a:lnTo>
                      <a:lnTo>
                        <a:pt x="972" y="2394"/>
                      </a:lnTo>
                      <a:lnTo>
                        <a:pt x="972" y="2408"/>
                      </a:lnTo>
                      <a:lnTo>
                        <a:pt x="972" y="2408"/>
                      </a:lnTo>
                      <a:lnTo>
                        <a:pt x="980" y="2412"/>
                      </a:lnTo>
                      <a:lnTo>
                        <a:pt x="990" y="2416"/>
                      </a:lnTo>
                      <a:lnTo>
                        <a:pt x="1000" y="2416"/>
                      </a:lnTo>
                      <a:lnTo>
                        <a:pt x="1012" y="2416"/>
                      </a:lnTo>
                      <a:lnTo>
                        <a:pt x="1022" y="2412"/>
                      </a:lnTo>
                      <a:lnTo>
                        <a:pt x="1030" y="2408"/>
                      </a:lnTo>
                      <a:lnTo>
                        <a:pt x="1046" y="2400"/>
                      </a:lnTo>
                      <a:lnTo>
                        <a:pt x="1046" y="2400"/>
                      </a:lnTo>
                      <a:lnTo>
                        <a:pt x="1048" y="2390"/>
                      </a:lnTo>
                      <a:lnTo>
                        <a:pt x="1052" y="2384"/>
                      </a:lnTo>
                      <a:lnTo>
                        <a:pt x="1058" y="2380"/>
                      </a:lnTo>
                      <a:lnTo>
                        <a:pt x="1064" y="2378"/>
                      </a:lnTo>
                      <a:lnTo>
                        <a:pt x="1076" y="2374"/>
                      </a:lnTo>
                      <a:lnTo>
                        <a:pt x="1082" y="2372"/>
                      </a:lnTo>
                      <a:lnTo>
                        <a:pt x="1086" y="2366"/>
                      </a:lnTo>
                      <a:lnTo>
                        <a:pt x="1086" y="2366"/>
                      </a:lnTo>
                      <a:lnTo>
                        <a:pt x="1092" y="2368"/>
                      </a:lnTo>
                      <a:lnTo>
                        <a:pt x="1094" y="2370"/>
                      </a:lnTo>
                      <a:lnTo>
                        <a:pt x="1096" y="2372"/>
                      </a:lnTo>
                      <a:lnTo>
                        <a:pt x="1100" y="2372"/>
                      </a:lnTo>
                      <a:lnTo>
                        <a:pt x="1100" y="2372"/>
                      </a:lnTo>
                      <a:lnTo>
                        <a:pt x="1110" y="2364"/>
                      </a:lnTo>
                      <a:lnTo>
                        <a:pt x="1116" y="2356"/>
                      </a:lnTo>
                      <a:lnTo>
                        <a:pt x="1124" y="2346"/>
                      </a:lnTo>
                      <a:lnTo>
                        <a:pt x="1132" y="2338"/>
                      </a:lnTo>
                      <a:lnTo>
                        <a:pt x="1132" y="2338"/>
                      </a:lnTo>
                      <a:lnTo>
                        <a:pt x="1174" y="2328"/>
                      </a:lnTo>
                      <a:lnTo>
                        <a:pt x="1216" y="2318"/>
                      </a:lnTo>
                      <a:lnTo>
                        <a:pt x="1216" y="2318"/>
                      </a:lnTo>
                      <a:lnTo>
                        <a:pt x="1218" y="2318"/>
                      </a:lnTo>
                      <a:lnTo>
                        <a:pt x="1220" y="2318"/>
                      </a:lnTo>
                      <a:lnTo>
                        <a:pt x="1222" y="2320"/>
                      </a:lnTo>
                      <a:lnTo>
                        <a:pt x="1226" y="2320"/>
                      </a:lnTo>
                      <a:lnTo>
                        <a:pt x="1226" y="2320"/>
                      </a:lnTo>
                      <a:lnTo>
                        <a:pt x="1230" y="2320"/>
                      </a:lnTo>
                      <a:lnTo>
                        <a:pt x="1232" y="2318"/>
                      </a:lnTo>
                      <a:lnTo>
                        <a:pt x="1236" y="2312"/>
                      </a:lnTo>
                      <a:lnTo>
                        <a:pt x="1240" y="2308"/>
                      </a:lnTo>
                      <a:lnTo>
                        <a:pt x="1244" y="2304"/>
                      </a:lnTo>
                      <a:lnTo>
                        <a:pt x="1244" y="2304"/>
                      </a:lnTo>
                      <a:lnTo>
                        <a:pt x="1246" y="2304"/>
                      </a:lnTo>
                      <a:lnTo>
                        <a:pt x="1248" y="2306"/>
                      </a:lnTo>
                      <a:lnTo>
                        <a:pt x="1250" y="2308"/>
                      </a:lnTo>
                      <a:lnTo>
                        <a:pt x="1252" y="2310"/>
                      </a:lnTo>
                      <a:lnTo>
                        <a:pt x="1252" y="2310"/>
                      </a:lnTo>
                      <a:lnTo>
                        <a:pt x="1272" y="2308"/>
                      </a:lnTo>
                      <a:lnTo>
                        <a:pt x="1272" y="2308"/>
                      </a:lnTo>
                      <a:lnTo>
                        <a:pt x="1278" y="2304"/>
                      </a:lnTo>
                      <a:lnTo>
                        <a:pt x="1284" y="2298"/>
                      </a:lnTo>
                      <a:lnTo>
                        <a:pt x="1284" y="2298"/>
                      </a:lnTo>
                      <a:lnTo>
                        <a:pt x="1294" y="2300"/>
                      </a:lnTo>
                      <a:lnTo>
                        <a:pt x="1306" y="2298"/>
                      </a:lnTo>
                      <a:lnTo>
                        <a:pt x="1318" y="2298"/>
                      </a:lnTo>
                      <a:lnTo>
                        <a:pt x="1332" y="2298"/>
                      </a:lnTo>
                      <a:lnTo>
                        <a:pt x="1332" y="2298"/>
                      </a:lnTo>
                      <a:lnTo>
                        <a:pt x="1340" y="2306"/>
                      </a:lnTo>
                      <a:lnTo>
                        <a:pt x="1348" y="2314"/>
                      </a:lnTo>
                      <a:lnTo>
                        <a:pt x="1348" y="2314"/>
                      </a:lnTo>
                      <a:lnTo>
                        <a:pt x="1364" y="2308"/>
                      </a:lnTo>
                      <a:lnTo>
                        <a:pt x="1380" y="2302"/>
                      </a:lnTo>
                      <a:lnTo>
                        <a:pt x="1386" y="2300"/>
                      </a:lnTo>
                      <a:lnTo>
                        <a:pt x="1394" y="2294"/>
                      </a:lnTo>
                      <a:lnTo>
                        <a:pt x="1398" y="2290"/>
                      </a:lnTo>
                      <a:lnTo>
                        <a:pt x="1402" y="2282"/>
                      </a:lnTo>
                      <a:lnTo>
                        <a:pt x="1402" y="2282"/>
                      </a:lnTo>
                      <a:lnTo>
                        <a:pt x="1406" y="2288"/>
                      </a:lnTo>
                      <a:lnTo>
                        <a:pt x="1412" y="2292"/>
                      </a:lnTo>
                      <a:lnTo>
                        <a:pt x="1420" y="2294"/>
                      </a:lnTo>
                      <a:lnTo>
                        <a:pt x="1426" y="2296"/>
                      </a:lnTo>
                      <a:lnTo>
                        <a:pt x="1432" y="2294"/>
                      </a:lnTo>
                      <a:lnTo>
                        <a:pt x="1438" y="2292"/>
                      </a:lnTo>
                      <a:lnTo>
                        <a:pt x="1440" y="2288"/>
                      </a:lnTo>
                      <a:lnTo>
                        <a:pt x="1442" y="2280"/>
                      </a:lnTo>
                      <a:lnTo>
                        <a:pt x="1442" y="2280"/>
                      </a:lnTo>
                      <a:lnTo>
                        <a:pt x="1448" y="2284"/>
                      </a:lnTo>
                      <a:lnTo>
                        <a:pt x="1454" y="2286"/>
                      </a:lnTo>
                      <a:lnTo>
                        <a:pt x="1460" y="2288"/>
                      </a:lnTo>
                      <a:lnTo>
                        <a:pt x="1468" y="2286"/>
                      </a:lnTo>
                      <a:lnTo>
                        <a:pt x="1468" y="2286"/>
                      </a:lnTo>
                      <a:lnTo>
                        <a:pt x="1466" y="2290"/>
                      </a:lnTo>
                      <a:lnTo>
                        <a:pt x="1468" y="2292"/>
                      </a:lnTo>
                      <a:lnTo>
                        <a:pt x="1470" y="2296"/>
                      </a:lnTo>
                      <a:lnTo>
                        <a:pt x="1470" y="2296"/>
                      </a:lnTo>
                      <a:lnTo>
                        <a:pt x="1478" y="2292"/>
                      </a:lnTo>
                      <a:lnTo>
                        <a:pt x="1486" y="2290"/>
                      </a:lnTo>
                      <a:lnTo>
                        <a:pt x="1496" y="2290"/>
                      </a:lnTo>
                      <a:lnTo>
                        <a:pt x="1508" y="2290"/>
                      </a:lnTo>
                      <a:lnTo>
                        <a:pt x="1508" y="2290"/>
                      </a:lnTo>
                      <a:lnTo>
                        <a:pt x="1518" y="2280"/>
                      </a:lnTo>
                      <a:lnTo>
                        <a:pt x="1528" y="2270"/>
                      </a:lnTo>
                      <a:lnTo>
                        <a:pt x="1542" y="2262"/>
                      </a:lnTo>
                      <a:lnTo>
                        <a:pt x="1558" y="2258"/>
                      </a:lnTo>
                      <a:lnTo>
                        <a:pt x="1558" y="2258"/>
                      </a:lnTo>
                      <a:lnTo>
                        <a:pt x="1558" y="2262"/>
                      </a:lnTo>
                      <a:lnTo>
                        <a:pt x="1556" y="2264"/>
                      </a:lnTo>
                      <a:lnTo>
                        <a:pt x="1556" y="2268"/>
                      </a:lnTo>
                      <a:lnTo>
                        <a:pt x="1558" y="2270"/>
                      </a:lnTo>
                      <a:lnTo>
                        <a:pt x="1558" y="2270"/>
                      </a:lnTo>
                      <a:lnTo>
                        <a:pt x="1560" y="2268"/>
                      </a:lnTo>
                      <a:lnTo>
                        <a:pt x="1560" y="2268"/>
                      </a:lnTo>
                      <a:lnTo>
                        <a:pt x="1560" y="2264"/>
                      </a:lnTo>
                      <a:lnTo>
                        <a:pt x="1562" y="2264"/>
                      </a:lnTo>
                      <a:lnTo>
                        <a:pt x="1562" y="2264"/>
                      </a:lnTo>
                      <a:lnTo>
                        <a:pt x="1566" y="2264"/>
                      </a:lnTo>
                      <a:lnTo>
                        <a:pt x="1570" y="2268"/>
                      </a:lnTo>
                      <a:lnTo>
                        <a:pt x="1576" y="2276"/>
                      </a:lnTo>
                      <a:lnTo>
                        <a:pt x="1578" y="2286"/>
                      </a:lnTo>
                      <a:lnTo>
                        <a:pt x="1578" y="2292"/>
                      </a:lnTo>
                      <a:lnTo>
                        <a:pt x="1578" y="2292"/>
                      </a:lnTo>
                      <a:lnTo>
                        <a:pt x="1580" y="2294"/>
                      </a:lnTo>
                      <a:lnTo>
                        <a:pt x="1582" y="2296"/>
                      </a:lnTo>
                      <a:lnTo>
                        <a:pt x="1590" y="2296"/>
                      </a:lnTo>
                      <a:lnTo>
                        <a:pt x="1590" y="2296"/>
                      </a:lnTo>
                      <a:lnTo>
                        <a:pt x="1594" y="2288"/>
                      </a:lnTo>
                      <a:lnTo>
                        <a:pt x="1602" y="2284"/>
                      </a:lnTo>
                      <a:lnTo>
                        <a:pt x="1608" y="2278"/>
                      </a:lnTo>
                      <a:lnTo>
                        <a:pt x="1612" y="2270"/>
                      </a:lnTo>
                      <a:lnTo>
                        <a:pt x="1612" y="2270"/>
                      </a:lnTo>
                      <a:lnTo>
                        <a:pt x="1616" y="2274"/>
                      </a:lnTo>
                      <a:lnTo>
                        <a:pt x="1616" y="2278"/>
                      </a:lnTo>
                      <a:lnTo>
                        <a:pt x="1618" y="2282"/>
                      </a:lnTo>
                      <a:lnTo>
                        <a:pt x="1620" y="2284"/>
                      </a:lnTo>
                      <a:lnTo>
                        <a:pt x="1620" y="2284"/>
                      </a:lnTo>
                      <a:lnTo>
                        <a:pt x="1616" y="2290"/>
                      </a:lnTo>
                      <a:lnTo>
                        <a:pt x="1614" y="2298"/>
                      </a:lnTo>
                      <a:lnTo>
                        <a:pt x="1610" y="2306"/>
                      </a:lnTo>
                      <a:lnTo>
                        <a:pt x="1608" y="2316"/>
                      </a:lnTo>
                      <a:lnTo>
                        <a:pt x="1608" y="2316"/>
                      </a:lnTo>
                      <a:lnTo>
                        <a:pt x="1604" y="2320"/>
                      </a:lnTo>
                      <a:lnTo>
                        <a:pt x="1600" y="2324"/>
                      </a:lnTo>
                      <a:lnTo>
                        <a:pt x="1596" y="2328"/>
                      </a:lnTo>
                      <a:lnTo>
                        <a:pt x="1594" y="2332"/>
                      </a:lnTo>
                      <a:lnTo>
                        <a:pt x="1594" y="2332"/>
                      </a:lnTo>
                      <a:lnTo>
                        <a:pt x="1594" y="2338"/>
                      </a:lnTo>
                      <a:lnTo>
                        <a:pt x="1596" y="2344"/>
                      </a:lnTo>
                      <a:lnTo>
                        <a:pt x="1600" y="2348"/>
                      </a:lnTo>
                      <a:lnTo>
                        <a:pt x="1606" y="2352"/>
                      </a:lnTo>
                      <a:lnTo>
                        <a:pt x="1628" y="2366"/>
                      </a:lnTo>
                      <a:lnTo>
                        <a:pt x="1628" y="2366"/>
                      </a:lnTo>
                      <a:lnTo>
                        <a:pt x="1632" y="2378"/>
                      </a:lnTo>
                      <a:lnTo>
                        <a:pt x="1632" y="2388"/>
                      </a:lnTo>
                      <a:lnTo>
                        <a:pt x="1632" y="2398"/>
                      </a:lnTo>
                      <a:lnTo>
                        <a:pt x="1630" y="2408"/>
                      </a:lnTo>
                      <a:lnTo>
                        <a:pt x="1624" y="2426"/>
                      </a:lnTo>
                      <a:lnTo>
                        <a:pt x="1616" y="2442"/>
                      </a:lnTo>
                      <a:lnTo>
                        <a:pt x="1616" y="2442"/>
                      </a:lnTo>
                      <a:lnTo>
                        <a:pt x="1606" y="2446"/>
                      </a:lnTo>
                      <a:lnTo>
                        <a:pt x="1600" y="2454"/>
                      </a:lnTo>
                      <a:lnTo>
                        <a:pt x="1596" y="2464"/>
                      </a:lnTo>
                      <a:lnTo>
                        <a:pt x="1596" y="2474"/>
                      </a:lnTo>
                      <a:lnTo>
                        <a:pt x="1600" y="2484"/>
                      </a:lnTo>
                      <a:lnTo>
                        <a:pt x="1606" y="2492"/>
                      </a:lnTo>
                      <a:lnTo>
                        <a:pt x="1614" y="2498"/>
                      </a:lnTo>
                      <a:lnTo>
                        <a:pt x="1624" y="2502"/>
                      </a:lnTo>
                      <a:lnTo>
                        <a:pt x="1624" y="2502"/>
                      </a:lnTo>
                      <a:lnTo>
                        <a:pt x="1628" y="2500"/>
                      </a:lnTo>
                      <a:lnTo>
                        <a:pt x="1630" y="2494"/>
                      </a:lnTo>
                      <a:lnTo>
                        <a:pt x="1630" y="2482"/>
                      </a:lnTo>
                      <a:lnTo>
                        <a:pt x="1630" y="2482"/>
                      </a:lnTo>
                      <a:lnTo>
                        <a:pt x="1640" y="2482"/>
                      </a:lnTo>
                      <a:lnTo>
                        <a:pt x="1646" y="2486"/>
                      </a:lnTo>
                      <a:lnTo>
                        <a:pt x="1646" y="2486"/>
                      </a:lnTo>
                      <a:lnTo>
                        <a:pt x="1644" y="2490"/>
                      </a:lnTo>
                      <a:lnTo>
                        <a:pt x="1642" y="2494"/>
                      </a:lnTo>
                      <a:lnTo>
                        <a:pt x="1638" y="2500"/>
                      </a:lnTo>
                      <a:lnTo>
                        <a:pt x="1638" y="2500"/>
                      </a:lnTo>
                      <a:lnTo>
                        <a:pt x="1636" y="2498"/>
                      </a:lnTo>
                      <a:lnTo>
                        <a:pt x="1636" y="2496"/>
                      </a:lnTo>
                      <a:lnTo>
                        <a:pt x="1636" y="2494"/>
                      </a:lnTo>
                      <a:lnTo>
                        <a:pt x="1634" y="2494"/>
                      </a:lnTo>
                      <a:lnTo>
                        <a:pt x="1634" y="2494"/>
                      </a:lnTo>
                      <a:lnTo>
                        <a:pt x="1632" y="2496"/>
                      </a:lnTo>
                      <a:lnTo>
                        <a:pt x="1632" y="2500"/>
                      </a:lnTo>
                      <a:lnTo>
                        <a:pt x="1632" y="2510"/>
                      </a:lnTo>
                      <a:lnTo>
                        <a:pt x="1632" y="2510"/>
                      </a:lnTo>
                      <a:lnTo>
                        <a:pt x="1636" y="2508"/>
                      </a:lnTo>
                      <a:lnTo>
                        <a:pt x="1638" y="2504"/>
                      </a:lnTo>
                      <a:lnTo>
                        <a:pt x="1640" y="2502"/>
                      </a:lnTo>
                      <a:lnTo>
                        <a:pt x="1644" y="2500"/>
                      </a:lnTo>
                      <a:lnTo>
                        <a:pt x="1644" y="2500"/>
                      </a:lnTo>
                      <a:lnTo>
                        <a:pt x="1648" y="2502"/>
                      </a:lnTo>
                      <a:lnTo>
                        <a:pt x="1650" y="2504"/>
                      </a:lnTo>
                      <a:lnTo>
                        <a:pt x="1654" y="2512"/>
                      </a:lnTo>
                      <a:lnTo>
                        <a:pt x="1660" y="2526"/>
                      </a:lnTo>
                      <a:lnTo>
                        <a:pt x="1660" y="2526"/>
                      </a:lnTo>
                      <a:lnTo>
                        <a:pt x="1674" y="2526"/>
                      </a:lnTo>
                      <a:lnTo>
                        <a:pt x="1674" y="2526"/>
                      </a:lnTo>
                      <a:lnTo>
                        <a:pt x="1682" y="2532"/>
                      </a:lnTo>
                      <a:lnTo>
                        <a:pt x="1692" y="2538"/>
                      </a:lnTo>
                      <a:lnTo>
                        <a:pt x="1702" y="2542"/>
                      </a:lnTo>
                      <a:lnTo>
                        <a:pt x="1714" y="2544"/>
                      </a:lnTo>
                      <a:lnTo>
                        <a:pt x="1728" y="2546"/>
                      </a:lnTo>
                      <a:lnTo>
                        <a:pt x="1740" y="2544"/>
                      </a:lnTo>
                      <a:lnTo>
                        <a:pt x="1750" y="2542"/>
                      </a:lnTo>
                      <a:lnTo>
                        <a:pt x="1760" y="2536"/>
                      </a:lnTo>
                      <a:lnTo>
                        <a:pt x="1760" y="2536"/>
                      </a:lnTo>
                      <a:lnTo>
                        <a:pt x="1780" y="2542"/>
                      </a:lnTo>
                      <a:lnTo>
                        <a:pt x="1802" y="2548"/>
                      </a:lnTo>
                      <a:lnTo>
                        <a:pt x="1822" y="2554"/>
                      </a:lnTo>
                      <a:lnTo>
                        <a:pt x="1830" y="2558"/>
                      </a:lnTo>
                      <a:lnTo>
                        <a:pt x="1840" y="2562"/>
                      </a:lnTo>
                      <a:lnTo>
                        <a:pt x="1840" y="2562"/>
                      </a:lnTo>
                      <a:lnTo>
                        <a:pt x="1846" y="2562"/>
                      </a:lnTo>
                      <a:lnTo>
                        <a:pt x="1852" y="2560"/>
                      </a:lnTo>
                      <a:lnTo>
                        <a:pt x="1858" y="2562"/>
                      </a:lnTo>
                      <a:lnTo>
                        <a:pt x="1862" y="2564"/>
                      </a:lnTo>
                      <a:lnTo>
                        <a:pt x="1868" y="2572"/>
                      </a:lnTo>
                      <a:lnTo>
                        <a:pt x="1872" y="2584"/>
                      </a:lnTo>
                      <a:lnTo>
                        <a:pt x="1872" y="2584"/>
                      </a:lnTo>
                      <a:lnTo>
                        <a:pt x="1880" y="2600"/>
                      </a:lnTo>
                      <a:lnTo>
                        <a:pt x="1888" y="2616"/>
                      </a:lnTo>
                      <a:lnTo>
                        <a:pt x="1896" y="2622"/>
                      </a:lnTo>
                      <a:lnTo>
                        <a:pt x="1902" y="2628"/>
                      </a:lnTo>
                      <a:lnTo>
                        <a:pt x="1912" y="2634"/>
                      </a:lnTo>
                      <a:lnTo>
                        <a:pt x="1922" y="2636"/>
                      </a:lnTo>
                      <a:lnTo>
                        <a:pt x="1922" y="2636"/>
                      </a:lnTo>
                      <a:lnTo>
                        <a:pt x="1932" y="2636"/>
                      </a:lnTo>
                      <a:lnTo>
                        <a:pt x="1940" y="2634"/>
                      </a:lnTo>
                      <a:lnTo>
                        <a:pt x="1950" y="2632"/>
                      </a:lnTo>
                      <a:lnTo>
                        <a:pt x="1958" y="2632"/>
                      </a:lnTo>
                      <a:lnTo>
                        <a:pt x="1958" y="2632"/>
                      </a:lnTo>
                      <a:lnTo>
                        <a:pt x="1972" y="2634"/>
                      </a:lnTo>
                      <a:lnTo>
                        <a:pt x="1982" y="2638"/>
                      </a:lnTo>
                      <a:lnTo>
                        <a:pt x="1994" y="2642"/>
                      </a:lnTo>
                      <a:lnTo>
                        <a:pt x="2006" y="2642"/>
                      </a:lnTo>
                      <a:lnTo>
                        <a:pt x="2006" y="2642"/>
                      </a:lnTo>
                      <a:lnTo>
                        <a:pt x="2022" y="2654"/>
                      </a:lnTo>
                      <a:lnTo>
                        <a:pt x="2040" y="2664"/>
                      </a:lnTo>
                      <a:lnTo>
                        <a:pt x="2060" y="2672"/>
                      </a:lnTo>
                      <a:lnTo>
                        <a:pt x="2084" y="2676"/>
                      </a:lnTo>
                      <a:lnTo>
                        <a:pt x="2084" y="2676"/>
                      </a:lnTo>
                      <a:lnTo>
                        <a:pt x="2094" y="2662"/>
                      </a:lnTo>
                      <a:lnTo>
                        <a:pt x="2104" y="2648"/>
                      </a:lnTo>
                      <a:lnTo>
                        <a:pt x="2108" y="2640"/>
                      </a:lnTo>
                      <a:lnTo>
                        <a:pt x="2110" y="2632"/>
                      </a:lnTo>
                      <a:lnTo>
                        <a:pt x="2112" y="2622"/>
                      </a:lnTo>
                      <a:lnTo>
                        <a:pt x="2110" y="2612"/>
                      </a:lnTo>
                      <a:lnTo>
                        <a:pt x="2110" y="2612"/>
                      </a:lnTo>
                      <a:lnTo>
                        <a:pt x="2106" y="2602"/>
                      </a:lnTo>
                      <a:lnTo>
                        <a:pt x="2098" y="2592"/>
                      </a:lnTo>
                      <a:lnTo>
                        <a:pt x="2092" y="2580"/>
                      </a:lnTo>
                      <a:lnTo>
                        <a:pt x="2088" y="2574"/>
                      </a:lnTo>
                      <a:lnTo>
                        <a:pt x="2088" y="2566"/>
                      </a:lnTo>
                      <a:lnTo>
                        <a:pt x="2088" y="2566"/>
                      </a:lnTo>
                      <a:lnTo>
                        <a:pt x="2086" y="2558"/>
                      </a:lnTo>
                      <a:lnTo>
                        <a:pt x="2088" y="2548"/>
                      </a:lnTo>
                      <a:lnTo>
                        <a:pt x="2090" y="2540"/>
                      </a:lnTo>
                      <a:lnTo>
                        <a:pt x="2094" y="2534"/>
                      </a:lnTo>
                      <a:lnTo>
                        <a:pt x="2104" y="2520"/>
                      </a:lnTo>
                      <a:lnTo>
                        <a:pt x="2118" y="2508"/>
                      </a:lnTo>
                      <a:lnTo>
                        <a:pt x="2118" y="2508"/>
                      </a:lnTo>
                      <a:lnTo>
                        <a:pt x="2118" y="2500"/>
                      </a:lnTo>
                      <a:lnTo>
                        <a:pt x="2118" y="2500"/>
                      </a:lnTo>
                      <a:lnTo>
                        <a:pt x="2124" y="2500"/>
                      </a:lnTo>
                      <a:lnTo>
                        <a:pt x="2130" y="2498"/>
                      </a:lnTo>
                      <a:lnTo>
                        <a:pt x="2142" y="2492"/>
                      </a:lnTo>
                      <a:lnTo>
                        <a:pt x="2150" y="2484"/>
                      </a:lnTo>
                      <a:lnTo>
                        <a:pt x="2156" y="2482"/>
                      </a:lnTo>
                      <a:lnTo>
                        <a:pt x="2162" y="2480"/>
                      </a:lnTo>
                      <a:lnTo>
                        <a:pt x="2162" y="2480"/>
                      </a:lnTo>
                      <a:lnTo>
                        <a:pt x="2174" y="2480"/>
                      </a:lnTo>
                      <a:lnTo>
                        <a:pt x="2186" y="2484"/>
                      </a:lnTo>
                      <a:lnTo>
                        <a:pt x="2200" y="2488"/>
                      </a:lnTo>
                      <a:lnTo>
                        <a:pt x="2214" y="2492"/>
                      </a:lnTo>
                      <a:lnTo>
                        <a:pt x="2214" y="2492"/>
                      </a:lnTo>
                      <a:lnTo>
                        <a:pt x="2214" y="2504"/>
                      </a:lnTo>
                      <a:lnTo>
                        <a:pt x="2218" y="2512"/>
                      </a:lnTo>
                      <a:lnTo>
                        <a:pt x="2226" y="2516"/>
                      </a:lnTo>
                      <a:lnTo>
                        <a:pt x="2234" y="2518"/>
                      </a:lnTo>
                      <a:lnTo>
                        <a:pt x="2252" y="2518"/>
                      </a:lnTo>
                      <a:lnTo>
                        <a:pt x="2260" y="2522"/>
                      </a:lnTo>
                      <a:lnTo>
                        <a:pt x="2266" y="2526"/>
                      </a:lnTo>
                      <a:lnTo>
                        <a:pt x="2266" y="2526"/>
                      </a:lnTo>
                      <a:lnTo>
                        <a:pt x="2284" y="2522"/>
                      </a:lnTo>
                      <a:lnTo>
                        <a:pt x="2294" y="2520"/>
                      </a:lnTo>
                      <a:lnTo>
                        <a:pt x="2306" y="2518"/>
                      </a:lnTo>
                      <a:lnTo>
                        <a:pt x="2306" y="2518"/>
                      </a:lnTo>
                      <a:lnTo>
                        <a:pt x="2310" y="2528"/>
                      </a:lnTo>
                      <a:lnTo>
                        <a:pt x="2314" y="2536"/>
                      </a:lnTo>
                      <a:lnTo>
                        <a:pt x="2320" y="2542"/>
                      </a:lnTo>
                      <a:lnTo>
                        <a:pt x="2328" y="2548"/>
                      </a:lnTo>
                      <a:lnTo>
                        <a:pt x="2328" y="2548"/>
                      </a:lnTo>
                      <a:lnTo>
                        <a:pt x="2336" y="2540"/>
                      </a:lnTo>
                      <a:lnTo>
                        <a:pt x="2344" y="2536"/>
                      </a:lnTo>
                      <a:lnTo>
                        <a:pt x="2354" y="2534"/>
                      </a:lnTo>
                      <a:lnTo>
                        <a:pt x="2364" y="2534"/>
                      </a:lnTo>
                      <a:lnTo>
                        <a:pt x="2386" y="2534"/>
                      </a:lnTo>
                      <a:lnTo>
                        <a:pt x="2408" y="2536"/>
                      </a:lnTo>
                      <a:lnTo>
                        <a:pt x="2408" y="2536"/>
                      </a:lnTo>
                      <a:lnTo>
                        <a:pt x="2412" y="2538"/>
                      </a:lnTo>
                      <a:lnTo>
                        <a:pt x="2414" y="2540"/>
                      </a:lnTo>
                      <a:lnTo>
                        <a:pt x="2416" y="2544"/>
                      </a:lnTo>
                      <a:lnTo>
                        <a:pt x="2420" y="2546"/>
                      </a:lnTo>
                      <a:lnTo>
                        <a:pt x="2420" y="2546"/>
                      </a:lnTo>
                      <a:lnTo>
                        <a:pt x="2422" y="2544"/>
                      </a:lnTo>
                      <a:lnTo>
                        <a:pt x="2426" y="2544"/>
                      </a:lnTo>
                      <a:lnTo>
                        <a:pt x="2430" y="2542"/>
                      </a:lnTo>
                      <a:lnTo>
                        <a:pt x="2432" y="2540"/>
                      </a:lnTo>
                      <a:lnTo>
                        <a:pt x="2432" y="2540"/>
                      </a:lnTo>
                      <a:lnTo>
                        <a:pt x="2438" y="2544"/>
                      </a:lnTo>
                      <a:lnTo>
                        <a:pt x="2442" y="2546"/>
                      </a:lnTo>
                      <a:lnTo>
                        <a:pt x="2456" y="2544"/>
                      </a:lnTo>
                      <a:lnTo>
                        <a:pt x="2470" y="2544"/>
                      </a:lnTo>
                      <a:lnTo>
                        <a:pt x="2476" y="2546"/>
                      </a:lnTo>
                      <a:lnTo>
                        <a:pt x="2480" y="2550"/>
                      </a:lnTo>
                      <a:lnTo>
                        <a:pt x="2480" y="2550"/>
                      </a:lnTo>
                      <a:lnTo>
                        <a:pt x="2444" y="2560"/>
                      </a:lnTo>
                      <a:lnTo>
                        <a:pt x="2406" y="2568"/>
                      </a:lnTo>
                      <a:lnTo>
                        <a:pt x="2406" y="2568"/>
                      </a:lnTo>
                      <a:lnTo>
                        <a:pt x="2440" y="2564"/>
                      </a:lnTo>
                      <a:lnTo>
                        <a:pt x="2458" y="2560"/>
                      </a:lnTo>
                      <a:lnTo>
                        <a:pt x="2474" y="2556"/>
                      </a:lnTo>
                      <a:lnTo>
                        <a:pt x="2490" y="2550"/>
                      </a:lnTo>
                      <a:lnTo>
                        <a:pt x="2504" y="2542"/>
                      </a:lnTo>
                      <a:lnTo>
                        <a:pt x="2508" y="2536"/>
                      </a:lnTo>
                      <a:lnTo>
                        <a:pt x="2512" y="2530"/>
                      </a:lnTo>
                      <a:lnTo>
                        <a:pt x="2516" y="2522"/>
                      </a:lnTo>
                      <a:lnTo>
                        <a:pt x="2518" y="2512"/>
                      </a:lnTo>
                      <a:lnTo>
                        <a:pt x="2518" y="2512"/>
                      </a:lnTo>
                      <a:lnTo>
                        <a:pt x="2520" y="2512"/>
                      </a:lnTo>
                      <a:lnTo>
                        <a:pt x="2522" y="2512"/>
                      </a:lnTo>
                      <a:lnTo>
                        <a:pt x="2524" y="2510"/>
                      </a:lnTo>
                      <a:lnTo>
                        <a:pt x="2526" y="2510"/>
                      </a:lnTo>
                      <a:lnTo>
                        <a:pt x="2526" y="2510"/>
                      </a:lnTo>
                      <a:lnTo>
                        <a:pt x="2530" y="2500"/>
                      </a:lnTo>
                      <a:lnTo>
                        <a:pt x="2536" y="2492"/>
                      </a:lnTo>
                      <a:lnTo>
                        <a:pt x="2544" y="2486"/>
                      </a:lnTo>
                      <a:lnTo>
                        <a:pt x="2554" y="2482"/>
                      </a:lnTo>
                      <a:lnTo>
                        <a:pt x="2554" y="2482"/>
                      </a:lnTo>
                      <a:lnTo>
                        <a:pt x="2562" y="2482"/>
                      </a:lnTo>
                      <a:lnTo>
                        <a:pt x="2570" y="2484"/>
                      </a:lnTo>
                      <a:lnTo>
                        <a:pt x="2574" y="2484"/>
                      </a:lnTo>
                      <a:lnTo>
                        <a:pt x="2578" y="2484"/>
                      </a:lnTo>
                      <a:lnTo>
                        <a:pt x="2582" y="2482"/>
                      </a:lnTo>
                      <a:lnTo>
                        <a:pt x="2582" y="2476"/>
                      </a:lnTo>
                      <a:lnTo>
                        <a:pt x="2582" y="2476"/>
                      </a:lnTo>
                      <a:lnTo>
                        <a:pt x="2596" y="2486"/>
                      </a:lnTo>
                      <a:lnTo>
                        <a:pt x="2602" y="2490"/>
                      </a:lnTo>
                      <a:lnTo>
                        <a:pt x="2604" y="2490"/>
                      </a:lnTo>
                      <a:lnTo>
                        <a:pt x="2606" y="2488"/>
                      </a:lnTo>
                      <a:lnTo>
                        <a:pt x="2606" y="2488"/>
                      </a:lnTo>
                      <a:lnTo>
                        <a:pt x="2610" y="2490"/>
                      </a:lnTo>
                      <a:lnTo>
                        <a:pt x="2612" y="2494"/>
                      </a:lnTo>
                      <a:lnTo>
                        <a:pt x="2614" y="2498"/>
                      </a:lnTo>
                      <a:lnTo>
                        <a:pt x="2620" y="2500"/>
                      </a:lnTo>
                      <a:lnTo>
                        <a:pt x="2620" y="2500"/>
                      </a:lnTo>
                      <a:lnTo>
                        <a:pt x="2624" y="2498"/>
                      </a:lnTo>
                      <a:lnTo>
                        <a:pt x="2628" y="2494"/>
                      </a:lnTo>
                      <a:lnTo>
                        <a:pt x="2630" y="2492"/>
                      </a:lnTo>
                      <a:lnTo>
                        <a:pt x="2634" y="2496"/>
                      </a:lnTo>
                      <a:lnTo>
                        <a:pt x="2634" y="2496"/>
                      </a:lnTo>
                      <a:lnTo>
                        <a:pt x="2632" y="2486"/>
                      </a:lnTo>
                      <a:lnTo>
                        <a:pt x="2632" y="2484"/>
                      </a:lnTo>
                      <a:lnTo>
                        <a:pt x="2638" y="2482"/>
                      </a:lnTo>
                      <a:lnTo>
                        <a:pt x="2638" y="2482"/>
                      </a:lnTo>
                      <a:lnTo>
                        <a:pt x="2636" y="2484"/>
                      </a:lnTo>
                      <a:lnTo>
                        <a:pt x="2636" y="2486"/>
                      </a:lnTo>
                      <a:lnTo>
                        <a:pt x="2638" y="2492"/>
                      </a:lnTo>
                      <a:lnTo>
                        <a:pt x="2638" y="2492"/>
                      </a:lnTo>
                      <a:lnTo>
                        <a:pt x="2648" y="2486"/>
                      </a:lnTo>
                      <a:lnTo>
                        <a:pt x="2656" y="2480"/>
                      </a:lnTo>
                      <a:lnTo>
                        <a:pt x="2670" y="2466"/>
                      </a:lnTo>
                      <a:lnTo>
                        <a:pt x="2670" y="2466"/>
                      </a:lnTo>
                      <a:lnTo>
                        <a:pt x="2674" y="2450"/>
                      </a:lnTo>
                      <a:lnTo>
                        <a:pt x="2674" y="2434"/>
                      </a:lnTo>
                      <a:lnTo>
                        <a:pt x="2672" y="2418"/>
                      </a:lnTo>
                      <a:lnTo>
                        <a:pt x="2670" y="2402"/>
                      </a:lnTo>
                      <a:lnTo>
                        <a:pt x="2664" y="2372"/>
                      </a:lnTo>
                      <a:lnTo>
                        <a:pt x="2658" y="2342"/>
                      </a:lnTo>
                      <a:lnTo>
                        <a:pt x="2658" y="2342"/>
                      </a:lnTo>
                      <a:lnTo>
                        <a:pt x="2654" y="2300"/>
                      </a:lnTo>
                      <a:lnTo>
                        <a:pt x="2650" y="2280"/>
                      </a:lnTo>
                      <a:lnTo>
                        <a:pt x="2646" y="2270"/>
                      </a:lnTo>
                      <a:lnTo>
                        <a:pt x="2642" y="2262"/>
                      </a:lnTo>
                      <a:lnTo>
                        <a:pt x="2642" y="2262"/>
                      </a:lnTo>
                      <a:lnTo>
                        <a:pt x="2644" y="2254"/>
                      </a:lnTo>
                      <a:lnTo>
                        <a:pt x="2644" y="2248"/>
                      </a:lnTo>
                      <a:lnTo>
                        <a:pt x="2644" y="2234"/>
                      </a:lnTo>
                      <a:lnTo>
                        <a:pt x="2638" y="2222"/>
                      </a:lnTo>
                      <a:lnTo>
                        <a:pt x="2630" y="2210"/>
                      </a:lnTo>
                      <a:lnTo>
                        <a:pt x="2616" y="2184"/>
                      </a:lnTo>
                      <a:lnTo>
                        <a:pt x="2608" y="2170"/>
                      </a:lnTo>
                      <a:lnTo>
                        <a:pt x="2606" y="2154"/>
                      </a:lnTo>
                      <a:lnTo>
                        <a:pt x="2606" y="2154"/>
                      </a:lnTo>
                      <a:lnTo>
                        <a:pt x="2598" y="2142"/>
                      </a:lnTo>
                      <a:lnTo>
                        <a:pt x="2590" y="2132"/>
                      </a:lnTo>
                      <a:lnTo>
                        <a:pt x="2590" y="2132"/>
                      </a:lnTo>
                      <a:lnTo>
                        <a:pt x="2592" y="2120"/>
                      </a:lnTo>
                      <a:lnTo>
                        <a:pt x="2592" y="2110"/>
                      </a:lnTo>
                      <a:lnTo>
                        <a:pt x="2590" y="2104"/>
                      </a:lnTo>
                      <a:lnTo>
                        <a:pt x="2588" y="2100"/>
                      </a:lnTo>
                      <a:lnTo>
                        <a:pt x="2584" y="2098"/>
                      </a:lnTo>
                      <a:lnTo>
                        <a:pt x="2578" y="2096"/>
                      </a:lnTo>
                      <a:lnTo>
                        <a:pt x="2578" y="2096"/>
                      </a:lnTo>
                      <a:lnTo>
                        <a:pt x="2576" y="2108"/>
                      </a:lnTo>
                      <a:lnTo>
                        <a:pt x="2574" y="2122"/>
                      </a:lnTo>
                      <a:lnTo>
                        <a:pt x="2574" y="2122"/>
                      </a:lnTo>
                      <a:lnTo>
                        <a:pt x="2566" y="2124"/>
                      </a:lnTo>
                      <a:lnTo>
                        <a:pt x="2560" y="2122"/>
                      </a:lnTo>
                      <a:lnTo>
                        <a:pt x="2554" y="2118"/>
                      </a:lnTo>
                      <a:lnTo>
                        <a:pt x="2546" y="2116"/>
                      </a:lnTo>
                      <a:lnTo>
                        <a:pt x="2546" y="2116"/>
                      </a:lnTo>
                      <a:lnTo>
                        <a:pt x="2542" y="2118"/>
                      </a:lnTo>
                      <a:lnTo>
                        <a:pt x="2538" y="2122"/>
                      </a:lnTo>
                      <a:lnTo>
                        <a:pt x="2536" y="2132"/>
                      </a:lnTo>
                      <a:lnTo>
                        <a:pt x="2532" y="2158"/>
                      </a:lnTo>
                      <a:lnTo>
                        <a:pt x="2532" y="2158"/>
                      </a:lnTo>
                      <a:lnTo>
                        <a:pt x="2530" y="2156"/>
                      </a:lnTo>
                      <a:lnTo>
                        <a:pt x="2530" y="2156"/>
                      </a:lnTo>
                      <a:lnTo>
                        <a:pt x="2528" y="2160"/>
                      </a:lnTo>
                      <a:lnTo>
                        <a:pt x="2524" y="2170"/>
                      </a:lnTo>
                      <a:lnTo>
                        <a:pt x="2524" y="2170"/>
                      </a:lnTo>
                      <a:lnTo>
                        <a:pt x="2520" y="2170"/>
                      </a:lnTo>
                      <a:lnTo>
                        <a:pt x="2516" y="2172"/>
                      </a:lnTo>
                      <a:lnTo>
                        <a:pt x="2508" y="2176"/>
                      </a:lnTo>
                      <a:lnTo>
                        <a:pt x="2502" y="2182"/>
                      </a:lnTo>
                      <a:lnTo>
                        <a:pt x="2498" y="2182"/>
                      </a:lnTo>
                      <a:lnTo>
                        <a:pt x="2492" y="2182"/>
                      </a:lnTo>
                      <a:lnTo>
                        <a:pt x="2492" y="2182"/>
                      </a:lnTo>
                      <a:lnTo>
                        <a:pt x="2486" y="2180"/>
                      </a:lnTo>
                      <a:lnTo>
                        <a:pt x="2478" y="2176"/>
                      </a:lnTo>
                      <a:lnTo>
                        <a:pt x="2460" y="2166"/>
                      </a:lnTo>
                      <a:lnTo>
                        <a:pt x="2460" y="2166"/>
                      </a:lnTo>
                      <a:lnTo>
                        <a:pt x="2444" y="2156"/>
                      </a:lnTo>
                      <a:lnTo>
                        <a:pt x="2438" y="2152"/>
                      </a:lnTo>
                      <a:lnTo>
                        <a:pt x="2432" y="2148"/>
                      </a:lnTo>
                      <a:lnTo>
                        <a:pt x="2432" y="2148"/>
                      </a:lnTo>
                      <a:lnTo>
                        <a:pt x="2418" y="2152"/>
                      </a:lnTo>
                      <a:lnTo>
                        <a:pt x="2412" y="2154"/>
                      </a:lnTo>
                      <a:lnTo>
                        <a:pt x="2406" y="2158"/>
                      </a:lnTo>
                      <a:lnTo>
                        <a:pt x="2406" y="2158"/>
                      </a:lnTo>
                      <a:lnTo>
                        <a:pt x="2408" y="2168"/>
                      </a:lnTo>
                      <a:lnTo>
                        <a:pt x="2412" y="2176"/>
                      </a:lnTo>
                      <a:lnTo>
                        <a:pt x="2414" y="2184"/>
                      </a:lnTo>
                      <a:lnTo>
                        <a:pt x="2416" y="2194"/>
                      </a:lnTo>
                      <a:lnTo>
                        <a:pt x="2416" y="2194"/>
                      </a:lnTo>
                      <a:lnTo>
                        <a:pt x="2402" y="2198"/>
                      </a:lnTo>
                      <a:lnTo>
                        <a:pt x="2398" y="2200"/>
                      </a:lnTo>
                      <a:lnTo>
                        <a:pt x="2394" y="2208"/>
                      </a:lnTo>
                      <a:lnTo>
                        <a:pt x="2394" y="2208"/>
                      </a:lnTo>
                      <a:lnTo>
                        <a:pt x="2390" y="2204"/>
                      </a:lnTo>
                      <a:lnTo>
                        <a:pt x="2384" y="2204"/>
                      </a:lnTo>
                      <a:lnTo>
                        <a:pt x="2378" y="2206"/>
                      </a:lnTo>
                      <a:lnTo>
                        <a:pt x="2372" y="2206"/>
                      </a:lnTo>
                      <a:lnTo>
                        <a:pt x="2372" y="2206"/>
                      </a:lnTo>
                      <a:lnTo>
                        <a:pt x="2362" y="2192"/>
                      </a:lnTo>
                      <a:lnTo>
                        <a:pt x="2356" y="2184"/>
                      </a:lnTo>
                      <a:lnTo>
                        <a:pt x="2350" y="2178"/>
                      </a:lnTo>
                      <a:lnTo>
                        <a:pt x="2350" y="2178"/>
                      </a:lnTo>
                      <a:lnTo>
                        <a:pt x="2348" y="2180"/>
                      </a:lnTo>
                      <a:lnTo>
                        <a:pt x="2346" y="2182"/>
                      </a:lnTo>
                      <a:lnTo>
                        <a:pt x="2340" y="2182"/>
                      </a:lnTo>
                      <a:lnTo>
                        <a:pt x="2334" y="2180"/>
                      </a:lnTo>
                      <a:lnTo>
                        <a:pt x="2332" y="2176"/>
                      </a:lnTo>
                      <a:lnTo>
                        <a:pt x="2332" y="2176"/>
                      </a:lnTo>
                      <a:lnTo>
                        <a:pt x="2328" y="2180"/>
                      </a:lnTo>
                      <a:lnTo>
                        <a:pt x="2326" y="2184"/>
                      </a:lnTo>
                      <a:lnTo>
                        <a:pt x="2322" y="2186"/>
                      </a:lnTo>
                      <a:lnTo>
                        <a:pt x="2322" y="2190"/>
                      </a:lnTo>
                      <a:lnTo>
                        <a:pt x="2322" y="2190"/>
                      </a:lnTo>
                      <a:lnTo>
                        <a:pt x="2318" y="2186"/>
                      </a:lnTo>
                      <a:lnTo>
                        <a:pt x="2316" y="2182"/>
                      </a:lnTo>
                      <a:lnTo>
                        <a:pt x="2314" y="2176"/>
                      </a:lnTo>
                      <a:lnTo>
                        <a:pt x="2316" y="2170"/>
                      </a:lnTo>
                      <a:lnTo>
                        <a:pt x="2316" y="2170"/>
                      </a:lnTo>
                      <a:lnTo>
                        <a:pt x="2296" y="2172"/>
                      </a:lnTo>
                      <a:lnTo>
                        <a:pt x="2288" y="2174"/>
                      </a:lnTo>
                      <a:lnTo>
                        <a:pt x="2286" y="2176"/>
                      </a:lnTo>
                      <a:lnTo>
                        <a:pt x="2284" y="2178"/>
                      </a:lnTo>
                      <a:lnTo>
                        <a:pt x="2284" y="2178"/>
                      </a:lnTo>
                      <a:lnTo>
                        <a:pt x="2282" y="2178"/>
                      </a:lnTo>
                      <a:lnTo>
                        <a:pt x="2280" y="2174"/>
                      </a:lnTo>
                      <a:lnTo>
                        <a:pt x="2282" y="2168"/>
                      </a:lnTo>
                      <a:lnTo>
                        <a:pt x="2282" y="2168"/>
                      </a:lnTo>
                      <a:lnTo>
                        <a:pt x="2284" y="2168"/>
                      </a:lnTo>
                      <a:lnTo>
                        <a:pt x="2288" y="2170"/>
                      </a:lnTo>
                      <a:lnTo>
                        <a:pt x="2288" y="2170"/>
                      </a:lnTo>
                      <a:lnTo>
                        <a:pt x="2288" y="2162"/>
                      </a:lnTo>
                      <a:lnTo>
                        <a:pt x="2282" y="2158"/>
                      </a:lnTo>
                      <a:lnTo>
                        <a:pt x="2270" y="2152"/>
                      </a:lnTo>
                      <a:lnTo>
                        <a:pt x="2270" y="2152"/>
                      </a:lnTo>
                      <a:lnTo>
                        <a:pt x="2266" y="2148"/>
                      </a:lnTo>
                      <a:lnTo>
                        <a:pt x="2266" y="2144"/>
                      </a:lnTo>
                      <a:lnTo>
                        <a:pt x="2264" y="2140"/>
                      </a:lnTo>
                      <a:lnTo>
                        <a:pt x="2258" y="2138"/>
                      </a:lnTo>
                      <a:lnTo>
                        <a:pt x="2258" y="2138"/>
                      </a:lnTo>
                      <a:lnTo>
                        <a:pt x="2262" y="2132"/>
                      </a:lnTo>
                      <a:lnTo>
                        <a:pt x="2264" y="2126"/>
                      </a:lnTo>
                      <a:lnTo>
                        <a:pt x="2260" y="2122"/>
                      </a:lnTo>
                      <a:lnTo>
                        <a:pt x="2256" y="2118"/>
                      </a:lnTo>
                      <a:lnTo>
                        <a:pt x="2244" y="2112"/>
                      </a:lnTo>
                      <a:lnTo>
                        <a:pt x="2238" y="2108"/>
                      </a:lnTo>
                      <a:lnTo>
                        <a:pt x="2236" y="2104"/>
                      </a:lnTo>
                      <a:lnTo>
                        <a:pt x="2236" y="2104"/>
                      </a:lnTo>
                      <a:lnTo>
                        <a:pt x="2232" y="2106"/>
                      </a:lnTo>
                      <a:lnTo>
                        <a:pt x="2232" y="2108"/>
                      </a:lnTo>
                      <a:lnTo>
                        <a:pt x="2232" y="2116"/>
                      </a:lnTo>
                      <a:lnTo>
                        <a:pt x="2232" y="2116"/>
                      </a:lnTo>
                      <a:lnTo>
                        <a:pt x="2230" y="2112"/>
                      </a:lnTo>
                      <a:lnTo>
                        <a:pt x="2228" y="2110"/>
                      </a:lnTo>
                      <a:lnTo>
                        <a:pt x="2222" y="2108"/>
                      </a:lnTo>
                      <a:lnTo>
                        <a:pt x="2216" y="2106"/>
                      </a:lnTo>
                      <a:lnTo>
                        <a:pt x="2214" y="2104"/>
                      </a:lnTo>
                      <a:lnTo>
                        <a:pt x="2212" y="2100"/>
                      </a:lnTo>
                      <a:lnTo>
                        <a:pt x="2212" y="2100"/>
                      </a:lnTo>
                      <a:lnTo>
                        <a:pt x="2212" y="2098"/>
                      </a:lnTo>
                      <a:lnTo>
                        <a:pt x="2214" y="2100"/>
                      </a:lnTo>
                      <a:lnTo>
                        <a:pt x="2216" y="2102"/>
                      </a:lnTo>
                      <a:lnTo>
                        <a:pt x="2218" y="2102"/>
                      </a:lnTo>
                      <a:lnTo>
                        <a:pt x="2218" y="2102"/>
                      </a:lnTo>
                      <a:lnTo>
                        <a:pt x="2218" y="2100"/>
                      </a:lnTo>
                      <a:lnTo>
                        <a:pt x="2220" y="2098"/>
                      </a:lnTo>
                      <a:lnTo>
                        <a:pt x="2220" y="2098"/>
                      </a:lnTo>
                      <a:lnTo>
                        <a:pt x="2218" y="2094"/>
                      </a:lnTo>
                      <a:lnTo>
                        <a:pt x="2214" y="2090"/>
                      </a:lnTo>
                      <a:lnTo>
                        <a:pt x="2212" y="2088"/>
                      </a:lnTo>
                      <a:lnTo>
                        <a:pt x="2212" y="2086"/>
                      </a:lnTo>
                      <a:lnTo>
                        <a:pt x="2212" y="2084"/>
                      </a:lnTo>
                      <a:lnTo>
                        <a:pt x="2212" y="2084"/>
                      </a:lnTo>
                      <a:lnTo>
                        <a:pt x="2214" y="2082"/>
                      </a:lnTo>
                      <a:lnTo>
                        <a:pt x="2214" y="2082"/>
                      </a:lnTo>
                      <a:lnTo>
                        <a:pt x="2218" y="2086"/>
                      </a:lnTo>
                      <a:lnTo>
                        <a:pt x="2226" y="2096"/>
                      </a:lnTo>
                      <a:lnTo>
                        <a:pt x="2226" y="2096"/>
                      </a:lnTo>
                      <a:lnTo>
                        <a:pt x="2236" y="2094"/>
                      </a:lnTo>
                      <a:lnTo>
                        <a:pt x="2240" y="2092"/>
                      </a:lnTo>
                      <a:lnTo>
                        <a:pt x="2242" y="2090"/>
                      </a:lnTo>
                      <a:lnTo>
                        <a:pt x="2240" y="2086"/>
                      </a:lnTo>
                      <a:lnTo>
                        <a:pt x="2240" y="2086"/>
                      </a:lnTo>
                      <a:lnTo>
                        <a:pt x="2240" y="2086"/>
                      </a:lnTo>
                      <a:lnTo>
                        <a:pt x="2238" y="2086"/>
                      </a:lnTo>
                      <a:lnTo>
                        <a:pt x="2236" y="2090"/>
                      </a:lnTo>
                      <a:lnTo>
                        <a:pt x="2236" y="2092"/>
                      </a:lnTo>
                      <a:lnTo>
                        <a:pt x="2236" y="2092"/>
                      </a:lnTo>
                      <a:lnTo>
                        <a:pt x="2220" y="2076"/>
                      </a:lnTo>
                      <a:lnTo>
                        <a:pt x="2220" y="2076"/>
                      </a:lnTo>
                      <a:lnTo>
                        <a:pt x="2224" y="2068"/>
                      </a:lnTo>
                      <a:lnTo>
                        <a:pt x="2228" y="2062"/>
                      </a:lnTo>
                      <a:lnTo>
                        <a:pt x="2228" y="2062"/>
                      </a:lnTo>
                      <a:lnTo>
                        <a:pt x="2222" y="2060"/>
                      </a:lnTo>
                      <a:lnTo>
                        <a:pt x="2220" y="2058"/>
                      </a:lnTo>
                      <a:lnTo>
                        <a:pt x="2214" y="2052"/>
                      </a:lnTo>
                      <a:lnTo>
                        <a:pt x="2210" y="2044"/>
                      </a:lnTo>
                      <a:lnTo>
                        <a:pt x="2206" y="2042"/>
                      </a:lnTo>
                      <a:lnTo>
                        <a:pt x="2202" y="2040"/>
                      </a:lnTo>
                      <a:lnTo>
                        <a:pt x="2202" y="2040"/>
                      </a:lnTo>
                      <a:lnTo>
                        <a:pt x="2204" y="2034"/>
                      </a:lnTo>
                      <a:lnTo>
                        <a:pt x="2206" y="2026"/>
                      </a:lnTo>
                      <a:lnTo>
                        <a:pt x="2206" y="2026"/>
                      </a:lnTo>
                      <a:lnTo>
                        <a:pt x="2200" y="2024"/>
                      </a:lnTo>
                      <a:lnTo>
                        <a:pt x="2194" y="2026"/>
                      </a:lnTo>
                      <a:lnTo>
                        <a:pt x="2188" y="2028"/>
                      </a:lnTo>
                      <a:lnTo>
                        <a:pt x="2186" y="2032"/>
                      </a:lnTo>
                      <a:lnTo>
                        <a:pt x="2186" y="2032"/>
                      </a:lnTo>
                      <a:lnTo>
                        <a:pt x="2180" y="2028"/>
                      </a:lnTo>
                      <a:lnTo>
                        <a:pt x="2176" y="2020"/>
                      </a:lnTo>
                      <a:lnTo>
                        <a:pt x="2172" y="2006"/>
                      </a:lnTo>
                      <a:lnTo>
                        <a:pt x="2168" y="1992"/>
                      </a:lnTo>
                      <a:lnTo>
                        <a:pt x="2162" y="1978"/>
                      </a:lnTo>
                      <a:lnTo>
                        <a:pt x="2162" y="1978"/>
                      </a:lnTo>
                      <a:lnTo>
                        <a:pt x="2168" y="1968"/>
                      </a:lnTo>
                      <a:lnTo>
                        <a:pt x="2172" y="1964"/>
                      </a:lnTo>
                      <a:lnTo>
                        <a:pt x="2174" y="1958"/>
                      </a:lnTo>
                      <a:lnTo>
                        <a:pt x="2174" y="1958"/>
                      </a:lnTo>
                      <a:lnTo>
                        <a:pt x="2168" y="1960"/>
                      </a:lnTo>
                      <a:lnTo>
                        <a:pt x="2162" y="1962"/>
                      </a:lnTo>
                      <a:lnTo>
                        <a:pt x="2156" y="1964"/>
                      </a:lnTo>
                      <a:lnTo>
                        <a:pt x="2148" y="1964"/>
                      </a:lnTo>
                      <a:lnTo>
                        <a:pt x="2148" y="1964"/>
                      </a:lnTo>
                      <a:lnTo>
                        <a:pt x="2148" y="1960"/>
                      </a:lnTo>
                      <a:lnTo>
                        <a:pt x="2146" y="1958"/>
                      </a:lnTo>
                      <a:lnTo>
                        <a:pt x="2144" y="1954"/>
                      </a:lnTo>
                      <a:lnTo>
                        <a:pt x="2142" y="1950"/>
                      </a:lnTo>
                      <a:lnTo>
                        <a:pt x="2142" y="1950"/>
                      </a:lnTo>
                      <a:lnTo>
                        <a:pt x="2136" y="1952"/>
                      </a:lnTo>
                      <a:lnTo>
                        <a:pt x="2128" y="1952"/>
                      </a:lnTo>
                      <a:lnTo>
                        <a:pt x="2116" y="1950"/>
                      </a:lnTo>
                      <a:lnTo>
                        <a:pt x="2110" y="1950"/>
                      </a:lnTo>
                      <a:lnTo>
                        <a:pt x="2104" y="1950"/>
                      </a:lnTo>
                      <a:lnTo>
                        <a:pt x="2100" y="1954"/>
                      </a:lnTo>
                      <a:lnTo>
                        <a:pt x="2094" y="1958"/>
                      </a:lnTo>
                      <a:lnTo>
                        <a:pt x="2094" y="1958"/>
                      </a:lnTo>
                      <a:lnTo>
                        <a:pt x="2092" y="1958"/>
                      </a:lnTo>
                      <a:lnTo>
                        <a:pt x="2090" y="1958"/>
                      </a:lnTo>
                      <a:lnTo>
                        <a:pt x="2088" y="1956"/>
                      </a:lnTo>
                      <a:lnTo>
                        <a:pt x="2086" y="1956"/>
                      </a:lnTo>
                      <a:lnTo>
                        <a:pt x="2086" y="1956"/>
                      </a:lnTo>
                      <a:lnTo>
                        <a:pt x="2082" y="1964"/>
                      </a:lnTo>
                      <a:lnTo>
                        <a:pt x="2078" y="1972"/>
                      </a:lnTo>
                      <a:lnTo>
                        <a:pt x="2078" y="1972"/>
                      </a:lnTo>
                      <a:lnTo>
                        <a:pt x="2070" y="1972"/>
                      </a:lnTo>
                      <a:lnTo>
                        <a:pt x="2066" y="1972"/>
                      </a:lnTo>
                      <a:lnTo>
                        <a:pt x="2064" y="1974"/>
                      </a:lnTo>
                      <a:lnTo>
                        <a:pt x="2064" y="1974"/>
                      </a:lnTo>
                      <a:lnTo>
                        <a:pt x="2068" y="1978"/>
                      </a:lnTo>
                      <a:lnTo>
                        <a:pt x="2070" y="1982"/>
                      </a:lnTo>
                      <a:lnTo>
                        <a:pt x="2080" y="1990"/>
                      </a:lnTo>
                      <a:lnTo>
                        <a:pt x="2088" y="1994"/>
                      </a:lnTo>
                      <a:lnTo>
                        <a:pt x="2096" y="2000"/>
                      </a:lnTo>
                      <a:lnTo>
                        <a:pt x="2096" y="2000"/>
                      </a:lnTo>
                      <a:lnTo>
                        <a:pt x="2096" y="2002"/>
                      </a:lnTo>
                      <a:lnTo>
                        <a:pt x="2094" y="2002"/>
                      </a:lnTo>
                      <a:lnTo>
                        <a:pt x="2090" y="2000"/>
                      </a:lnTo>
                      <a:lnTo>
                        <a:pt x="2082" y="1998"/>
                      </a:lnTo>
                      <a:lnTo>
                        <a:pt x="2078" y="1998"/>
                      </a:lnTo>
                      <a:lnTo>
                        <a:pt x="2074" y="1998"/>
                      </a:lnTo>
                      <a:lnTo>
                        <a:pt x="2074" y="1998"/>
                      </a:lnTo>
                      <a:lnTo>
                        <a:pt x="2076" y="2002"/>
                      </a:lnTo>
                      <a:lnTo>
                        <a:pt x="2078" y="2004"/>
                      </a:lnTo>
                      <a:lnTo>
                        <a:pt x="2084" y="2008"/>
                      </a:lnTo>
                      <a:lnTo>
                        <a:pt x="2088" y="2010"/>
                      </a:lnTo>
                      <a:lnTo>
                        <a:pt x="2090" y="2014"/>
                      </a:lnTo>
                      <a:lnTo>
                        <a:pt x="2092" y="2018"/>
                      </a:lnTo>
                      <a:lnTo>
                        <a:pt x="2092" y="2018"/>
                      </a:lnTo>
                      <a:lnTo>
                        <a:pt x="2086" y="2016"/>
                      </a:lnTo>
                      <a:lnTo>
                        <a:pt x="2084" y="2014"/>
                      </a:lnTo>
                      <a:lnTo>
                        <a:pt x="2078" y="2010"/>
                      </a:lnTo>
                      <a:lnTo>
                        <a:pt x="2072" y="2006"/>
                      </a:lnTo>
                      <a:lnTo>
                        <a:pt x="2068" y="2004"/>
                      </a:lnTo>
                      <a:lnTo>
                        <a:pt x="2064" y="2006"/>
                      </a:lnTo>
                      <a:lnTo>
                        <a:pt x="2064" y="2006"/>
                      </a:lnTo>
                      <a:lnTo>
                        <a:pt x="2064" y="2008"/>
                      </a:lnTo>
                      <a:lnTo>
                        <a:pt x="2064" y="2010"/>
                      </a:lnTo>
                      <a:lnTo>
                        <a:pt x="2070" y="2014"/>
                      </a:lnTo>
                      <a:lnTo>
                        <a:pt x="2080" y="2022"/>
                      </a:lnTo>
                      <a:lnTo>
                        <a:pt x="2080" y="2022"/>
                      </a:lnTo>
                      <a:lnTo>
                        <a:pt x="2076" y="2022"/>
                      </a:lnTo>
                      <a:lnTo>
                        <a:pt x="2072" y="2022"/>
                      </a:lnTo>
                      <a:lnTo>
                        <a:pt x="2068" y="2018"/>
                      </a:lnTo>
                      <a:lnTo>
                        <a:pt x="2062" y="2012"/>
                      </a:lnTo>
                      <a:lnTo>
                        <a:pt x="2060" y="2006"/>
                      </a:lnTo>
                      <a:lnTo>
                        <a:pt x="2060" y="2006"/>
                      </a:lnTo>
                      <a:lnTo>
                        <a:pt x="2050" y="2004"/>
                      </a:lnTo>
                      <a:lnTo>
                        <a:pt x="2044" y="2000"/>
                      </a:lnTo>
                      <a:lnTo>
                        <a:pt x="2040" y="1994"/>
                      </a:lnTo>
                      <a:lnTo>
                        <a:pt x="2038" y="1984"/>
                      </a:lnTo>
                      <a:lnTo>
                        <a:pt x="2038" y="1984"/>
                      </a:lnTo>
                      <a:lnTo>
                        <a:pt x="2034" y="1998"/>
                      </a:lnTo>
                      <a:lnTo>
                        <a:pt x="2036" y="2010"/>
                      </a:lnTo>
                      <a:lnTo>
                        <a:pt x="2040" y="2022"/>
                      </a:lnTo>
                      <a:lnTo>
                        <a:pt x="2048" y="2032"/>
                      </a:lnTo>
                      <a:lnTo>
                        <a:pt x="2066" y="2050"/>
                      </a:lnTo>
                      <a:lnTo>
                        <a:pt x="2074" y="2058"/>
                      </a:lnTo>
                      <a:lnTo>
                        <a:pt x="2082" y="2068"/>
                      </a:lnTo>
                      <a:lnTo>
                        <a:pt x="2082" y="2068"/>
                      </a:lnTo>
                      <a:lnTo>
                        <a:pt x="2080" y="2070"/>
                      </a:lnTo>
                      <a:lnTo>
                        <a:pt x="2078" y="2068"/>
                      </a:lnTo>
                      <a:lnTo>
                        <a:pt x="2074" y="2064"/>
                      </a:lnTo>
                      <a:lnTo>
                        <a:pt x="2074" y="2064"/>
                      </a:lnTo>
                      <a:lnTo>
                        <a:pt x="2072" y="2064"/>
                      </a:lnTo>
                      <a:lnTo>
                        <a:pt x="2070" y="2066"/>
                      </a:lnTo>
                      <a:lnTo>
                        <a:pt x="2070" y="2070"/>
                      </a:lnTo>
                      <a:lnTo>
                        <a:pt x="2066" y="2070"/>
                      </a:lnTo>
                      <a:lnTo>
                        <a:pt x="2066" y="2070"/>
                      </a:lnTo>
                      <a:lnTo>
                        <a:pt x="2072" y="2078"/>
                      </a:lnTo>
                      <a:lnTo>
                        <a:pt x="2076" y="2082"/>
                      </a:lnTo>
                      <a:lnTo>
                        <a:pt x="2080" y="2084"/>
                      </a:lnTo>
                      <a:lnTo>
                        <a:pt x="2080" y="2084"/>
                      </a:lnTo>
                      <a:lnTo>
                        <a:pt x="2078" y="2088"/>
                      </a:lnTo>
                      <a:lnTo>
                        <a:pt x="2076" y="2090"/>
                      </a:lnTo>
                      <a:lnTo>
                        <a:pt x="2074" y="2092"/>
                      </a:lnTo>
                      <a:lnTo>
                        <a:pt x="2072" y="2094"/>
                      </a:lnTo>
                      <a:lnTo>
                        <a:pt x="2072" y="2094"/>
                      </a:lnTo>
                      <a:lnTo>
                        <a:pt x="2072" y="2098"/>
                      </a:lnTo>
                      <a:lnTo>
                        <a:pt x="2074" y="2100"/>
                      </a:lnTo>
                      <a:lnTo>
                        <a:pt x="2078" y="2100"/>
                      </a:lnTo>
                      <a:lnTo>
                        <a:pt x="2084" y="2102"/>
                      </a:lnTo>
                      <a:lnTo>
                        <a:pt x="2086" y="2102"/>
                      </a:lnTo>
                      <a:lnTo>
                        <a:pt x="2086" y="2106"/>
                      </a:lnTo>
                      <a:lnTo>
                        <a:pt x="2086" y="2106"/>
                      </a:lnTo>
                      <a:lnTo>
                        <a:pt x="2090" y="2104"/>
                      </a:lnTo>
                      <a:lnTo>
                        <a:pt x="2094" y="2104"/>
                      </a:lnTo>
                      <a:lnTo>
                        <a:pt x="2098" y="2106"/>
                      </a:lnTo>
                      <a:lnTo>
                        <a:pt x="2104" y="2112"/>
                      </a:lnTo>
                      <a:lnTo>
                        <a:pt x="2106" y="2112"/>
                      </a:lnTo>
                      <a:lnTo>
                        <a:pt x="2110" y="2114"/>
                      </a:lnTo>
                      <a:lnTo>
                        <a:pt x="2110" y="2114"/>
                      </a:lnTo>
                      <a:lnTo>
                        <a:pt x="2106" y="2108"/>
                      </a:lnTo>
                      <a:lnTo>
                        <a:pt x="2100" y="2100"/>
                      </a:lnTo>
                      <a:lnTo>
                        <a:pt x="2090" y="2096"/>
                      </a:lnTo>
                      <a:lnTo>
                        <a:pt x="2084" y="2094"/>
                      </a:lnTo>
                      <a:lnTo>
                        <a:pt x="2080" y="2096"/>
                      </a:lnTo>
                      <a:lnTo>
                        <a:pt x="2080" y="2096"/>
                      </a:lnTo>
                      <a:lnTo>
                        <a:pt x="2080" y="2092"/>
                      </a:lnTo>
                      <a:lnTo>
                        <a:pt x="2082" y="2088"/>
                      </a:lnTo>
                      <a:lnTo>
                        <a:pt x="2086" y="2082"/>
                      </a:lnTo>
                      <a:lnTo>
                        <a:pt x="2086" y="2082"/>
                      </a:lnTo>
                      <a:lnTo>
                        <a:pt x="2092" y="2084"/>
                      </a:lnTo>
                      <a:lnTo>
                        <a:pt x="2096" y="2088"/>
                      </a:lnTo>
                      <a:lnTo>
                        <a:pt x="2106" y="2094"/>
                      </a:lnTo>
                      <a:lnTo>
                        <a:pt x="2110" y="2098"/>
                      </a:lnTo>
                      <a:lnTo>
                        <a:pt x="2116" y="2100"/>
                      </a:lnTo>
                      <a:lnTo>
                        <a:pt x="2122" y="2100"/>
                      </a:lnTo>
                      <a:lnTo>
                        <a:pt x="2130" y="2098"/>
                      </a:lnTo>
                      <a:lnTo>
                        <a:pt x="2130" y="2098"/>
                      </a:lnTo>
                      <a:lnTo>
                        <a:pt x="2134" y="2106"/>
                      </a:lnTo>
                      <a:lnTo>
                        <a:pt x="2136" y="2112"/>
                      </a:lnTo>
                      <a:lnTo>
                        <a:pt x="2140" y="2120"/>
                      </a:lnTo>
                      <a:lnTo>
                        <a:pt x="2146" y="2128"/>
                      </a:lnTo>
                      <a:lnTo>
                        <a:pt x="2146" y="2128"/>
                      </a:lnTo>
                      <a:lnTo>
                        <a:pt x="2150" y="2130"/>
                      </a:lnTo>
                      <a:lnTo>
                        <a:pt x="2152" y="2128"/>
                      </a:lnTo>
                      <a:lnTo>
                        <a:pt x="2154" y="2128"/>
                      </a:lnTo>
                      <a:lnTo>
                        <a:pt x="2156" y="2126"/>
                      </a:lnTo>
                      <a:lnTo>
                        <a:pt x="2156" y="2126"/>
                      </a:lnTo>
                      <a:lnTo>
                        <a:pt x="2158" y="2132"/>
                      </a:lnTo>
                      <a:lnTo>
                        <a:pt x="2160" y="2136"/>
                      </a:lnTo>
                      <a:lnTo>
                        <a:pt x="2160" y="2136"/>
                      </a:lnTo>
                      <a:lnTo>
                        <a:pt x="2156" y="2138"/>
                      </a:lnTo>
                      <a:lnTo>
                        <a:pt x="2152" y="2138"/>
                      </a:lnTo>
                      <a:lnTo>
                        <a:pt x="2148" y="2136"/>
                      </a:lnTo>
                      <a:lnTo>
                        <a:pt x="2144" y="2132"/>
                      </a:lnTo>
                      <a:lnTo>
                        <a:pt x="2138" y="2124"/>
                      </a:lnTo>
                      <a:lnTo>
                        <a:pt x="2132" y="2116"/>
                      </a:lnTo>
                      <a:lnTo>
                        <a:pt x="2132" y="2116"/>
                      </a:lnTo>
                      <a:lnTo>
                        <a:pt x="2128" y="2116"/>
                      </a:lnTo>
                      <a:lnTo>
                        <a:pt x="2124" y="2116"/>
                      </a:lnTo>
                      <a:lnTo>
                        <a:pt x="2122" y="2118"/>
                      </a:lnTo>
                      <a:lnTo>
                        <a:pt x="2118" y="2118"/>
                      </a:lnTo>
                      <a:lnTo>
                        <a:pt x="2118" y="2118"/>
                      </a:lnTo>
                      <a:lnTo>
                        <a:pt x="2124" y="2120"/>
                      </a:lnTo>
                      <a:lnTo>
                        <a:pt x="2128" y="2126"/>
                      </a:lnTo>
                      <a:lnTo>
                        <a:pt x="2138" y="2138"/>
                      </a:lnTo>
                      <a:lnTo>
                        <a:pt x="2144" y="2150"/>
                      </a:lnTo>
                      <a:lnTo>
                        <a:pt x="2146" y="2164"/>
                      </a:lnTo>
                      <a:lnTo>
                        <a:pt x="2146" y="2164"/>
                      </a:lnTo>
                      <a:lnTo>
                        <a:pt x="2140" y="2158"/>
                      </a:lnTo>
                      <a:lnTo>
                        <a:pt x="2134" y="2152"/>
                      </a:lnTo>
                      <a:lnTo>
                        <a:pt x="2126" y="2148"/>
                      </a:lnTo>
                      <a:lnTo>
                        <a:pt x="2122" y="2140"/>
                      </a:lnTo>
                      <a:lnTo>
                        <a:pt x="2122" y="2140"/>
                      </a:lnTo>
                      <a:lnTo>
                        <a:pt x="2118" y="2144"/>
                      </a:lnTo>
                      <a:lnTo>
                        <a:pt x="2114" y="2148"/>
                      </a:lnTo>
                      <a:lnTo>
                        <a:pt x="2104" y="2152"/>
                      </a:lnTo>
                      <a:lnTo>
                        <a:pt x="2104" y="2152"/>
                      </a:lnTo>
                      <a:lnTo>
                        <a:pt x="2112" y="2162"/>
                      </a:lnTo>
                      <a:lnTo>
                        <a:pt x="2118" y="2174"/>
                      </a:lnTo>
                      <a:lnTo>
                        <a:pt x="2118" y="2174"/>
                      </a:lnTo>
                      <a:lnTo>
                        <a:pt x="2122" y="2172"/>
                      </a:lnTo>
                      <a:lnTo>
                        <a:pt x="2124" y="2170"/>
                      </a:lnTo>
                      <a:lnTo>
                        <a:pt x="2124" y="2170"/>
                      </a:lnTo>
                      <a:lnTo>
                        <a:pt x="2126" y="2170"/>
                      </a:lnTo>
                      <a:lnTo>
                        <a:pt x="2128" y="2174"/>
                      </a:lnTo>
                      <a:lnTo>
                        <a:pt x="2130" y="2176"/>
                      </a:lnTo>
                      <a:lnTo>
                        <a:pt x="2134" y="2176"/>
                      </a:lnTo>
                      <a:lnTo>
                        <a:pt x="2134" y="2176"/>
                      </a:lnTo>
                      <a:lnTo>
                        <a:pt x="2130" y="2180"/>
                      </a:lnTo>
                      <a:lnTo>
                        <a:pt x="2126" y="2184"/>
                      </a:lnTo>
                      <a:lnTo>
                        <a:pt x="2122" y="2186"/>
                      </a:lnTo>
                      <a:lnTo>
                        <a:pt x="2118" y="2188"/>
                      </a:lnTo>
                      <a:lnTo>
                        <a:pt x="2118" y="2188"/>
                      </a:lnTo>
                      <a:lnTo>
                        <a:pt x="2116" y="2184"/>
                      </a:lnTo>
                      <a:lnTo>
                        <a:pt x="2114" y="2180"/>
                      </a:lnTo>
                      <a:lnTo>
                        <a:pt x="2102" y="2178"/>
                      </a:lnTo>
                      <a:lnTo>
                        <a:pt x="2102" y="2178"/>
                      </a:lnTo>
                      <a:lnTo>
                        <a:pt x="2106" y="2186"/>
                      </a:lnTo>
                      <a:lnTo>
                        <a:pt x="2110" y="2194"/>
                      </a:lnTo>
                      <a:lnTo>
                        <a:pt x="2122" y="2212"/>
                      </a:lnTo>
                      <a:lnTo>
                        <a:pt x="2134" y="2230"/>
                      </a:lnTo>
                      <a:lnTo>
                        <a:pt x="2136" y="2240"/>
                      </a:lnTo>
                      <a:lnTo>
                        <a:pt x="2140" y="2248"/>
                      </a:lnTo>
                      <a:lnTo>
                        <a:pt x="2140" y="2248"/>
                      </a:lnTo>
                      <a:lnTo>
                        <a:pt x="2132" y="2242"/>
                      </a:lnTo>
                      <a:lnTo>
                        <a:pt x="2126" y="2236"/>
                      </a:lnTo>
                      <a:lnTo>
                        <a:pt x="2112" y="2224"/>
                      </a:lnTo>
                      <a:lnTo>
                        <a:pt x="2112" y="2224"/>
                      </a:lnTo>
                      <a:lnTo>
                        <a:pt x="2110" y="2238"/>
                      </a:lnTo>
                      <a:lnTo>
                        <a:pt x="2110" y="2248"/>
                      </a:lnTo>
                      <a:lnTo>
                        <a:pt x="2110" y="2248"/>
                      </a:lnTo>
                      <a:lnTo>
                        <a:pt x="2104" y="2240"/>
                      </a:lnTo>
                      <a:lnTo>
                        <a:pt x="2100" y="2230"/>
                      </a:lnTo>
                      <a:lnTo>
                        <a:pt x="2094" y="2222"/>
                      </a:lnTo>
                      <a:lnTo>
                        <a:pt x="2088" y="2220"/>
                      </a:lnTo>
                      <a:lnTo>
                        <a:pt x="2084" y="2218"/>
                      </a:lnTo>
                      <a:lnTo>
                        <a:pt x="2084" y="2218"/>
                      </a:lnTo>
                      <a:lnTo>
                        <a:pt x="2082" y="2220"/>
                      </a:lnTo>
                      <a:lnTo>
                        <a:pt x="2084" y="2224"/>
                      </a:lnTo>
                      <a:lnTo>
                        <a:pt x="2084" y="2230"/>
                      </a:lnTo>
                      <a:lnTo>
                        <a:pt x="2086" y="2234"/>
                      </a:lnTo>
                      <a:lnTo>
                        <a:pt x="2086" y="2234"/>
                      </a:lnTo>
                      <a:lnTo>
                        <a:pt x="2076" y="2230"/>
                      </a:lnTo>
                      <a:lnTo>
                        <a:pt x="2068" y="2224"/>
                      </a:lnTo>
                      <a:lnTo>
                        <a:pt x="2064" y="2220"/>
                      </a:lnTo>
                      <a:lnTo>
                        <a:pt x="2064" y="2214"/>
                      </a:lnTo>
                      <a:lnTo>
                        <a:pt x="2062" y="2210"/>
                      </a:lnTo>
                      <a:lnTo>
                        <a:pt x="2064" y="2204"/>
                      </a:lnTo>
                      <a:lnTo>
                        <a:pt x="2064" y="2204"/>
                      </a:lnTo>
                      <a:lnTo>
                        <a:pt x="2056" y="2194"/>
                      </a:lnTo>
                      <a:lnTo>
                        <a:pt x="2048" y="2186"/>
                      </a:lnTo>
                      <a:lnTo>
                        <a:pt x="2040" y="2178"/>
                      </a:lnTo>
                      <a:lnTo>
                        <a:pt x="2032" y="2170"/>
                      </a:lnTo>
                      <a:lnTo>
                        <a:pt x="2032" y="2170"/>
                      </a:lnTo>
                      <a:lnTo>
                        <a:pt x="2036" y="2158"/>
                      </a:lnTo>
                      <a:lnTo>
                        <a:pt x="2036" y="2152"/>
                      </a:lnTo>
                      <a:lnTo>
                        <a:pt x="2034" y="2146"/>
                      </a:lnTo>
                      <a:lnTo>
                        <a:pt x="2034" y="2146"/>
                      </a:lnTo>
                      <a:lnTo>
                        <a:pt x="2036" y="2144"/>
                      </a:lnTo>
                      <a:lnTo>
                        <a:pt x="2038" y="2146"/>
                      </a:lnTo>
                      <a:lnTo>
                        <a:pt x="2042" y="2148"/>
                      </a:lnTo>
                      <a:lnTo>
                        <a:pt x="2044" y="2148"/>
                      </a:lnTo>
                      <a:lnTo>
                        <a:pt x="2044" y="2148"/>
                      </a:lnTo>
                      <a:lnTo>
                        <a:pt x="2044" y="2140"/>
                      </a:lnTo>
                      <a:lnTo>
                        <a:pt x="2044" y="2140"/>
                      </a:lnTo>
                      <a:lnTo>
                        <a:pt x="2034" y="2138"/>
                      </a:lnTo>
                      <a:lnTo>
                        <a:pt x="2030" y="2136"/>
                      </a:lnTo>
                      <a:lnTo>
                        <a:pt x="2028" y="2130"/>
                      </a:lnTo>
                      <a:lnTo>
                        <a:pt x="2028" y="2130"/>
                      </a:lnTo>
                      <a:lnTo>
                        <a:pt x="2026" y="2132"/>
                      </a:lnTo>
                      <a:lnTo>
                        <a:pt x="2026" y="2132"/>
                      </a:lnTo>
                      <a:lnTo>
                        <a:pt x="2026" y="2136"/>
                      </a:lnTo>
                      <a:lnTo>
                        <a:pt x="2028" y="2138"/>
                      </a:lnTo>
                      <a:lnTo>
                        <a:pt x="2028" y="2140"/>
                      </a:lnTo>
                      <a:lnTo>
                        <a:pt x="2026" y="2140"/>
                      </a:lnTo>
                      <a:lnTo>
                        <a:pt x="2026" y="2140"/>
                      </a:lnTo>
                      <a:lnTo>
                        <a:pt x="2018" y="2136"/>
                      </a:lnTo>
                      <a:lnTo>
                        <a:pt x="2014" y="2130"/>
                      </a:lnTo>
                      <a:lnTo>
                        <a:pt x="2004" y="2116"/>
                      </a:lnTo>
                      <a:lnTo>
                        <a:pt x="2004" y="2116"/>
                      </a:lnTo>
                      <a:lnTo>
                        <a:pt x="2002" y="2116"/>
                      </a:lnTo>
                      <a:lnTo>
                        <a:pt x="2000" y="2116"/>
                      </a:lnTo>
                      <a:lnTo>
                        <a:pt x="1998" y="2120"/>
                      </a:lnTo>
                      <a:lnTo>
                        <a:pt x="1996" y="2124"/>
                      </a:lnTo>
                      <a:lnTo>
                        <a:pt x="1996" y="2126"/>
                      </a:lnTo>
                      <a:lnTo>
                        <a:pt x="1994" y="2126"/>
                      </a:lnTo>
                      <a:lnTo>
                        <a:pt x="1994" y="2126"/>
                      </a:lnTo>
                      <a:lnTo>
                        <a:pt x="1992" y="2122"/>
                      </a:lnTo>
                      <a:lnTo>
                        <a:pt x="1992" y="2116"/>
                      </a:lnTo>
                      <a:lnTo>
                        <a:pt x="1996" y="2108"/>
                      </a:lnTo>
                      <a:lnTo>
                        <a:pt x="1996" y="2108"/>
                      </a:lnTo>
                      <a:lnTo>
                        <a:pt x="1994" y="2106"/>
                      </a:lnTo>
                      <a:lnTo>
                        <a:pt x="1992" y="2104"/>
                      </a:lnTo>
                      <a:lnTo>
                        <a:pt x="1990" y="2098"/>
                      </a:lnTo>
                      <a:lnTo>
                        <a:pt x="1990" y="2098"/>
                      </a:lnTo>
                      <a:lnTo>
                        <a:pt x="1980" y="2090"/>
                      </a:lnTo>
                      <a:lnTo>
                        <a:pt x="1972" y="2084"/>
                      </a:lnTo>
                      <a:lnTo>
                        <a:pt x="1964" y="2076"/>
                      </a:lnTo>
                      <a:lnTo>
                        <a:pt x="1960" y="2072"/>
                      </a:lnTo>
                      <a:lnTo>
                        <a:pt x="1958" y="2066"/>
                      </a:lnTo>
                      <a:lnTo>
                        <a:pt x="1958" y="2066"/>
                      </a:lnTo>
                      <a:lnTo>
                        <a:pt x="1954" y="2062"/>
                      </a:lnTo>
                      <a:lnTo>
                        <a:pt x="1948" y="2058"/>
                      </a:lnTo>
                      <a:lnTo>
                        <a:pt x="1940" y="2048"/>
                      </a:lnTo>
                      <a:lnTo>
                        <a:pt x="1936" y="2042"/>
                      </a:lnTo>
                      <a:lnTo>
                        <a:pt x="1930" y="2038"/>
                      </a:lnTo>
                      <a:lnTo>
                        <a:pt x="1924" y="2034"/>
                      </a:lnTo>
                      <a:lnTo>
                        <a:pt x="1914" y="2032"/>
                      </a:lnTo>
                      <a:lnTo>
                        <a:pt x="1914" y="2032"/>
                      </a:lnTo>
                      <a:lnTo>
                        <a:pt x="1914" y="2030"/>
                      </a:lnTo>
                      <a:lnTo>
                        <a:pt x="1914" y="2028"/>
                      </a:lnTo>
                      <a:lnTo>
                        <a:pt x="1916" y="2024"/>
                      </a:lnTo>
                      <a:lnTo>
                        <a:pt x="1916" y="2024"/>
                      </a:lnTo>
                      <a:lnTo>
                        <a:pt x="1914" y="2020"/>
                      </a:lnTo>
                      <a:lnTo>
                        <a:pt x="1912" y="2016"/>
                      </a:lnTo>
                      <a:lnTo>
                        <a:pt x="1908" y="2014"/>
                      </a:lnTo>
                      <a:lnTo>
                        <a:pt x="1904" y="2010"/>
                      </a:lnTo>
                      <a:lnTo>
                        <a:pt x="1904" y="2010"/>
                      </a:lnTo>
                      <a:lnTo>
                        <a:pt x="1904" y="1998"/>
                      </a:lnTo>
                      <a:lnTo>
                        <a:pt x="1900" y="1982"/>
                      </a:lnTo>
                      <a:lnTo>
                        <a:pt x="1900" y="1982"/>
                      </a:lnTo>
                      <a:lnTo>
                        <a:pt x="1894" y="1958"/>
                      </a:lnTo>
                      <a:lnTo>
                        <a:pt x="1890" y="1934"/>
                      </a:lnTo>
                      <a:lnTo>
                        <a:pt x="1890" y="1934"/>
                      </a:lnTo>
                      <a:lnTo>
                        <a:pt x="1888" y="1934"/>
                      </a:lnTo>
                      <a:lnTo>
                        <a:pt x="1886" y="1934"/>
                      </a:lnTo>
                      <a:lnTo>
                        <a:pt x="1884" y="1934"/>
                      </a:lnTo>
                      <a:lnTo>
                        <a:pt x="1880" y="1934"/>
                      </a:lnTo>
                      <a:lnTo>
                        <a:pt x="1880" y="1934"/>
                      </a:lnTo>
                      <a:lnTo>
                        <a:pt x="1870" y="1924"/>
                      </a:lnTo>
                      <a:lnTo>
                        <a:pt x="1860" y="1914"/>
                      </a:lnTo>
                      <a:lnTo>
                        <a:pt x="1848" y="1906"/>
                      </a:lnTo>
                      <a:lnTo>
                        <a:pt x="1840" y="1904"/>
                      </a:lnTo>
                      <a:lnTo>
                        <a:pt x="1832" y="1902"/>
                      </a:lnTo>
                      <a:lnTo>
                        <a:pt x="1832" y="1902"/>
                      </a:lnTo>
                      <a:lnTo>
                        <a:pt x="1826" y="1896"/>
                      </a:lnTo>
                      <a:lnTo>
                        <a:pt x="1820" y="1892"/>
                      </a:lnTo>
                      <a:lnTo>
                        <a:pt x="1806" y="1884"/>
                      </a:lnTo>
                      <a:lnTo>
                        <a:pt x="1788" y="1880"/>
                      </a:lnTo>
                      <a:lnTo>
                        <a:pt x="1772" y="1874"/>
                      </a:lnTo>
                      <a:lnTo>
                        <a:pt x="1772" y="1874"/>
                      </a:lnTo>
                      <a:lnTo>
                        <a:pt x="1774" y="1872"/>
                      </a:lnTo>
                      <a:lnTo>
                        <a:pt x="1778" y="1872"/>
                      </a:lnTo>
                      <a:lnTo>
                        <a:pt x="1786" y="1874"/>
                      </a:lnTo>
                      <a:lnTo>
                        <a:pt x="1786" y="1874"/>
                      </a:lnTo>
                      <a:lnTo>
                        <a:pt x="1776" y="1864"/>
                      </a:lnTo>
                      <a:lnTo>
                        <a:pt x="1766" y="1860"/>
                      </a:lnTo>
                      <a:lnTo>
                        <a:pt x="1756" y="1856"/>
                      </a:lnTo>
                      <a:lnTo>
                        <a:pt x="1742" y="1856"/>
                      </a:lnTo>
                      <a:lnTo>
                        <a:pt x="1742" y="1856"/>
                      </a:lnTo>
                      <a:lnTo>
                        <a:pt x="1742" y="1854"/>
                      </a:lnTo>
                      <a:lnTo>
                        <a:pt x="1746" y="1852"/>
                      </a:lnTo>
                      <a:lnTo>
                        <a:pt x="1750" y="1852"/>
                      </a:lnTo>
                      <a:lnTo>
                        <a:pt x="1752" y="1850"/>
                      </a:lnTo>
                      <a:lnTo>
                        <a:pt x="1752" y="1850"/>
                      </a:lnTo>
                      <a:lnTo>
                        <a:pt x="1746" y="1848"/>
                      </a:lnTo>
                      <a:lnTo>
                        <a:pt x="1738" y="1846"/>
                      </a:lnTo>
                      <a:lnTo>
                        <a:pt x="1732" y="1846"/>
                      </a:lnTo>
                      <a:lnTo>
                        <a:pt x="1728" y="1848"/>
                      </a:lnTo>
                      <a:lnTo>
                        <a:pt x="1726" y="1850"/>
                      </a:lnTo>
                      <a:lnTo>
                        <a:pt x="1726" y="1850"/>
                      </a:lnTo>
                      <a:lnTo>
                        <a:pt x="1722" y="1844"/>
                      </a:lnTo>
                      <a:lnTo>
                        <a:pt x="1716" y="1838"/>
                      </a:lnTo>
                      <a:lnTo>
                        <a:pt x="1700" y="1828"/>
                      </a:lnTo>
                      <a:lnTo>
                        <a:pt x="1688" y="1818"/>
                      </a:lnTo>
                      <a:lnTo>
                        <a:pt x="1682" y="1812"/>
                      </a:lnTo>
                      <a:lnTo>
                        <a:pt x="1680" y="1804"/>
                      </a:lnTo>
                      <a:lnTo>
                        <a:pt x="1680" y="1804"/>
                      </a:lnTo>
                      <a:lnTo>
                        <a:pt x="1674" y="1800"/>
                      </a:lnTo>
                      <a:lnTo>
                        <a:pt x="1672" y="1798"/>
                      </a:lnTo>
                      <a:lnTo>
                        <a:pt x="1666" y="1796"/>
                      </a:lnTo>
                      <a:lnTo>
                        <a:pt x="1666" y="1796"/>
                      </a:lnTo>
                      <a:lnTo>
                        <a:pt x="1664" y="1786"/>
                      </a:lnTo>
                      <a:lnTo>
                        <a:pt x="1660" y="1772"/>
                      </a:lnTo>
                      <a:lnTo>
                        <a:pt x="1660" y="1772"/>
                      </a:lnTo>
                      <a:lnTo>
                        <a:pt x="1672" y="1772"/>
                      </a:lnTo>
                      <a:lnTo>
                        <a:pt x="1672" y="1772"/>
                      </a:lnTo>
                      <a:lnTo>
                        <a:pt x="1670" y="1770"/>
                      </a:lnTo>
                      <a:lnTo>
                        <a:pt x="1666" y="1770"/>
                      </a:lnTo>
                      <a:lnTo>
                        <a:pt x="1660" y="1770"/>
                      </a:lnTo>
                      <a:lnTo>
                        <a:pt x="1660" y="1770"/>
                      </a:lnTo>
                      <a:lnTo>
                        <a:pt x="1654" y="1762"/>
                      </a:lnTo>
                      <a:lnTo>
                        <a:pt x="1650" y="1756"/>
                      </a:lnTo>
                      <a:lnTo>
                        <a:pt x="1650" y="1756"/>
                      </a:lnTo>
                      <a:lnTo>
                        <a:pt x="1648" y="1758"/>
                      </a:lnTo>
                      <a:lnTo>
                        <a:pt x="1650" y="1760"/>
                      </a:lnTo>
                      <a:lnTo>
                        <a:pt x="1652" y="1762"/>
                      </a:lnTo>
                      <a:lnTo>
                        <a:pt x="1654" y="1766"/>
                      </a:lnTo>
                      <a:lnTo>
                        <a:pt x="1654" y="1766"/>
                      </a:lnTo>
                      <a:lnTo>
                        <a:pt x="1646" y="1764"/>
                      </a:lnTo>
                      <a:lnTo>
                        <a:pt x="1642" y="1760"/>
                      </a:lnTo>
                      <a:lnTo>
                        <a:pt x="1638" y="1754"/>
                      </a:lnTo>
                      <a:lnTo>
                        <a:pt x="1640" y="1746"/>
                      </a:lnTo>
                      <a:lnTo>
                        <a:pt x="1640" y="1746"/>
                      </a:lnTo>
                      <a:lnTo>
                        <a:pt x="1636" y="1746"/>
                      </a:lnTo>
                      <a:lnTo>
                        <a:pt x="1634" y="1744"/>
                      </a:lnTo>
                      <a:lnTo>
                        <a:pt x="1634" y="1744"/>
                      </a:lnTo>
                      <a:lnTo>
                        <a:pt x="1630" y="1752"/>
                      </a:lnTo>
                      <a:lnTo>
                        <a:pt x="1628" y="1762"/>
                      </a:lnTo>
                      <a:lnTo>
                        <a:pt x="1628" y="1778"/>
                      </a:lnTo>
                      <a:lnTo>
                        <a:pt x="1628" y="1778"/>
                      </a:lnTo>
                      <a:lnTo>
                        <a:pt x="1622" y="1776"/>
                      </a:lnTo>
                      <a:lnTo>
                        <a:pt x="1618" y="1774"/>
                      </a:lnTo>
                      <a:lnTo>
                        <a:pt x="1612" y="1764"/>
                      </a:lnTo>
                      <a:lnTo>
                        <a:pt x="1606" y="1754"/>
                      </a:lnTo>
                      <a:lnTo>
                        <a:pt x="1600" y="1742"/>
                      </a:lnTo>
                      <a:lnTo>
                        <a:pt x="1600" y="1742"/>
                      </a:lnTo>
                      <a:lnTo>
                        <a:pt x="1602" y="1738"/>
                      </a:lnTo>
                      <a:lnTo>
                        <a:pt x="1606" y="1734"/>
                      </a:lnTo>
                      <a:lnTo>
                        <a:pt x="1606" y="1734"/>
                      </a:lnTo>
                      <a:lnTo>
                        <a:pt x="1602" y="1726"/>
                      </a:lnTo>
                      <a:lnTo>
                        <a:pt x="1596" y="1724"/>
                      </a:lnTo>
                      <a:lnTo>
                        <a:pt x="1590" y="1724"/>
                      </a:lnTo>
                      <a:lnTo>
                        <a:pt x="1582" y="1724"/>
                      </a:lnTo>
                      <a:lnTo>
                        <a:pt x="1582" y="1724"/>
                      </a:lnTo>
                      <a:lnTo>
                        <a:pt x="1580" y="1726"/>
                      </a:lnTo>
                      <a:lnTo>
                        <a:pt x="1580" y="1728"/>
                      </a:lnTo>
                      <a:lnTo>
                        <a:pt x="1580" y="1730"/>
                      </a:lnTo>
                      <a:lnTo>
                        <a:pt x="1580" y="1736"/>
                      </a:lnTo>
                      <a:lnTo>
                        <a:pt x="1580" y="1736"/>
                      </a:lnTo>
                      <a:lnTo>
                        <a:pt x="1574" y="1736"/>
                      </a:lnTo>
                      <a:lnTo>
                        <a:pt x="1572" y="1738"/>
                      </a:lnTo>
                      <a:lnTo>
                        <a:pt x="1568" y="1742"/>
                      </a:lnTo>
                      <a:lnTo>
                        <a:pt x="1564" y="1744"/>
                      </a:lnTo>
                      <a:lnTo>
                        <a:pt x="1564" y="1744"/>
                      </a:lnTo>
                      <a:lnTo>
                        <a:pt x="1562" y="1744"/>
                      </a:lnTo>
                      <a:lnTo>
                        <a:pt x="1562" y="1744"/>
                      </a:lnTo>
                      <a:lnTo>
                        <a:pt x="1562" y="1740"/>
                      </a:lnTo>
                      <a:lnTo>
                        <a:pt x="1562" y="1740"/>
                      </a:lnTo>
                      <a:lnTo>
                        <a:pt x="1556" y="1744"/>
                      </a:lnTo>
                      <a:lnTo>
                        <a:pt x="1556" y="1748"/>
                      </a:lnTo>
                      <a:lnTo>
                        <a:pt x="1556" y="1754"/>
                      </a:lnTo>
                      <a:lnTo>
                        <a:pt x="1558" y="1758"/>
                      </a:lnTo>
                      <a:lnTo>
                        <a:pt x="1564" y="1768"/>
                      </a:lnTo>
                      <a:lnTo>
                        <a:pt x="1572" y="1776"/>
                      </a:lnTo>
                      <a:lnTo>
                        <a:pt x="1572" y="1776"/>
                      </a:lnTo>
                      <a:lnTo>
                        <a:pt x="1570" y="1782"/>
                      </a:lnTo>
                      <a:lnTo>
                        <a:pt x="1568" y="1786"/>
                      </a:lnTo>
                      <a:lnTo>
                        <a:pt x="1564" y="1788"/>
                      </a:lnTo>
                      <a:lnTo>
                        <a:pt x="1564" y="1788"/>
                      </a:lnTo>
                      <a:lnTo>
                        <a:pt x="1568" y="1800"/>
                      </a:lnTo>
                      <a:lnTo>
                        <a:pt x="1574" y="1810"/>
                      </a:lnTo>
                      <a:lnTo>
                        <a:pt x="1580" y="1820"/>
                      </a:lnTo>
                      <a:lnTo>
                        <a:pt x="1588" y="1828"/>
                      </a:lnTo>
                      <a:lnTo>
                        <a:pt x="1598" y="1834"/>
                      </a:lnTo>
                      <a:lnTo>
                        <a:pt x="1608" y="1840"/>
                      </a:lnTo>
                      <a:lnTo>
                        <a:pt x="1630" y="1850"/>
                      </a:lnTo>
                      <a:lnTo>
                        <a:pt x="1630" y="1850"/>
                      </a:lnTo>
                      <a:lnTo>
                        <a:pt x="1662" y="1892"/>
                      </a:lnTo>
                      <a:lnTo>
                        <a:pt x="1694" y="1934"/>
                      </a:lnTo>
                      <a:lnTo>
                        <a:pt x="1694" y="1934"/>
                      </a:lnTo>
                      <a:lnTo>
                        <a:pt x="1700" y="1940"/>
                      </a:lnTo>
                      <a:lnTo>
                        <a:pt x="1708" y="1944"/>
                      </a:lnTo>
                      <a:lnTo>
                        <a:pt x="1716" y="1946"/>
                      </a:lnTo>
                      <a:lnTo>
                        <a:pt x="1724" y="1948"/>
                      </a:lnTo>
                      <a:lnTo>
                        <a:pt x="1742" y="1948"/>
                      </a:lnTo>
                      <a:lnTo>
                        <a:pt x="1760" y="1946"/>
                      </a:lnTo>
                      <a:lnTo>
                        <a:pt x="1760" y="1946"/>
                      </a:lnTo>
                      <a:lnTo>
                        <a:pt x="1762" y="1950"/>
                      </a:lnTo>
                      <a:lnTo>
                        <a:pt x="1762" y="1950"/>
                      </a:lnTo>
                      <a:lnTo>
                        <a:pt x="1762" y="1950"/>
                      </a:lnTo>
                      <a:lnTo>
                        <a:pt x="1762" y="1956"/>
                      </a:lnTo>
                      <a:lnTo>
                        <a:pt x="1760" y="1958"/>
                      </a:lnTo>
                      <a:lnTo>
                        <a:pt x="1756" y="1962"/>
                      </a:lnTo>
                      <a:lnTo>
                        <a:pt x="1756" y="1966"/>
                      </a:lnTo>
                      <a:lnTo>
                        <a:pt x="1756" y="1966"/>
                      </a:lnTo>
                      <a:lnTo>
                        <a:pt x="1760" y="1970"/>
                      </a:lnTo>
                      <a:lnTo>
                        <a:pt x="1764" y="1974"/>
                      </a:lnTo>
                      <a:lnTo>
                        <a:pt x="1774" y="1980"/>
                      </a:lnTo>
                      <a:lnTo>
                        <a:pt x="1798" y="1986"/>
                      </a:lnTo>
                      <a:lnTo>
                        <a:pt x="1798" y="1986"/>
                      </a:lnTo>
                      <a:lnTo>
                        <a:pt x="1808" y="1992"/>
                      </a:lnTo>
                      <a:lnTo>
                        <a:pt x="1818" y="1998"/>
                      </a:lnTo>
                      <a:lnTo>
                        <a:pt x="1826" y="2004"/>
                      </a:lnTo>
                      <a:lnTo>
                        <a:pt x="1836" y="2010"/>
                      </a:lnTo>
                      <a:lnTo>
                        <a:pt x="1836" y="2010"/>
                      </a:lnTo>
                      <a:lnTo>
                        <a:pt x="1844" y="2010"/>
                      </a:lnTo>
                      <a:lnTo>
                        <a:pt x="1852" y="2012"/>
                      </a:lnTo>
                      <a:lnTo>
                        <a:pt x="1852" y="2012"/>
                      </a:lnTo>
                      <a:lnTo>
                        <a:pt x="1860" y="2018"/>
                      </a:lnTo>
                      <a:lnTo>
                        <a:pt x="1868" y="2026"/>
                      </a:lnTo>
                      <a:lnTo>
                        <a:pt x="1874" y="2034"/>
                      </a:lnTo>
                      <a:lnTo>
                        <a:pt x="1884" y="2040"/>
                      </a:lnTo>
                      <a:lnTo>
                        <a:pt x="1884" y="2040"/>
                      </a:lnTo>
                      <a:lnTo>
                        <a:pt x="1884" y="2064"/>
                      </a:lnTo>
                      <a:lnTo>
                        <a:pt x="1884" y="2064"/>
                      </a:lnTo>
                      <a:lnTo>
                        <a:pt x="1876" y="2064"/>
                      </a:lnTo>
                      <a:lnTo>
                        <a:pt x="1870" y="2060"/>
                      </a:lnTo>
                      <a:lnTo>
                        <a:pt x="1862" y="2048"/>
                      </a:lnTo>
                      <a:lnTo>
                        <a:pt x="1858" y="2042"/>
                      </a:lnTo>
                      <a:lnTo>
                        <a:pt x="1852" y="2038"/>
                      </a:lnTo>
                      <a:lnTo>
                        <a:pt x="1842" y="2036"/>
                      </a:lnTo>
                      <a:lnTo>
                        <a:pt x="1832" y="2036"/>
                      </a:lnTo>
                      <a:lnTo>
                        <a:pt x="1832" y="2036"/>
                      </a:lnTo>
                      <a:lnTo>
                        <a:pt x="1830" y="2032"/>
                      </a:lnTo>
                      <a:lnTo>
                        <a:pt x="1828" y="2030"/>
                      </a:lnTo>
                      <a:lnTo>
                        <a:pt x="1828" y="2028"/>
                      </a:lnTo>
                      <a:lnTo>
                        <a:pt x="1828" y="2028"/>
                      </a:lnTo>
                      <a:lnTo>
                        <a:pt x="1820" y="2030"/>
                      </a:lnTo>
                      <a:lnTo>
                        <a:pt x="1814" y="2036"/>
                      </a:lnTo>
                      <a:lnTo>
                        <a:pt x="1812" y="2044"/>
                      </a:lnTo>
                      <a:lnTo>
                        <a:pt x="1810" y="2052"/>
                      </a:lnTo>
                      <a:lnTo>
                        <a:pt x="1810" y="2070"/>
                      </a:lnTo>
                      <a:lnTo>
                        <a:pt x="1812" y="2084"/>
                      </a:lnTo>
                      <a:lnTo>
                        <a:pt x="1812" y="2084"/>
                      </a:lnTo>
                      <a:lnTo>
                        <a:pt x="1822" y="2086"/>
                      </a:lnTo>
                      <a:lnTo>
                        <a:pt x="1830" y="2088"/>
                      </a:lnTo>
                      <a:lnTo>
                        <a:pt x="1836" y="2092"/>
                      </a:lnTo>
                      <a:lnTo>
                        <a:pt x="1840" y="2098"/>
                      </a:lnTo>
                      <a:lnTo>
                        <a:pt x="1846" y="2112"/>
                      </a:lnTo>
                      <a:lnTo>
                        <a:pt x="1852" y="2126"/>
                      </a:lnTo>
                      <a:lnTo>
                        <a:pt x="1852" y="2126"/>
                      </a:lnTo>
                      <a:lnTo>
                        <a:pt x="1846" y="2128"/>
                      </a:lnTo>
                      <a:lnTo>
                        <a:pt x="1840" y="2130"/>
                      </a:lnTo>
                      <a:lnTo>
                        <a:pt x="1836" y="2132"/>
                      </a:lnTo>
                      <a:lnTo>
                        <a:pt x="1834" y="2138"/>
                      </a:lnTo>
                      <a:lnTo>
                        <a:pt x="1832" y="2150"/>
                      </a:lnTo>
                      <a:lnTo>
                        <a:pt x="1834" y="2164"/>
                      </a:lnTo>
                      <a:lnTo>
                        <a:pt x="1834" y="2164"/>
                      </a:lnTo>
                      <a:lnTo>
                        <a:pt x="1828" y="2172"/>
                      </a:lnTo>
                      <a:lnTo>
                        <a:pt x="1824" y="2180"/>
                      </a:lnTo>
                      <a:lnTo>
                        <a:pt x="1820" y="2200"/>
                      </a:lnTo>
                      <a:lnTo>
                        <a:pt x="1820" y="2200"/>
                      </a:lnTo>
                      <a:lnTo>
                        <a:pt x="1814" y="2200"/>
                      </a:lnTo>
                      <a:lnTo>
                        <a:pt x="1810" y="2200"/>
                      </a:lnTo>
                      <a:lnTo>
                        <a:pt x="1806" y="2198"/>
                      </a:lnTo>
                      <a:lnTo>
                        <a:pt x="1804" y="2194"/>
                      </a:lnTo>
                      <a:lnTo>
                        <a:pt x="1800" y="2188"/>
                      </a:lnTo>
                      <a:lnTo>
                        <a:pt x="1802" y="2178"/>
                      </a:lnTo>
                      <a:lnTo>
                        <a:pt x="1802" y="2178"/>
                      </a:lnTo>
                      <a:lnTo>
                        <a:pt x="1796" y="2190"/>
                      </a:lnTo>
                      <a:lnTo>
                        <a:pt x="1792" y="2204"/>
                      </a:lnTo>
                      <a:lnTo>
                        <a:pt x="1788" y="2232"/>
                      </a:lnTo>
                      <a:lnTo>
                        <a:pt x="1788" y="2232"/>
                      </a:lnTo>
                      <a:lnTo>
                        <a:pt x="1796" y="2244"/>
                      </a:lnTo>
                      <a:lnTo>
                        <a:pt x="1800" y="2254"/>
                      </a:lnTo>
                      <a:lnTo>
                        <a:pt x="1802" y="2266"/>
                      </a:lnTo>
                      <a:lnTo>
                        <a:pt x="1802" y="2282"/>
                      </a:lnTo>
                      <a:lnTo>
                        <a:pt x="1802" y="2282"/>
                      </a:lnTo>
                      <a:lnTo>
                        <a:pt x="1768" y="2276"/>
                      </a:lnTo>
                      <a:lnTo>
                        <a:pt x="1768" y="2276"/>
                      </a:lnTo>
                      <a:lnTo>
                        <a:pt x="1764" y="2266"/>
                      </a:lnTo>
                      <a:lnTo>
                        <a:pt x="1762" y="2260"/>
                      </a:lnTo>
                      <a:lnTo>
                        <a:pt x="1756" y="2258"/>
                      </a:lnTo>
                      <a:lnTo>
                        <a:pt x="1756" y="2258"/>
                      </a:lnTo>
                      <a:lnTo>
                        <a:pt x="1746" y="2258"/>
                      </a:lnTo>
                      <a:lnTo>
                        <a:pt x="1736" y="2256"/>
                      </a:lnTo>
                      <a:lnTo>
                        <a:pt x="1726" y="2252"/>
                      </a:lnTo>
                      <a:lnTo>
                        <a:pt x="1718" y="2248"/>
                      </a:lnTo>
                      <a:lnTo>
                        <a:pt x="1708" y="2242"/>
                      </a:lnTo>
                      <a:lnTo>
                        <a:pt x="1700" y="2238"/>
                      </a:lnTo>
                      <a:lnTo>
                        <a:pt x="1690" y="2236"/>
                      </a:lnTo>
                      <a:lnTo>
                        <a:pt x="1678" y="2236"/>
                      </a:lnTo>
                      <a:lnTo>
                        <a:pt x="1678" y="2236"/>
                      </a:lnTo>
                      <a:lnTo>
                        <a:pt x="1678" y="2234"/>
                      </a:lnTo>
                      <a:lnTo>
                        <a:pt x="1678" y="2232"/>
                      </a:lnTo>
                      <a:lnTo>
                        <a:pt x="1674" y="2230"/>
                      </a:lnTo>
                      <a:lnTo>
                        <a:pt x="1668" y="2228"/>
                      </a:lnTo>
                      <a:lnTo>
                        <a:pt x="1668" y="2228"/>
                      </a:lnTo>
                      <a:lnTo>
                        <a:pt x="1666" y="2224"/>
                      </a:lnTo>
                      <a:lnTo>
                        <a:pt x="1666" y="2224"/>
                      </a:lnTo>
                      <a:lnTo>
                        <a:pt x="1666" y="2216"/>
                      </a:lnTo>
                      <a:lnTo>
                        <a:pt x="1668" y="2208"/>
                      </a:lnTo>
                      <a:lnTo>
                        <a:pt x="1672" y="2202"/>
                      </a:lnTo>
                      <a:lnTo>
                        <a:pt x="1676" y="2198"/>
                      </a:lnTo>
                      <a:lnTo>
                        <a:pt x="1676" y="2198"/>
                      </a:lnTo>
                      <a:lnTo>
                        <a:pt x="1682" y="2200"/>
                      </a:lnTo>
                      <a:lnTo>
                        <a:pt x="1686" y="2202"/>
                      </a:lnTo>
                      <a:lnTo>
                        <a:pt x="1690" y="2202"/>
                      </a:lnTo>
                      <a:lnTo>
                        <a:pt x="1690" y="2202"/>
                      </a:lnTo>
                      <a:lnTo>
                        <a:pt x="1694" y="2196"/>
                      </a:lnTo>
                      <a:lnTo>
                        <a:pt x="1696" y="2194"/>
                      </a:lnTo>
                      <a:lnTo>
                        <a:pt x="1700" y="2192"/>
                      </a:lnTo>
                      <a:lnTo>
                        <a:pt x="1704" y="2194"/>
                      </a:lnTo>
                      <a:lnTo>
                        <a:pt x="1712" y="2198"/>
                      </a:lnTo>
                      <a:lnTo>
                        <a:pt x="1720" y="2204"/>
                      </a:lnTo>
                      <a:lnTo>
                        <a:pt x="1720" y="2204"/>
                      </a:lnTo>
                      <a:lnTo>
                        <a:pt x="1750" y="2196"/>
                      </a:lnTo>
                      <a:lnTo>
                        <a:pt x="1764" y="2192"/>
                      </a:lnTo>
                      <a:lnTo>
                        <a:pt x="1780" y="2186"/>
                      </a:lnTo>
                      <a:lnTo>
                        <a:pt x="1780" y="2186"/>
                      </a:lnTo>
                      <a:lnTo>
                        <a:pt x="1782" y="2186"/>
                      </a:lnTo>
                      <a:lnTo>
                        <a:pt x="1780" y="2184"/>
                      </a:lnTo>
                      <a:lnTo>
                        <a:pt x="1780" y="2180"/>
                      </a:lnTo>
                      <a:lnTo>
                        <a:pt x="1780" y="2180"/>
                      </a:lnTo>
                      <a:lnTo>
                        <a:pt x="1784" y="2182"/>
                      </a:lnTo>
                      <a:lnTo>
                        <a:pt x="1788" y="2180"/>
                      </a:lnTo>
                      <a:lnTo>
                        <a:pt x="1792" y="2178"/>
                      </a:lnTo>
                      <a:lnTo>
                        <a:pt x="1796" y="2176"/>
                      </a:lnTo>
                      <a:lnTo>
                        <a:pt x="1798" y="2176"/>
                      </a:lnTo>
                      <a:lnTo>
                        <a:pt x="1802" y="2178"/>
                      </a:lnTo>
                      <a:lnTo>
                        <a:pt x="1802" y="2178"/>
                      </a:lnTo>
                      <a:lnTo>
                        <a:pt x="1806" y="2172"/>
                      </a:lnTo>
                      <a:lnTo>
                        <a:pt x="1808" y="2166"/>
                      </a:lnTo>
                      <a:lnTo>
                        <a:pt x="1808" y="2166"/>
                      </a:lnTo>
                      <a:lnTo>
                        <a:pt x="1808" y="2160"/>
                      </a:lnTo>
                      <a:lnTo>
                        <a:pt x="1806" y="2158"/>
                      </a:lnTo>
                      <a:lnTo>
                        <a:pt x="1804" y="2154"/>
                      </a:lnTo>
                      <a:lnTo>
                        <a:pt x="1804" y="2150"/>
                      </a:lnTo>
                      <a:lnTo>
                        <a:pt x="1804" y="2150"/>
                      </a:lnTo>
                      <a:lnTo>
                        <a:pt x="1810" y="2146"/>
                      </a:lnTo>
                      <a:lnTo>
                        <a:pt x="1814" y="2144"/>
                      </a:lnTo>
                      <a:lnTo>
                        <a:pt x="1816" y="2140"/>
                      </a:lnTo>
                      <a:lnTo>
                        <a:pt x="1816" y="2140"/>
                      </a:lnTo>
                      <a:lnTo>
                        <a:pt x="1794" y="2100"/>
                      </a:lnTo>
                      <a:lnTo>
                        <a:pt x="1770" y="2062"/>
                      </a:lnTo>
                      <a:lnTo>
                        <a:pt x="1770" y="2062"/>
                      </a:lnTo>
                      <a:lnTo>
                        <a:pt x="1766" y="2064"/>
                      </a:lnTo>
                      <a:lnTo>
                        <a:pt x="1762" y="2066"/>
                      </a:lnTo>
                      <a:lnTo>
                        <a:pt x="1760" y="2068"/>
                      </a:lnTo>
                      <a:lnTo>
                        <a:pt x="1760" y="2068"/>
                      </a:lnTo>
                      <a:lnTo>
                        <a:pt x="1750" y="2062"/>
                      </a:lnTo>
                      <a:lnTo>
                        <a:pt x="1738" y="2056"/>
                      </a:lnTo>
                      <a:lnTo>
                        <a:pt x="1738" y="2056"/>
                      </a:lnTo>
                      <a:lnTo>
                        <a:pt x="1738" y="2046"/>
                      </a:lnTo>
                      <a:lnTo>
                        <a:pt x="1736" y="2038"/>
                      </a:lnTo>
                      <a:lnTo>
                        <a:pt x="1730" y="2034"/>
                      </a:lnTo>
                      <a:lnTo>
                        <a:pt x="1722" y="2030"/>
                      </a:lnTo>
                      <a:lnTo>
                        <a:pt x="1722" y="2030"/>
                      </a:lnTo>
                      <a:lnTo>
                        <a:pt x="1720" y="2030"/>
                      </a:lnTo>
                      <a:lnTo>
                        <a:pt x="1718" y="2032"/>
                      </a:lnTo>
                      <a:lnTo>
                        <a:pt x="1716" y="2034"/>
                      </a:lnTo>
                      <a:lnTo>
                        <a:pt x="1710" y="2034"/>
                      </a:lnTo>
                      <a:lnTo>
                        <a:pt x="1710" y="2034"/>
                      </a:lnTo>
                      <a:lnTo>
                        <a:pt x="1712" y="2030"/>
                      </a:lnTo>
                      <a:lnTo>
                        <a:pt x="1710" y="2026"/>
                      </a:lnTo>
                      <a:lnTo>
                        <a:pt x="1706" y="2022"/>
                      </a:lnTo>
                      <a:lnTo>
                        <a:pt x="1706" y="2022"/>
                      </a:lnTo>
                      <a:lnTo>
                        <a:pt x="1698" y="2022"/>
                      </a:lnTo>
                      <a:lnTo>
                        <a:pt x="1694" y="2022"/>
                      </a:lnTo>
                      <a:lnTo>
                        <a:pt x="1694" y="2022"/>
                      </a:lnTo>
                      <a:lnTo>
                        <a:pt x="1690" y="2014"/>
                      </a:lnTo>
                      <a:lnTo>
                        <a:pt x="1686" y="2006"/>
                      </a:lnTo>
                      <a:lnTo>
                        <a:pt x="1680" y="2002"/>
                      </a:lnTo>
                      <a:lnTo>
                        <a:pt x="1672" y="1996"/>
                      </a:lnTo>
                      <a:lnTo>
                        <a:pt x="1672" y="1996"/>
                      </a:lnTo>
                      <a:lnTo>
                        <a:pt x="1670" y="1996"/>
                      </a:lnTo>
                      <a:lnTo>
                        <a:pt x="1670" y="1998"/>
                      </a:lnTo>
                      <a:lnTo>
                        <a:pt x="1668" y="2000"/>
                      </a:lnTo>
                      <a:lnTo>
                        <a:pt x="1666" y="2000"/>
                      </a:lnTo>
                      <a:lnTo>
                        <a:pt x="1666" y="2000"/>
                      </a:lnTo>
                      <a:lnTo>
                        <a:pt x="1654" y="1998"/>
                      </a:lnTo>
                      <a:lnTo>
                        <a:pt x="1644" y="1996"/>
                      </a:lnTo>
                      <a:lnTo>
                        <a:pt x="1632" y="1990"/>
                      </a:lnTo>
                      <a:lnTo>
                        <a:pt x="1622" y="1984"/>
                      </a:lnTo>
                      <a:lnTo>
                        <a:pt x="1614" y="1978"/>
                      </a:lnTo>
                      <a:lnTo>
                        <a:pt x="1606" y="1970"/>
                      </a:lnTo>
                      <a:lnTo>
                        <a:pt x="1592" y="1952"/>
                      </a:lnTo>
                      <a:lnTo>
                        <a:pt x="1592" y="1952"/>
                      </a:lnTo>
                      <a:lnTo>
                        <a:pt x="1582" y="1952"/>
                      </a:lnTo>
                      <a:lnTo>
                        <a:pt x="1582" y="1952"/>
                      </a:lnTo>
                      <a:lnTo>
                        <a:pt x="1578" y="1944"/>
                      </a:lnTo>
                      <a:lnTo>
                        <a:pt x="1574" y="1938"/>
                      </a:lnTo>
                      <a:lnTo>
                        <a:pt x="1566" y="1934"/>
                      </a:lnTo>
                      <a:lnTo>
                        <a:pt x="1556" y="1934"/>
                      </a:lnTo>
                      <a:lnTo>
                        <a:pt x="1556" y="1934"/>
                      </a:lnTo>
                      <a:lnTo>
                        <a:pt x="1550" y="1922"/>
                      </a:lnTo>
                      <a:lnTo>
                        <a:pt x="1542" y="1914"/>
                      </a:lnTo>
                      <a:lnTo>
                        <a:pt x="1534" y="1908"/>
                      </a:lnTo>
                      <a:lnTo>
                        <a:pt x="1522" y="1902"/>
                      </a:lnTo>
                      <a:lnTo>
                        <a:pt x="1522" y="1902"/>
                      </a:lnTo>
                      <a:lnTo>
                        <a:pt x="1514" y="1876"/>
                      </a:lnTo>
                      <a:lnTo>
                        <a:pt x="1508" y="1864"/>
                      </a:lnTo>
                      <a:lnTo>
                        <a:pt x="1500" y="1852"/>
                      </a:lnTo>
                      <a:lnTo>
                        <a:pt x="1492" y="1842"/>
                      </a:lnTo>
                      <a:lnTo>
                        <a:pt x="1482" y="1834"/>
                      </a:lnTo>
                      <a:lnTo>
                        <a:pt x="1470" y="1828"/>
                      </a:lnTo>
                      <a:lnTo>
                        <a:pt x="1456" y="1826"/>
                      </a:lnTo>
                      <a:lnTo>
                        <a:pt x="1456" y="1826"/>
                      </a:lnTo>
                      <a:lnTo>
                        <a:pt x="1454" y="1822"/>
                      </a:lnTo>
                      <a:lnTo>
                        <a:pt x="1450" y="1820"/>
                      </a:lnTo>
                      <a:lnTo>
                        <a:pt x="1442" y="1816"/>
                      </a:lnTo>
                      <a:lnTo>
                        <a:pt x="1442" y="1816"/>
                      </a:lnTo>
                      <a:lnTo>
                        <a:pt x="1434" y="1820"/>
                      </a:lnTo>
                      <a:lnTo>
                        <a:pt x="1430" y="1826"/>
                      </a:lnTo>
                      <a:lnTo>
                        <a:pt x="1422" y="1838"/>
                      </a:lnTo>
                      <a:lnTo>
                        <a:pt x="1420" y="1846"/>
                      </a:lnTo>
                      <a:lnTo>
                        <a:pt x="1414" y="1850"/>
                      </a:lnTo>
                      <a:lnTo>
                        <a:pt x="1408" y="1854"/>
                      </a:lnTo>
                      <a:lnTo>
                        <a:pt x="1398" y="1856"/>
                      </a:lnTo>
                      <a:lnTo>
                        <a:pt x="1398" y="1856"/>
                      </a:lnTo>
                      <a:lnTo>
                        <a:pt x="1396" y="1860"/>
                      </a:lnTo>
                      <a:lnTo>
                        <a:pt x="1396" y="1864"/>
                      </a:lnTo>
                      <a:lnTo>
                        <a:pt x="1396" y="1868"/>
                      </a:lnTo>
                      <a:lnTo>
                        <a:pt x="1394" y="1872"/>
                      </a:lnTo>
                      <a:lnTo>
                        <a:pt x="1394" y="1872"/>
                      </a:lnTo>
                      <a:lnTo>
                        <a:pt x="1388" y="1868"/>
                      </a:lnTo>
                      <a:lnTo>
                        <a:pt x="1382" y="1870"/>
                      </a:lnTo>
                      <a:lnTo>
                        <a:pt x="1378" y="1874"/>
                      </a:lnTo>
                      <a:lnTo>
                        <a:pt x="1374" y="1882"/>
                      </a:lnTo>
                      <a:lnTo>
                        <a:pt x="1370" y="1888"/>
                      </a:lnTo>
                      <a:lnTo>
                        <a:pt x="1364" y="1894"/>
                      </a:lnTo>
                      <a:lnTo>
                        <a:pt x="1358" y="1900"/>
                      </a:lnTo>
                      <a:lnTo>
                        <a:pt x="1350" y="1900"/>
                      </a:lnTo>
                      <a:lnTo>
                        <a:pt x="1350" y="1900"/>
                      </a:lnTo>
                      <a:lnTo>
                        <a:pt x="1352" y="1904"/>
                      </a:lnTo>
                      <a:lnTo>
                        <a:pt x="1352" y="1906"/>
                      </a:lnTo>
                      <a:lnTo>
                        <a:pt x="1350" y="1906"/>
                      </a:lnTo>
                      <a:lnTo>
                        <a:pt x="1350" y="1906"/>
                      </a:lnTo>
                      <a:lnTo>
                        <a:pt x="1348" y="1906"/>
                      </a:lnTo>
                      <a:lnTo>
                        <a:pt x="1346" y="1904"/>
                      </a:lnTo>
                      <a:lnTo>
                        <a:pt x="1346" y="1900"/>
                      </a:lnTo>
                      <a:lnTo>
                        <a:pt x="1346" y="1900"/>
                      </a:lnTo>
                      <a:lnTo>
                        <a:pt x="1340" y="1902"/>
                      </a:lnTo>
                      <a:lnTo>
                        <a:pt x="1338" y="1904"/>
                      </a:lnTo>
                      <a:lnTo>
                        <a:pt x="1336" y="1906"/>
                      </a:lnTo>
                      <a:lnTo>
                        <a:pt x="1336" y="1906"/>
                      </a:lnTo>
                      <a:lnTo>
                        <a:pt x="1330" y="1898"/>
                      </a:lnTo>
                      <a:lnTo>
                        <a:pt x="1324" y="1896"/>
                      </a:lnTo>
                      <a:lnTo>
                        <a:pt x="1318" y="1896"/>
                      </a:lnTo>
                      <a:lnTo>
                        <a:pt x="1318" y="1896"/>
                      </a:lnTo>
                      <a:lnTo>
                        <a:pt x="1314" y="1890"/>
                      </a:lnTo>
                      <a:lnTo>
                        <a:pt x="1310" y="1886"/>
                      </a:lnTo>
                      <a:lnTo>
                        <a:pt x="1302" y="1876"/>
                      </a:lnTo>
                      <a:lnTo>
                        <a:pt x="1302" y="1876"/>
                      </a:lnTo>
                      <a:lnTo>
                        <a:pt x="1300" y="1882"/>
                      </a:lnTo>
                      <a:lnTo>
                        <a:pt x="1296" y="1886"/>
                      </a:lnTo>
                      <a:lnTo>
                        <a:pt x="1296" y="1886"/>
                      </a:lnTo>
                      <a:lnTo>
                        <a:pt x="1294" y="1884"/>
                      </a:lnTo>
                      <a:lnTo>
                        <a:pt x="1292" y="1884"/>
                      </a:lnTo>
                      <a:lnTo>
                        <a:pt x="1290" y="1880"/>
                      </a:lnTo>
                      <a:lnTo>
                        <a:pt x="1290" y="1880"/>
                      </a:lnTo>
                      <a:lnTo>
                        <a:pt x="1290" y="1880"/>
                      </a:lnTo>
                      <a:lnTo>
                        <a:pt x="1288" y="1882"/>
                      </a:lnTo>
                      <a:lnTo>
                        <a:pt x="1288" y="1886"/>
                      </a:lnTo>
                      <a:lnTo>
                        <a:pt x="1288" y="1886"/>
                      </a:lnTo>
                      <a:lnTo>
                        <a:pt x="1282" y="1882"/>
                      </a:lnTo>
                      <a:lnTo>
                        <a:pt x="1274" y="1880"/>
                      </a:lnTo>
                      <a:lnTo>
                        <a:pt x="1268" y="1878"/>
                      </a:lnTo>
                      <a:lnTo>
                        <a:pt x="1260" y="1880"/>
                      </a:lnTo>
                      <a:lnTo>
                        <a:pt x="1254" y="1882"/>
                      </a:lnTo>
                      <a:lnTo>
                        <a:pt x="1248" y="1886"/>
                      </a:lnTo>
                      <a:lnTo>
                        <a:pt x="1238" y="1896"/>
                      </a:lnTo>
                      <a:lnTo>
                        <a:pt x="1230" y="1910"/>
                      </a:lnTo>
                      <a:lnTo>
                        <a:pt x="1228" y="1918"/>
                      </a:lnTo>
                      <a:lnTo>
                        <a:pt x="1228" y="1926"/>
                      </a:lnTo>
                      <a:lnTo>
                        <a:pt x="1228" y="1934"/>
                      </a:lnTo>
                      <a:lnTo>
                        <a:pt x="1230" y="1942"/>
                      </a:lnTo>
                      <a:lnTo>
                        <a:pt x="1234" y="1948"/>
                      </a:lnTo>
                      <a:lnTo>
                        <a:pt x="1238" y="1956"/>
                      </a:lnTo>
                      <a:lnTo>
                        <a:pt x="1238" y="1956"/>
                      </a:lnTo>
                      <a:lnTo>
                        <a:pt x="1236" y="1958"/>
                      </a:lnTo>
                      <a:lnTo>
                        <a:pt x="1232" y="1958"/>
                      </a:lnTo>
                      <a:lnTo>
                        <a:pt x="1232" y="1958"/>
                      </a:lnTo>
                      <a:lnTo>
                        <a:pt x="1236" y="1966"/>
                      </a:lnTo>
                      <a:lnTo>
                        <a:pt x="1236" y="1972"/>
                      </a:lnTo>
                      <a:lnTo>
                        <a:pt x="1236" y="1978"/>
                      </a:lnTo>
                      <a:lnTo>
                        <a:pt x="1236" y="1978"/>
                      </a:lnTo>
                      <a:lnTo>
                        <a:pt x="1228" y="1990"/>
                      </a:lnTo>
                      <a:lnTo>
                        <a:pt x="1216" y="2000"/>
                      </a:lnTo>
                      <a:lnTo>
                        <a:pt x="1202" y="2008"/>
                      </a:lnTo>
                      <a:lnTo>
                        <a:pt x="1188" y="2016"/>
                      </a:lnTo>
                      <a:lnTo>
                        <a:pt x="1160" y="2030"/>
                      </a:lnTo>
                      <a:lnTo>
                        <a:pt x="1148" y="2040"/>
                      </a:lnTo>
                      <a:lnTo>
                        <a:pt x="1136" y="2050"/>
                      </a:lnTo>
                      <a:lnTo>
                        <a:pt x="1136" y="2050"/>
                      </a:lnTo>
                      <a:lnTo>
                        <a:pt x="1138" y="2052"/>
                      </a:lnTo>
                      <a:lnTo>
                        <a:pt x="1142" y="2052"/>
                      </a:lnTo>
                      <a:lnTo>
                        <a:pt x="1144" y="2054"/>
                      </a:lnTo>
                      <a:lnTo>
                        <a:pt x="1144" y="2058"/>
                      </a:lnTo>
                      <a:lnTo>
                        <a:pt x="1144" y="2058"/>
                      </a:lnTo>
                      <a:lnTo>
                        <a:pt x="1142" y="2058"/>
                      </a:lnTo>
                      <a:lnTo>
                        <a:pt x="1140" y="2058"/>
                      </a:lnTo>
                      <a:lnTo>
                        <a:pt x="1136" y="2062"/>
                      </a:lnTo>
                      <a:lnTo>
                        <a:pt x="1134" y="2064"/>
                      </a:lnTo>
                      <a:lnTo>
                        <a:pt x="1134" y="2060"/>
                      </a:lnTo>
                      <a:lnTo>
                        <a:pt x="1134" y="2060"/>
                      </a:lnTo>
                      <a:lnTo>
                        <a:pt x="1116" y="2086"/>
                      </a:lnTo>
                      <a:lnTo>
                        <a:pt x="1108" y="2102"/>
                      </a:lnTo>
                      <a:lnTo>
                        <a:pt x="1100" y="2118"/>
                      </a:lnTo>
                      <a:lnTo>
                        <a:pt x="1096" y="2134"/>
                      </a:lnTo>
                      <a:lnTo>
                        <a:pt x="1096" y="2142"/>
                      </a:lnTo>
                      <a:lnTo>
                        <a:pt x="1096" y="2150"/>
                      </a:lnTo>
                      <a:lnTo>
                        <a:pt x="1098" y="2156"/>
                      </a:lnTo>
                      <a:lnTo>
                        <a:pt x="1102" y="2164"/>
                      </a:lnTo>
                      <a:lnTo>
                        <a:pt x="1106" y="2170"/>
                      </a:lnTo>
                      <a:lnTo>
                        <a:pt x="1114" y="2176"/>
                      </a:lnTo>
                      <a:lnTo>
                        <a:pt x="1114" y="2176"/>
                      </a:lnTo>
                      <a:lnTo>
                        <a:pt x="1112" y="2184"/>
                      </a:lnTo>
                      <a:lnTo>
                        <a:pt x="1108" y="2188"/>
                      </a:lnTo>
                      <a:lnTo>
                        <a:pt x="1096" y="2196"/>
                      </a:lnTo>
                      <a:lnTo>
                        <a:pt x="1092" y="2200"/>
                      </a:lnTo>
                      <a:lnTo>
                        <a:pt x="1088" y="2204"/>
                      </a:lnTo>
                      <a:lnTo>
                        <a:pt x="1084" y="2210"/>
                      </a:lnTo>
                      <a:lnTo>
                        <a:pt x="1084" y="2220"/>
                      </a:lnTo>
                      <a:lnTo>
                        <a:pt x="1084" y="2220"/>
                      </a:lnTo>
                      <a:lnTo>
                        <a:pt x="1080" y="2222"/>
                      </a:lnTo>
                      <a:lnTo>
                        <a:pt x="1076" y="2226"/>
                      </a:lnTo>
                      <a:lnTo>
                        <a:pt x="1074" y="2238"/>
                      </a:lnTo>
                      <a:lnTo>
                        <a:pt x="1070" y="2248"/>
                      </a:lnTo>
                      <a:lnTo>
                        <a:pt x="1066" y="2258"/>
                      </a:lnTo>
                      <a:lnTo>
                        <a:pt x="1066" y="2258"/>
                      </a:lnTo>
                      <a:lnTo>
                        <a:pt x="1058" y="2256"/>
                      </a:lnTo>
                      <a:lnTo>
                        <a:pt x="1052" y="2258"/>
                      </a:lnTo>
                      <a:lnTo>
                        <a:pt x="1046" y="2260"/>
                      </a:lnTo>
                      <a:lnTo>
                        <a:pt x="1040" y="2262"/>
                      </a:lnTo>
                      <a:lnTo>
                        <a:pt x="1030" y="2272"/>
                      </a:lnTo>
                      <a:lnTo>
                        <a:pt x="1022" y="2278"/>
                      </a:lnTo>
                      <a:lnTo>
                        <a:pt x="1022" y="2278"/>
                      </a:lnTo>
                      <a:lnTo>
                        <a:pt x="1022" y="2296"/>
                      </a:lnTo>
                      <a:lnTo>
                        <a:pt x="1022" y="2296"/>
                      </a:lnTo>
                      <a:lnTo>
                        <a:pt x="1018" y="2298"/>
                      </a:lnTo>
                      <a:lnTo>
                        <a:pt x="1014" y="2302"/>
                      </a:lnTo>
                      <a:lnTo>
                        <a:pt x="1010" y="2304"/>
                      </a:lnTo>
                      <a:lnTo>
                        <a:pt x="1006" y="2308"/>
                      </a:lnTo>
                      <a:lnTo>
                        <a:pt x="1006" y="2308"/>
                      </a:lnTo>
                      <a:lnTo>
                        <a:pt x="1002" y="2306"/>
                      </a:lnTo>
                      <a:lnTo>
                        <a:pt x="1000" y="2304"/>
                      </a:lnTo>
                      <a:lnTo>
                        <a:pt x="998" y="2302"/>
                      </a:lnTo>
                      <a:lnTo>
                        <a:pt x="994" y="2302"/>
                      </a:lnTo>
                      <a:lnTo>
                        <a:pt x="994" y="2302"/>
                      </a:lnTo>
                      <a:lnTo>
                        <a:pt x="990" y="2304"/>
                      </a:lnTo>
                      <a:lnTo>
                        <a:pt x="984" y="2308"/>
                      </a:lnTo>
                      <a:lnTo>
                        <a:pt x="980" y="2312"/>
                      </a:lnTo>
                      <a:lnTo>
                        <a:pt x="974" y="2314"/>
                      </a:lnTo>
                      <a:lnTo>
                        <a:pt x="974" y="2314"/>
                      </a:lnTo>
                      <a:lnTo>
                        <a:pt x="972" y="2310"/>
                      </a:lnTo>
                      <a:lnTo>
                        <a:pt x="972" y="2306"/>
                      </a:lnTo>
                      <a:lnTo>
                        <a:pt x="972" y="2306"/>
                      </a:lnTo>
                      <a:lnTo>
                        <a:pt x="954" y="2308"/>
                      </a:lnTo>
                      <a:lnTo>
                        <a:pt x="938" y="2308"/>
                      </a:lnTo>
                      <a:lnTo>
                        <a:pt x="922" y="2304"/>
                      </a:lnTo>
                      <a:lnTo>
                        <a:pt x="906" y="2304"/>
                      </a:lnTo>
                      <a:lnTo>
                        <a:pt x="906" y="2304"/>
                      </a:lnTo>
                      <a:lnTo>
                        <a:pt x="902" y="2310"/>
                      </a:lnTo>
                      <a:lnTo>
                        <a:pt x="896" y="2316"/>
                      </a:lnTo>
                      <a:lnTo>
                        <a:pt x="878" y="2322"/>
                      </a:lnTo>
                      <a:lnTo>
                        <a:pt x="870" y="2324"/>
                      </a:lnTo>
                      <a:lnTo>
                        <a:pt x="864" y="2330"/>
                      </a:lnTo>
                      <a:lnTo>
                        <a:pt x="862" y="2336"/>
                      </a:lnTo>
                      <a:lnTo>
                        <a:pt x="862" y="2346"/>
                      </a:lnTo>
                      <a:lnTo>
                        <a:pt x="862" y="2346"/>
                      </a:lnTo>
                      <a:lnTo>
                        <a:pt x="856" y="2346"/>
                      </a:lnTo>
                      <a:lnTo>
                        <a:pt x="850" y="2344"/>
                      </a:lnTo>
                      <a:lnTo>
                        <a:pt x="846" y="2344"/>
                      </a:lnTo>
                      <a:lnTo>
                        <a:pt x="846" y="2346"/>
                      </a:lnTo>
                      <a:lnTo>
                        <a:pt x="844" y="2350"/>
                      </a:lnTo>
                      <a:lnTo>
                        <a:pt x="844" y="2350"/>
                      </a:lnTo>
                      <a:lnTo>
                        <a:pt x="836" y="2348"/>
                      </a:lnTo>
                      <a:lnTo>
                        <a:pt x="830" y="2344"/>
                      </a:lnTo>
                      <a:lnTo>
                        <a:pt x="826" y="2338"/>
                      </a:lnTo>
                      <a:lnTo>
                        <a:pt x="822" y="2330"/>
                      </a:lnTo>
                      <a:lnTo>
                        <a:pt x="814" y="2316"/>
                      </a:lnTo>
                      <a:lnTo>
                        <a:pt x="812" y="2310"/>
                      </a:lnTo>
                      <a:lnTo>
                        <a:pt x="806" y="2304"/>
                      </a:lnTo>
                      <a:lnTo>
                        <a:pt x="806" y="2304"/>
                      </a:lnTo>
                      <a:lnTo>
                        <a:pt x="808" y="2302"/>
                      </a:lnTo>
                      <a:lnTo>
                        <a:pt x="810" y="2300"/>
                      </a:lnTo>
                      <a:lnTo>
                        <a:pt x="812" y="2300"/>
                      </a:lnTo>
                      <a:lnTo>
                        <a:pt x="812" y="2298"/>
                      </a:lnTo>
                      <a:lnTo>
                        <a:pt x="812" y="2298"/>
                      </a:lnTo>
                      <a:lnTo>
                        <a:pt x="810" y="2290"/>
                      </a:lnTo>
                      <a:lnTo>
                        <a:pt x="806" y="2284"/>
                      </a:lnTo>
                      <a:lnTo>
                        <a:pt x="802" y="2280"/>
                      </a:lnTo>
                      <a:lnTo>
                        <a:pt x="796" y="2276"/>
                      </a:lnTo>
                      <a:lnTo>
                        <a:pt x="782" y="2270"/>
                      </a:lnTo>
                      <a:lnTo>
                        <a:pt x="766" y="2266"/>
                      </a:lnTo>
                      <a:lnTo>
                        <a:pt x="766" y="2266"/>
                      </a:lnTo>
                      <a:lnTo>
                        <a:pt x="760" y="2272"/>
                      </a:lnTo>
                      <a:lnTo>
                        <a:pt x="752" y="2276"/>
                      </a:lnTo>
                      <a:lnTo>
                        <a:pt x="744" y="2276"/>
                      </a:lnTo>
                      <a:lnTo>
                        <a:pt x="736" y="2274"/>
                      </a:lnTo>
                      <a:lnTo>
                        <a:pt x="716" y="2270"/>
                      </a:lnTo>
                      <a:lnTo>
                        <a:pt x="706" y="2270"/>
                      </a:lnTo>
                      <a:lnTo>
                        <a:pt x="696" y="2270"/>
                      </a:lnTo>
                      <a:lnTo>
                        <a:pt x="696" y="2270"/>
                      </a:lnTo>
                      <a:lnTo>
                        <a:pt x="702" y="2250"/>
                      </a:lnTo>
                      <a:lnTo>
                        <a:pt x="708" y="2226"/>
                      </a:lnTo>
                      <a:lnTo>
                        <a:pt x="712" y="2202"/>
                      </a:lnTo>
                      <a:lnTo>
                        <a:pt x="712" y="2190"/>
                      </a:lnTo>
                      <a:lnTo>
                        <a:pt x="710" y="2178"/>
                      </a:lnTo>
                      <a:lnTo>
                        <a:pt x="710" y="2178"/>
                      </a:lnTo>
                      <a:lnTo>
                        <a:pt x="706" y="2180"/>
                      </a:lnTo>
                      <a:lnTo>
                        <a:pt x="704" y="2182"/>
                      </a:lnTo>
                      <a:lnTo>
                        <a:pt x="700" y="2184"/>
                      </a:lnTo>
                      <a:lnTo>
                        <a:pt x="698" y="2182"/>
                      </a:lnTo>
                      <a:lnTo>
                        <a:pt x="698" y="2182"/>
                      </a:lnTo>
                      <a:lnTo>
                        <a:pt x="696" y="2180"/>
                      </a:lnTo>
                      <a:lnTo>
                        <a:pt x="696" y="2176"/>
                      </a:lnTo>
                      <a:lnTo>
                        <a:pt x="698" y="2168"/>
                      </a:lnTo>
                      <a:lnTo>
                        <a:pt x="698" y="2168"/>
                      </a:lnTo>
                      <a:lnTo>
                        <a:pt x="700" y="2168"/>
                      </a:lnTo>
                      <a:lnTo>
                        <a:pt x="704" y="2168"/>
                      </a:lnTo>
                      <a:lnTo>
                        <a:pt x="706" y="2168"/>
                      </a:lnTo>
                      <a:lnTo>
                        <a:pt x="708" y="2168"/>
                      </a:lnTo>
                      <a:lnTo>
                        <a:pt x="708" y="2168"/>
                      </a:lnTo>
                      <a:lnTo>
                        <a:pt x="708" y="2164"/>
                      </a:lnTo>
                      <a:lnTo>
                        <a:pt x="710" y="2162"/>
                      </a:lnTo>
                      <a:lnTo>
                        <a:pt x="710" y="2158"/>
                      </a:lnTo>
                      <a:lnTo>
                        <a:pt x="708" y="2154"/>
                      </a:lnTo>
                      <a:lnTo>
                        <a:pt x="708" y="2154"/>
                      </a:lnTo>
                      <a:lnTo>
                        <a:pt x="706" y="2158"/>
                      </a:lnTo>
                      <a:lnTo>
                        <a:pt x="702" y="2164"/>
                      </a:lnTo>
                      <a:lnTo>
                        <a:pt x="696" y="2166"/>
                      </a:lnTo>
                      <a:lnTo>
                        <a:pt x="688" y="2166"/>
                      </a:lnTo>
                      <a:lnTo>
                        <a:pt x="688" y="2166"/>
                      </a:lnTo>
                      <a:lnTo>
                        <a:pt x="688" y="2158"/>
                      </a:lnTo>
                      <a:lnTo>
                        <a:pt x="688" y="2152"/>
                      </a:lnTo>
                      <a:lnTo>
                        <a:pt x="694" y="2142"/>
                      </a:lnTo>
                      <a:lnTo>
                        <a:pt x="698" y="2132"/>
                      </a:lnTo>
                      <a:lnTo>
                        <a:pt x="698" y="2128"/>
                      </a:lnTo>
                      <a:lnTo>
                        <a:pt x="696" y="2124"/>
                      </a:lnTo>
                      <a:lnTo>
                        <a:pt x="696" y="2124"/>
                      </a:lnTo>
                      <a:lnTo>
                        <a:pt x="696" y="2122"/>
                      </a:lnTo>
                      <a:lnTo>
                        <a:pt x="700" y="2122"/>
                      </a:lnTo>
                      <a:lnTo>
                        <a:pt x="704" y="2124"/>
                      </a:lnTo>
                      <a:lnTo>
                        <a:pt x="704" y="2124"/>
                      </a:lnTo>
                      <a:lnTo>
                        <a:pt x="726" y="2072"/>
                      </a:lnTo>
                      <a:lnTo>
                        <a:pt x="746" y="2020"/>
                      </a:lnTo>
                      <a:lnTo>
                        <a:pt x="746" y="2020"/>
                      </a:lnTo>
                      <a:lnTo>
                        <a:pt x="742" y="2000"/>
                      </a:lnTo>
                      <a:lnTo>
                        <a:pt x="740" y="1978"/>
                      </a:lnTo>
                      <a:lnTo>
                        <a:pt x="740" y="1970"/>
                      </a:lnTo>
                      <a:lnTo>
                        <a:pt x="742" y="1960"/>
                      </a:lnTo>
                      <a:lnTo>
                        <a:pt x="744" y="1954"/>
                      </a:lnTo>
                      <a:lnTo>
                        <a:pt x="748" y="1946"/>
                      </a:lnTo>
                      <a:lnTo>
                        <a:pt x="748" y="1946"/>
                      </a:lnTo>
                      <a:lnTo>
                        <a:pt x="746" y="1942"/>
                      </a:lnTo>
                      <a:lnTo>
                        <a:pt x="746" y="1940"/>
                      </a:lnTo>
                      <a:lnTo>
                        <a:pt x="748" y="1938"/>
                      </a:lnTo>
                      <a:lnTo>
                        <a:pt x="752" y="1934"/>
                      </a:lnTo>
                      <a:lnTo>
                        <a:pt x="752" y="1934"/>
                      </a:lnTo>
                      <a:lnTo>
                        <a:pt x="752" y="1934"/>
                      </a:lnTo>
                      <a:lnTo>
                        <a:pt x="748" y="1932"/>
                      </a:lnTo>
                      <a:lnTo>
                        <a:pt x="746" y="1932"/>
                      </a:lnTo>
                      <a:lnTo>
                        <a:pt x="744" y="1932"/>
                      </a:lnTo>
                      <a:lnTo>
                        <a:pt x="744" y="1932"/>
                      </a:lnTo>
                      <a:lnTo>
                        <a:pt x="744" y="1918"/>
                      </a:lnTo>
                      <a:lnTo>
                        <a:pt x="744" y="1914"/>
                      </a:lnTo>
                      <a:lnTo>
                        <a:pt x="748" y="1910"/>
                      </a:lnTo>
                      <a:lnTo>
                        <a:pt x="748" y="1910"/>
                      </a:lnTo>
                      <a:lnTo>
                        <a:pt x="746" y="1908"/>
                      </a:lnTo>
                      <a:lnTo>
                        <a:pt x="744" y="1910"/>
                      </a:lnTo>
                      <a:lnTo>
                        <a:pt x="742" y="1910"/>
                      </a:lnTo>
                      <a:lnTo>
                        <a:pt x="740" y="1910"/>
                      </a:lnTo>
                      <a:lnTo>
                        <a:pt x="740" y="1910"/>
                      </a:lnTo>
                      <a:lnTo>
                        <a:pt x="736" y="1902"/>
                      </a:lnTo>
                      <a:lnTo>
                        <a:pt x="736" y="1896"/>
                      </a:lnTo>
                      <a:lnTo>
                        <a:pt x="738" y="1892"/>
                      </a:lnTo>
                      <a:lnTo>
                        <a:pt x="742" y="1886"/>
                      </a:lnTo>
                      <a:lnTo>
                        <a:pt x="748" y="1882"/>
                      </a:lnTo>
                      <a:lnTo>
                        <a:pt x="754" y="1880"/>
                      </a:lnTo>
                      <a:lnTo>
                        <a:pt x="770" y="1876"/>
                      </a:lnTo>
                      <a:lnTo>
                        <a:pt x="770" y="1876"/>
                      </a:lnTo>
                      <a:lnTo>
                        <a:pt x="776" y="1876"/>
                      </a:lnTo>
                      <a:lnTo>
                        <a:pt x="778" y="1876"/>
                      </a:lnTo>
                      <a:lnTo>
                        <a:pt x="778" y="1880"/>
                      </a:lnTo>
                      <a:lnTo>
                        <a:pt x="778" y="1880"/>
                      </a:lnTo>
                      <a:lnTo>
                        <a:pt x="780" y="1876"/>
                      </a:lnTo>
                      <a:lnTo>
                        <a:pt x="778" y="1872"/>
                      </a:lnTo>
                      <a:lnTo>
                        <a:pt x="776" y="1868"/>
                      </a:lnTo>
                      <a:lnTo>
                        <a:pt x="776" y="1864"/>
                      </a:lnTo>
                      <a:lnTo>
                        <a:pt x="776" y="1864"/>
                      </a:lnTo>
                      <a:lnTo>
                        <a:pt x="784" y="1862"/>
                      </a:lnTo>
                      <a:lnTo>
                        <a:pt x="788" y="1858"/>
                      </a:lnTo>
                      <a:lnTo>
                        <a:pt x="790" y="1854"/>
                      </a:lnTo>
                      <a:lnTo>
                        <a:pt x="790" y="1854"/>
                      </a:lnTo>
                      <a:lnTo>
                        <a:pt x="802" y="1854"/>
                      </a:lnTo>
                      <a:lnTo>
                        <a:pt x="812" y="1858"/>
                      </a:lnTo>
                      <a:lnTo>
                        <a:pt x="818" y="1866"/>
                      </a:lnTo>
                      <a:lnTo>
                        <a:pt x="826" y="1872"/>
                      </a:lnTo>
                      <a:lnTo>
                        <a:pt x="826" y="1872"/>
                      </a:lnTo>
                      <a:lnTo>
                        <a:pt x="830" y="1868"/>
                      </a:lnTo>
                      <a:lnTo>
                        <a:pt x="836" y="1868"/>
                      </a:lnTo>
                      <a:lnTo>
                        <a:pt x="850" y="1868"/>
                      </a:lnTo>
                      <a:lnTo>
                        <a:pt x="864" y="1870"/>
                      </a:lnTo>
                      <a:lnTo>
                        <a:pt x="870" y="1868"/>
                      </a:lnTo>
                      <a:lnTo>
                        <a:pt x="874" y="1866"/>
                      </a:lnTo>
                      <a:lnTo>
                        <a:pt x="874" y="1866"/>
                      </a:lnTo>
                      <a:lnTo>
                        <a:pt x="894" y="1874"/>
                      </a:lnTo>
                      <a:lnTo>
                        <a:pt x="918" y="1880"/>
                      </a:lnTo>
                      <a:lnTo>
                        <a:pt x="928" y="1882"/>
                      </a:lnTo>
                      <a:lnTo>
                        <a:pt x="942" y="1882"/>
                      </a:lnTo>
                      <a:lnTo>
                        <a:pt x="954" y="1882"/>
                      </a:lnTo>
                      <a:lnTo>
                        <a:pt x="968" y="1880"/>
                      </a:lnTo>
                      <a:lnTo>
                        <a:pt x="968" y="1880"/>
                      </a:lnTo>
                      <a:lnTo>
                        <a:pt x="968" y="1882"/>
                      </a:lnTo>
                      <a:lnTo>
                        <a:pt x="968" y="1884"/>
                      </a:lnTo>
                      <a:lnTo>
                        <a:pt x="974" y="1886"/>
                      </a:lnTo>
                      <a:lnTo>
                        <a:pt x="980" y="1886"/>
                      </a:lnTo>
                      <a:lnTo>
                        <a:pt x="982" y="1886"/>
                      </a:lnTo>
                      <a:lnTo>
                        <a:pt x="984" y="1888"/>
                      </a:lnTo>
                      <a:lnTo>
                        <a:pt x="984" y="1888"/>
                      </a:lnTo>
                      <a:lnTo>
                        <a:pt x="986" y="1888"/>
                      </a:lnTo>
                      <a:lnTo>
                        <a:pt x="986" y="1886"/>
                      </a:lnTo>
                      <a:lnTo>
                        <a:pt x="986" y="1882"/>
                      </a:lnTo>
                      <a:lnTo>
                        <a:pt x="988" y="1882"/>
                      </a:lnTo>
                      <a:lnTo>
                        <a:pt x="988" y="1882"/>
                      </a:lnTo>
                      <a:lnTo>
                        <a:pt x="996" y="1882"/>
                      </a:lnTo>
                      <a:lnTo>
                        <a:pt x="1000" y="1882"/>
                      </a:lnTo>
                      <a:lnTo>
                        <a:pt x="1008" y="1888"/>
                      </a:lnTo>
                      <a:lnTo>
                        <a:pt x="1014" y="1892"/>
                      </a:lnTo>
                      <a:lnTo>
                        <a:pt x="1018" y="1892"/>
                      </a:lnTo>
                      <a:lnTo>
                        <a:pt x="1024" y="1892"/>
                      </a:lnTo>
                      <a:lnTo>
                        <a:pt x="1024" y="1892"/>
                      </a:lnTo>
                      <a:lnTo>
                        <a:pt x="1032" y="1892"/>
                      </a:lnTo>
                      <a:lnTo>
                        <a:pt x="1038" y="1888"/>
                      </a:lnTo>
                      <a:lnTo>
                        <a:pt x="1042" y="1882"/>
                      </a:lnTo>
                      <a:lnTo>
                        <a:pt x="1046" y="1876"/>
                      </a:lnTo>
                      <a:lnTo>
                        <a:pt x="1050" y="1858"/>
                      </a:lnTo>
                      <a:lnTo>
                        <a:pt x="1052" y="1838"/>
                      </a:lnTo>
                      <a:lnTo>
                        <a:pt x="1054" y="1796"/>
                      </a:lnTo>
                      <a:lnTo>
                        <a:pt x="1056" y="1774"/>
                      </a:lnTo>
                      <a:lnTo>
                        <a:pt x="1060" y="1758"/>
                      </a:lnTo>
                      <a:lnTo>
                        <a:pt x="1060" y="1758"/>
                      </a:lnTo>
                      <a:lnTo>
                        <a:pt x="1064" y="1760"/>
                      </a:lnTo>
                      <a:lnTo>
                        <a:pt x="1068" y="1762"/>
                      </a:lnTo>
                      <a:lnTo>
                        <a:pt x="1070" y="1766"/>
                      </a:lnTo>
                      <a:lnTo>
                        <a:pt x="1074" y="1768"/>
                      </a:lnTo>
                      <a:lnTo>
                        <a:pt x="1074" y="1768"/>
                      </a:lnTo>
                      <a:lnTo>
                        <a:pt x="1074" y="1764"/>
                      </a:lnTo>
                      <a:lnTo>
                        <a:pt x="1072" y="1760"/>
                      </a:lnTo>
                      <a:lnTo>
                        <a:pt x="1066" y="1756"/>
                      </a:lnTo>
                      <a:lnTo>
                        <a:pt x="1062" y="1752"/>
                      </a:lnTo>
                      <a:lnTo>
                        <a:pt x="1056" y="1746"/>
                      </a:lnTo>
                      <a:lnTo>
                        <a:pt x="1056" y="1746"/>
                      </a:lnTo>
                      <a:lnTo>
                        <a:pt x="1058" y="1730"/>
                      </a:lnTo>
                      <a:lnTo>
                        <a:pt x="1058" y="1714"/>
                      </a:lnTo>
                      <a:lnTo>
                        <a:pt x="1058" y="1714"/>
                      </a:lnTo>
                      <a:lnTo>
                        <a:pt x="1044" y="1706"/>
                      </a:lnTo>
                      <a:lnTo>
                        <a:pt x="1034" y="1696"/>
                      </a:lnTo>
                      <a:lnTo>
                        <a:pt x="1026" y="1682"/>
                      </a:lnTo>
                      <a:lnTo>
                        <a:pt x="1016" y="1668"/>
                      </a:lnTo>
                      <a:lnTo>
                        <a:pt x="1016" y="1668"/>
                      </a:lnTo>
                      <a:lnTo>
                        <a:pt x="1020" y="1670"/>
                      </a:lnTo>
                      <a:lnTo>
                        <a:pt x="1022" y="1674"/>
                      </a:lnTo>
                      <a:lnTo>
                        <a:pt x="1022" y="1674"/>
                      </a:lnTo>
                      <a:lnTo>
                        <a:pt x="1028" y="1668"/>
                      </a:lnTo>
                      <a:lnTo>
                        <a:pt x="1028" y="1668"/>
                      </a:lnTo>
                      <a:lnTo>
                        <a:pt x="1026" y="1664"/>
                      </a:lnTo>
                      <a:lnTo>
                        <a:pt x="1022" y="1662"/>
                      </a:lnTo>
                      <a:lnTo>
                        <a:pt x="1020" y="1660"/>
                      </a:lnTo>
                      <a:lnTo>
                        <a:pt x="1022" y="1654"/>
                      </a:lnTo>
                      <a:lnTo>
                        <a:pt x="1022" y="1654"/>
                      </a:lnTo>
                      <a:lnTo>
                        <a:pt x="1014" y="1652"/>
                      </a:lnTo>
                      <a:lnTo>
                        <a:pt x="1010" y="1650"/>
                      </a:lnTo>
                      <a:lnTo>
                        <a:pt x="1008" y="1646"/>
                      </a:lnTo>
                      <a:lnTo>
                        <a:pt x="1008" y="1646"/>
                      </a:lnTo>
                      <a:lnTo>
                        <a:pt x="1010" y="1646"/>
                      </a:lnTo>
                      <a:lnTo>
                        <a:pt x="1012" y="1644"/>
                      </a:lnTo>
                      <a:lnTo>
                        <a:pt x="1012" y="1642"/>
                      </a:lnTo>
                      <a:lnTo>
                        <a:pt x="1012" y="1640"/>
                      </a:lnTo>
                      <a:lnTo>
                        <a:pt x="1012" y="1640"/>
                      </a:lnTo>
                      <a:lnTo>
                        <a:pt x="1010" y="1638"/>
                      </a:lnTo>
                      <a:lnTo>
                        <a:pt x="1006" y="1638"/>
                      </a:lnTo>
                      <a:lnTo>
                        <a:pt x="1002" y="1640"/>
                      </a:lnTo>
                      <a:lnTo>
                        <a:pt x="996" y="1640"/>
                      </a:lnTo>
                      <a:lnTo>
                        <a:pt x="996" y="1640"/>
                      </a:lnTo>
                      <a:lnTo>
                        <a:pt x="998" y="1638"/>
                      </a:lnTo>
                      <a:lnTo>
                        <a:pt x="1000" y="1638"/>
                      </a:lnTo>
                      <a:lnTo>
                        <a:pt x="1002" y="1636"/>
                      </a:lnTo>
                      <a:lnTo>
                        <a:pt x="1002" y="1634"/>
                      </a:lnTo>
                      <a:lnTo>
                        <a:pt x="1002" y="1634"/>
                      </a:lnTo>
                      <a:lnTo>
                        <a:pt x="998" y="1632"/>
                      </a:lnTo>
                      <a:lnTo>
                        <a:pt x="994" y="1632"/>
                      </a:lnTo>
                      <a:lnTo>
                        <a:pt x="990" y="1634"/>
                      </a:lnTo>
                      <a:lnTo>
                        <a:pt x="988" y="1636"/>
                      </a:lnTo>
                      <a:lnTo>
                        <a:pt x="988" y="1636"/>
                      </a:lnTo>
                      <a:lnTo>
                        <a:pt x="986" y="1630"/>
                      </a:lnTo>
                      <a:lnTo>
                        <a:pt x="984" y="1628"/>
                      </a:lnTo>
                      <a:lnTo>
                        <a:pt x="982" y="1624"/>
                      </a:lnTo>
                      <a:lnTo>
                        <a:pt x="976" y="1624"/>
                      </a:lnTo>
                      <a:lnTo>
                        <a:pt x="968" y="1620"/>
                      </a:lnTo>
                      <a:lnTo>
                        <a:pt x="964" y="1618"/>
                      </a:lnTo>
                      <a:lnTo>
                        <a:pt x="960" y="1614"/>
                      </a:lnTo>
                      <a:lnTo>
                        <a:pt x="960" y="1614"/>
                      </a:lnTo>
                      <a:lnTo>
                        <a:pt x="956" y="1614"/>
                      </a:lnTo>
                      <a:lnTo>
                        <a:pt x="954" y="1616"/>
                      </a:lnTo>
                      <a:lnTo>
                        <a:pt x="950" y="1620"/>
                      </a:lnTo>
                      <a:lnTo>
                        <a:pt x="950" y="1620"/>
                      </a:lnTo>
                      <a:lnTo>
                        <a:pt x="948" y="1620"/>
                      </a:lnTo>
                      <a:lnTo>
                        <a:pt x="946" y="1618"/>
                      </a:lnTo>
                      <a:lnTo>
                        <a:pt x="944" y="1614"/>
                      </a:lnTo>
                      <a:lnTo>
                        <a:pt x="942" y="1610"/>
                      </a:lnTo>
                      <a:lnTo>
                        <a:pt x="938" y="1606"/>
                      </a:lnTo>
                      <a:lnTo>
                        <a:pt x="938" y="1606"/>
                      </a:lnTo>
                      <a:lnTo>
                        <a:pt x="940" y="1604"/>
                      </a:lnTo>
                      <a:lnTo>
                        <a:pt x="944" y="1604"/>
                      </a:lnTo>
                      <a:lnTo>
                        <a:pt x="948" y="1604"/>
                      </a:lnTo>
                      <a:lnTo>
                        <a:pt x="950" y="1600"/>
                      </a:lnTo>
                      <a:lnTo>
                        <a:pt x="950" y="1600"/>
                      </a:lnTo>
                      <a:lnTo>
                        <a:pt x="946" y="1596"/>
                      </a:lnTo>
                      <a:lnTo>
                        <a:pt x="942" y="1592"/>
                      </a:lnTo>
                      <a:lnTo>
                        <a:pt x="938" y="1590"/>
                      </a:lnTo>
                      <a:lnTo>
                        <a:pt x="934" y="1586"/>
                      </a:lnTo>
                      <a:lnTo>
                        <a:pt x="934" y="1586"/>
                      </a:lnTo>
                      <a:lnTo>
                        <a:pt x="936" y="1580"/>
                      </a:lnTo>
                      <a:lnTo>
                        <a:pt x="938" y="1576"/>
                      </a:lnTo>
                      <a:lnTo>
                        <a:pt x="942" y="1572"/>
                      </a:lnTo>
                      <a:lnTo>
                        <a:pt x="948" y="1570"/>
                      </a:lnTo>
                      <a:lnTo>
                        <a:pt x="960" y="1568"/>
                      </a:lnTo>
                      <a:lnTo>
                        <a:pt x="972" y="1570"/>
                      </a:lnTo>
                      <a:lnTo>
                        <a:pt x="972" y="1570"/>
                      </a:lnTo>
                      <a:lnTo>
                        <a:pt x="974" y="1566"/>
                      </a:lnTo>
                      <a:lnTo>
                        <a:pt x="976" y="1560"/>
                      </a:lnTo>
                      <a:lnTo>
                        <a:pt x="976" y="1560"/>
                      </a:lnTo>
                      <a:lnTo>
                        <a:pt x="980" y="1562"/>
                      </a:lnTo>
                      <a:lnTo>
                        <a:pt x="984" y="1562"/>
                      </a:lnTo>
                      <a:lnTo>
                        <a:pt x="990" y="1562"/>
                      </a:lnTo>
                      <a:lnTo>
                        <a:pt x="996" y="1564"/>
                      </a:lnTo>
                      <a:lnTo>
                        <a:pt x="996" y="1564"/>
                      </a:lnTo>
                      <a:lnTo>
                        <a:pt x="996" y="1568"/>
                      </a:lnTo>
                      <a:lnTo>
                        <a:pt x="998" y="1572"/>
                      </a:lnTo>
                      <a:lnTo>
                        <a:pt x="1000" y="1574"/>
                      </a:lnTo>
                      <a:lnTo>
                        <a:pt x="1000" y="1580"/>
                      </a:lnTo>
                      <a:lnTo>
                        <a:pt x="1000" y="1580"/>
                      </a:lnTo>
                      <a:lnTo>
                        <a:pt x="1008" y="1576"/>
                      </a:lnTo>
                      <a:lnTo>
                        <a:pt x="1014" y="1570"/>
                      </a:lnTo>
                      <a:lnTo>
                        <a:pt x="1014" y="1570"/>
                      </a:lnTo>
                      <a:lnTo>
                        <a:pt x="1020" y="1574"/>
                      </a:lnTo>
                      <a:lnTo>
                        <a:pt x="1026" y="1576"/>
                      </a:lnTo>
                      <a:lnTo>
                        <a:pt x="1026" y="1576"/>
                      </a:lnTo>
                      <a:lnTo>
                        <a:pt x="1028" y="1574"/>
                      </a:lnTo>
                      <a:lnTo>
                        <a:pt x="1028" y="1570"/>
                      </a:lnTo>
                      <a:lnTo>
                        <a:pt x="1028" y="1570"/>
                      </a:lnTo>
                      <a:lnTo>
                        <a:pt x="1036" y="1576"/>
                      </a:lnTo>
                      <a:lnTo>
                        <a:pt x="1040" y="1576"/>
                      </a:lnTo>
                      <a:lnTo>
                        <a:pt x="1046" y="1574"/>
                      </a:lnTo>
                      <a:lnTo>
                        <a:pt x="1046" y="1574"/>
                      </a:lnTo>
                      <a:lnTo>
                        <a:pt x="1038" y="1544"/>
                      </a:lnTo>
                      <a:lnTo>
                        <a:pt x="1034" y="1530"/>
                      </a:lnTo>
                      <a:lnTo>
                        <a:pt x="1030" y="1514"/>
                      </a:lnTo>
                      <a:lnTo>
                        <a:pt x="1030" y="1514"/>
                      </a:lnTo>
                      <a:lnTo>
                        <a:pt x="1032" y="1514"/>
                      </a:lnTo>
                      <a:lnTo>
                        <a:pt x="1036" y="1514"/>
                      </a:lnTo>
                      <a:lnTo>
                        <a:pt x="1048" y="1514"/>
                      </a:lnTo>
                      <a:lnTo>
                        <a:pt x="1048" y="1514"/>
                      </a:lnTo>
                      <a:lnTo>
                        <a:pt x="1050" y="1518"/>
                      </a:lnTo>
                      <a:lnTo>
                        <a:pt x="1050" y="1522"/>
                      </a:lnTo>
                      <a:lnTo>
                        <a:pt x="1050" y="1526"/>
                      </a:lnTo>
                      <a:lnTo>
                        <a:pt x="1052" y="1530"/>
                      </a:lnTo>
                      <a:lnTo>
                        <a:pt x="1052" y="1530"/>
                      </a:lnTo>
                      <a:lnTo>
                        <a:pt x="1062" y="1532"/>
                      </a:lnTo>
                      <a:lnTo>
                        <a:pt x="1076" y="1536"/>
                      </a:lnTo>
                      <a:lnTo>
                        <a:pt x="1090" y="1536"/>
                      </a:lnTo>
                      <a:lnTo>
                        <a:pt x="1096" y="1534"/>
                      </a:lnTo>
                      <a:lnTo>
                        <a:pt x="1100" y="1530"/>
                      </a:lnTo>
                      <a:lnTo>
                        <a:pt x="1100" y="1530"/>
                      </a:lnTo>
                      <a:lnTo>
                        <a:pt x="1098" y="1528"/>
                      </a:lnTo>
                      <a:lnTo>
                        <a:pt x="1096" y="1526"/>
                      </a:lnTo>
                      <a:lnTo>
                        <a:pt x="1094" y="1522"/>
                      </a:lnTo>
                      <a:lnTo>
                        <a:pt x="1094" y="1518"/>
                      </a:lnTo>
                      <a:lnTo>
                        <a:pt x="1094" y="1518"/>
                      </a:lnTo>
                      <a:lnTo>
                        <a:pt x="1106" y="1510"/>
                      </a:lnTo>
                      <a:lnTo>
                        <a:pt x="1116" y="1504"/>
                      </a:lnTo>
                      <a:lnTo>
                        <a:pt x="1128" y="1496"/>
                      </a:lnTo>
                      <a:lnTo>
                        <a:pt x="1138" y="1488"/>
                      </a:lnTo>
                      <a:lnTo>
                        <a:pt x="1138" y="1488"/>
                      </a:lnTo>
                      <a:lnTo>
                        <a:pt x="1138" y="1468"/>
                      </a:lnTo>
                      <a:lnTo>
                        <a:pt x="1138" y="1458"/>
                      </a:lnTo>
                      <a:lnTo>
                        <a:pt x="1136" y="1448"/>
                      </a:lnTo>
                      <a:lnTo>
                        <a:pt x="1136" y="1448"/>
                      </a:lnTo>
                      <a:lnTo>
                        <a:pt x="1154" y="1440"/>
                      </a:lnTo>
                      <a:lnTo>
                        <a:pt x="1170" y="1430"/>
                      </a:lnTo>
                      <a:lnTo>
                        <a:pt x="1186" y="1422"/>
                      </a:lnTo>
                      <a:lnTo>
                        <a:pt x="1196" y="1420"/>
                      </a:lnTo>
                      <a:lnTo>
                        <a:pt x="1208" y="1418"/>
                      </a:lnTo>
                      <a:lnTo>
                        <a:pt x="1208" y="1418"/>
                      </a:lnTo>
                      <a:lnTo>
                        <a:pt x="1198" y="1416"/>
                      </a:lnTo>
                      <a:lnTo>
                        <a:pt x="1194" y="1414"/>
                      </a:lnTo>
                      <a:lnTo>
                        <a:pt x="1190" y="1408"/>
                      </a:lnTo>
                      <a:lnTo>
                        <a:pt x="1190" y="1408"/>
                      </a:lnTo>
                      <a:lnTo>
                        <a:pt x="1196" y="1408"/>
                      </a:lnTo>
                      <a:lnTo>
                        <a:pt x="1202" y="1410"/>
                      </a:lnTo>
                      <a:lnTo>
                        <a:pt x="1208" y="1412"/>
                      </a:lnTo>
                      <a:lnTo>
                        <a:pt x="1212" y="1414"/>
                      </a:lnTo>
                      <a:lnTo>
                        <a:pt x="1212" y="1414"/>
                      </a:lnTo>
                      <a:lnTo>
                        <a:pt x="1208" y="1408"/>
                      </a:lnTo>
                      <a:lnTo>
                        <a:pt x="1206" y="1400"/>
                      </a:lnTo>
                      <a:lnTo>
                        <a:pt x="1206" y="1390"/>
                      </a:lnTo>
                      <a:lnTo>
                        <a:pt x="1208" y="1380"/>
                      </a:lnTo>
                      <a:lnTo>
                        <a:pt x="1214" y="1358"/>
                      </a:lnTo>
                      <a:lnTo>
                        <a:pt x="1216" y="1346"/>
                      </a:lnTo>
                      <a:lnTo>
                        <a:pt x="1218" y="1334"/>
                      </a:lnTo>
                      <a:lnTo>
                        <a:pt x="1218" y="1334"/>
                      </a:lnTo>
                      <a:lnTo>
                        <a:pt x="1226" y="1334"/>
                      </a:lnTo>
                      <a:lnTo>
                        <a:pt x="1226" y="1334"/>
                      </a:lnTo>
                      <a:lnTo>
                        <a:pt x="1228" y="1328"/>
                      </a:lnTo>
                      <a:lnTo>
                        <a:pt x="1230" y="1322"/>
                      </a:lnTo>
                      <a:lnTo>
                        <a:pt x="1238" y="1314"/>
                      </a:lnTo>
                      <a:lnTo>
                        <a:pt x="1250" y="1308"/>
                      </a:lnTo>
                      <a:lnTo>
                        <a:pt x="1262" y="1304"/>
                      </a:lnTo>
                      <a:lnTo>
                        <a:pt x="1262" y="1304"/>
                      </a:lnTo>
                      <a:lnTo>
                        <a:pt x="1266" y="1304"/>
                      </a:lnTo>
                      <a:lnTo>
                        <a:pt x="1268" y="1304"/>
                      </a:lnTo>
                      <a:lnTo>
                        <a:pt x="1272" y="1308"/>
                      </a:lnTo>
                      <a:lnTo>
                        <a:pt x="1276" y="1312"/>
                      </a:lnTo>
                      <a:lnTo>
                        <a:pt x="1280" y="1314"/>
                      </a:lnTo>
                      <a:lnTo>
                        <a:pt x="1284" y="1312"/>
                      </a:lnTo>
                      <a:lnTo>
                        <a:pt x="1284" y="1312"/>
                      </a:lnTo>
                      <a:lnTo>
                        <a:pt x="1278" y="1310"/>
                      </a:lnTo>
                      <a:lnTo>
                        <a:pt x="1276" y="1308"/>
                      </a:lnTo>
                      <a:lnTo>
                        <a:pt x="1274" y="1306"/>
                      </a:lnTo>
                      <a:lnTo>
                        <a:pt x="1274" y="1306"/>
                      </a:lnTo>
                      <a:lnTo>
                        <a:pt x="1276" y="1302"/>
                      </a:lnTo>
                      <a:lnTo>
                        <a:pt x="1276" y="1300"/>
                      </a:lnTo>
                      <a:lnTo>
                        <a:pt x="1276" y="1296"/>
                      </a:lnTo>
                      <a:lnTo>
                        <a:pt x="1276" y="1294"/>
                      </a:lnTo>
                      <a:lnTo>
                        <a:pt x="1276" y="1294"/>
                      </a:lnTo>
                      <a:lnTo>
                        <a:pt x="1288" y="1290"/>
                      </a:lnTo>
                      <a:lnTo>
                        <a:pt x="1300" y="1288"/>
                      </a:lnTo>
                      <a:lnTo>
                        <a:pt x="1300" y="1288"/>
                      </a:lnTo>
                      <a:lnTo>
                        <a:pt x="1308" y="1306"/>
                      </a:lnTo>
                      <a:lnTo>
                        <a:pt x="1308" y="1306"/>
                      </a:lnTo>
                      <a:lnTo>
                        <a:pt x="1310" y="1302"/>
                      </a:lnTo>
                      <a:lnTo>
                        <a:pt x="1310" y="1300"/>
                      </a:lnTo>
                      <a:lnTo>
                        <a:pt x="1312" y="1296"/>
                      </a:lnTo>
                      <a:lnTo>
                        <a:pt x="1318" y="1298"/>
                      </a:lnTo>
                      <a:lnTo>
                        <a:pt x="1318" y="1298"/>
                      </a:lnTo>
                      <a:lnTo>
                        <a:pt x="1314" y="1290"/>
                      </a:lnTo>
                      <a:lnTo>
                        <a:pt x="1312" y="1282"/>
                      </a:lnTo>
                      <a:lnTo>
                        <a:pt x="1312" y="1282"/>
                      </a:lnTo>
                      <a:lnTo>
                        <a:pt x="1318" y="1282"/>
                      </a:lnTo>
                      <a:lnTo>
                        <a:pt x="1322" y="1282"/>
                      </a:lnTo>
                      <a:lnTo>
                        <a:pt x="1326" y="1280"/>
                      </a:lnTo>
                      <a:lnTo>
                        <a:pt x="1330" y="1280"/>
                      </a:lnTo>
                      <a:lnTo>
                        <a:pt x="1330" y="1280"/>
                      </a:lnTo>
                      <a:lnTo>
                        <a:pt x="1328" y="1278"/>
                      </a:lnTo>
                      <a:lnTo>
                        <a:pt x="1326" y="1278"/>
                      </a:lnTo>
                      <a:lnTo>
                        <a:pt x="1324" y="1278"/>
                      </a:lnTo>
                      <a:lnTo>
                        <a:pt x="1320" y="1276"/>
                      </a:lnTo>
                      <a:lnTo>
                        <a:pt x="1320" y="1276"/>
                      </a:lnTo>
                      <a:lnTo>
                        <a:pt x="1320" y="1272"/>
                      </a:lnTo>
                      <a:lnTo>
                        <a:pt x="1318" y="1266"/>
                      </a:lnTo>
                      <a:lnTo>
                        <a:pt x="1314" y="1260"/>
                      </a:lnTo>
                      <a:lnTo>
                        <a:pt x="1308" y="1258"/>
                      </a:lnTo>
                      <a:lnTo>
                        <a:pt x="1308" y="1258"/>
                      </a:lnTo>
                      <a:lnTo>
                        <a:pt x="1308" y="1254"/>
                      </a:lnTo>
                      <a:lnTo>
                        <a:pt x="1312" y="1252"/>
                      </a:lnTo>
                      <a:lnTo>
                        <a:pt x="1314" y="1250"/>
                      </a:lnTo>
                      <a:lnTo>
                        <a:pt x="1316" y="1248"/>
                      </a:lnTo>
                      <a:lnTo>
                        <a:pt x="1316" y="1248"/>
                      </a:lnTo>
                      <a:lnTo>
                        <a:pt x="1310" y="1242"/>
                      </a:lnTo>
                      <a:lnTo>
                        <a:pt x="1306" y="1236"/>
                      </a:lnTo>
                      <a:lnTo>
                        <a:pt x="1300" y="1232"/>
                      </a:lnTo>
                      <a:lnTo>
                        <a:pt x="1296" y="1228"/>
                      </a:lnTo>
                      <a:lnTo>
                        <a:pt x="1296" y="1228"/>
                      </a:lnTo>
                      <a:lnTo>
                        <a:pt x="1298" y="1224"/>
                      </a:lnTo>
                      <a:lnTo>
                        <a:pt x="1298" y="1218"/>
                      </a:lnTo>
                      <a:lnTo>
                        <a:pt x="1298" y="1212"/>
                      </a:lnTo>
                      <a:lnTo>
                        <a:pt x="1294" y="1206"/>
                      </a:lnTo>
                      <a:lnTo>
                        <a:pt x="1290" y="1200"/>
                      </a:lnTo>
                      <a:lnTo>
                        <a:pt x="1286" y="1196"/>
                      </a:lnTo>
                      <a:lnTo>
                        <a:pt x="1282" y="1194"/>
                      </a:lnTo>
                      <a:lnTo>
                        <a:pt x="1276" y="1194"/>
                      </a:lnTo>
                      <a:lnTo>
                        <a:pt x="1276" y="1194"/>
                      </a:lnTo>
                      <a:lnTo>
                        <a:pt x="1278" y="1186"/>
                      </a:lnTo>
                      <a:lnTo>
                        <a:pt x="1274" y="1178"/>
                      </a:lnTo>
                      <a:lnTo>
                        <a:pt x="1274" y="1178"/>
                      </a:lnTo>
                      <a:lnTo>
                        <a:pt x="1274" y="1178"/>
                      </a:lnTo>
                      <a:lnTo>
                        <a:pt x="1276" y="1178"/>
                      </a:lnTo>
                      <a:lnTo>
                        <a:pt x="1278" y="1178"/>
                      </a:lnTo>
                      <a:lnTo>
                        <a:pt x="1278" y="1178"/>
                      </a:lnTo>
                      <a:lnTo>
                        <a:pt x="1272" y="1166"/>
                      </a:lnTo>
                      <a:lnTo>
                        <a:pt x="1266" y="1150"/>
                      </a:lnTo>
                      <a:lnTo>
                        <a:pt x="1264" y="1140"/>
                      </a:lnTo>
                      <a:lnTo>
                        <a:pt x="1264" y="1132"/>
                      </a:lnTo>
                      <a:lnTo>
                        <a:pt x="1264" y="1122"/>
                      </a:lnTo>
                      <a:lnTo>
                        <a:pt x="1268" y="1114"/>
                      </a:lnTo>
                      <a:lnTo>
                        <a:pt x="1268" y="1114"/>
                      </a:lnTo>
                      <a:lnTo>
                        <a:pt x="1276" y="1114"/>
                      </a:lnTo>
                      <a:lnTo>
                        <a:pt x="1282" y="1112"/>
                      </a:lnTo>
                      <a:lnTo>
                        <a:pt x="1286" y="1108"/>
                      </a:lnTo>
                      <a:lnTo>
                        <a:pt x="1288" y="1102"/>
                      </a:lnTo>
                      <a:lnTo>
                        <a:pt x="1294" y="1090"/>
                      </a:lnTo>
                      <a:lnTo>
                        <a:pt x="1298" y="1086"/>
                      </a:lnTo>
                      <a:lnTo>
                        <a:pt x="1302" y="1082"/>
                      </a:lnTo>
                      <a:lnTo>
                        <a:pt x="1302" y="1082"/>
                      </a:lnTo>
                      <a:lnTo>
                        <a:pt x="1306" y="1102"/>
                      </a:lnTo>
                      <a:lnTo>
                        <a:pt x="1312" y="1120"/>
                      </a:lnTo>
                      <a:lnTo>
                        <a:pt x="1314" y="1130"/>
                      </a:lnTo>
                      <a:lnTo>
                        <a:pt x="1318" y="1136"/>
                      </a:lnTo>
                      <a:lnTo>
                        <a:pt x="1326" y="1142"/>
                      </a:lnTo>
                      <a:lnTo>
                        <a:pt x="1334" y="1144"/>
                      </a:lnTo>
                      <a:lnTo>
                        <a:pt x="1334" y="1144"/>
                      </a:lnTo>
                      <a:lnTo>
                        <a:pt x="1334" y="1150"/>
                      </a:lnTo>
                      <a:lnTo>
                        <a:pt x="1332" y="1156"/>
                      </a:lnTo>
                      <a:lnTo>
                        <a:pt x="1326" y="1158"/>
                      </a:lnTo>
                      <a:lnTo>
                        <a:pt x="1322" y="1158"/>
                      </a:lnTo>
                      <a:lnTo>
                        <a:pt x="1322" y="1158"/>
                      </a:lnTo>
                      <a:lnTo>
                        <a:pt x="1324" y="1168"/>
                      </a:lnTo>
                      <a:lnTo>
                        <a:pt x="1324" y="1178"/>
                      </a:lnTo>
                      <a:lnTo>
                        <a:pt x="1320" y="1186"/>
                      </a:lnTo>
                      <a:lnTo>
                        <a:pt x="1316" y="1194"/>
                      </a:lnTo>
                      <a:lnTo>
                        <a:pt x="1316" y="1194"/>
                      </a:lnTo>
                      <a:lnTo>
                        <a:pt x="1320" y="1200"/>
                      </a:lnTo>
                      <a:lnTo>
                        <a:pt x="1320" y="1206"/>
                      </a:lnTo>
                      <a:lnTo>
                        <a:pt x="1320" y="1212"/>
                      </a:lnTo>
                      <a:lnTo>
                        <a:pt x="1322" y="1218"/>
                      </a:lnTo>
                      <a:lnTo>
                        <a:pt x="1322" y="1218"/>
                      </a:lnTo>
                      <a:lnTo>
                        <a:pt x="1324" y="1214"/>
                      </a:lnTo>
                      <a:lnTo>
                        <a:pt x="1324" y="1214"/>
                      </a:lnTo>
                      <a:lnTo>
                        <a:pt x="1332" y="1218"/>
                      </a:lnTo>
                      <a:lnTo>
                        <a:pt x="1336" y="1222"/>
                      </a:lnTo>
                      <a:lnTo>
                        <a:pt x="1336" y="1226"/>
                      </a:lnTo>
                      <a:lnTo>
                        <a:pt x="1336" y="1226"/>
                      </a:lnTo>
                      <a:lnTo>
                        <a:pt x="1334" y="1226"/>
                      </a:lnTo>
                      <a:lnTo>
                        <a:pt x="1332" y="1224"/>
                      </a:lnTo>
                      <a:lnTo>
                        <a:pt x="1330" y="1222"/>
                      </a:lnTo>
                      <a:lnTo>
                        <a:pt x="1326" y="1220"/>
                      </a:lnTo>
                      <a:lnTo>
                        <a:pt x="1326" y="1220"/>
                      </a:lnTo>
                      <a:lnTo>
                        <a:pt x="1328" y="1224"/>
                      </a:lnTo>
                      <a:lnTo>
                        <a:pt x="1330" y="1228"/>
                      </a:lnTo>
                      <a:lnTo>
                        <a:pt x="1336" y="1232"/>
                      </a:lnTo>
                      <a:lnTo>
                        <a:pt x="1340" y="1236"/>
                      </a:lnTo>
                      <a:lnTo>
                        <a:pt x="1340" y="1240"/>
                      </a:lnTo>
                      <a:lnTo>
                        <a:pt x="1338" y="1244"/>
                      </a:lnTo>
                      <a:lnTo>
                        <a:pt x="1338" y="1244"/>
                      </a:lnTo>
                      <a:lnTo>
                        <a:pt x="1354" y="1248"/>
                      </a:lnTo>
                      <a:lnTo>
                        <a:pt x="1370" y="1250"/>
                      </a:lnTo>
                      <a:lnTo>
                        <a:pt x="1370" y="1250"/>
                      </a:lnTo>
                      <a:lnTo>
                        <a:pt x="1372" y="1248"/>
                      </a:lnTo>
                      <a:lnTo>
                        <a:pt x="1370" y="1246"/>
                      </a:lnTo>
                      <a:lnTo>
                        <a:pt x="1368" y="1244"/>
                      </a:lnTo>
                      <a:lnTo>
                        <a:pt x="1370" y="1240"/>
                      </a:lnTo>
                      <a:lnTo>
                        <a:pt x="1370" y="1240"/>
                      </a:lnTo>
                      <a:lnTo>
                        <a:pt x="1374" y="1242"/>
                      </a:lnTo>
                      <a:lnTo>
                        <a:pt x="1376" y="1244"/>
                      </a:lnTo>
                      <a:lnTo>
                        <a:pt x="1376" y="1248"/>
                      </a:lnTo>
                      <a:lnTo>
                        <a:pt x="1372" y="1250"/>
                      </a:lnTo>
                      <a:lnTo>
                        <a:pt x="1372" y="1250"/>
                      </a:lnTo>
                      <a:lnTo>
                        <a:pt x="1374" y="1254"/>
                      </a:lnTo>
                      <a:lnTo>
                        <a:pt x="1374" y="1258"/>
                      </a:lnTo>
                      <a:lnTo>
                        <a:pt x="1372" y="1262"/>
                      </a:lnTo>
                      <a:lnTo>
                        <a:pt x="1370" y="1266"/>
                      </a:lnTo>
                      <a:lnTo>
                        <a:pt x="1370" y="1266"/>
                      </a:lnTo>
                      <a:lnTo>
                        <a:pt x="1374" y="1270"/>
                      </a:lnTo>
                      <a:lnTo>
                        <a:pt x="1378" y="1268"/>
                      </a:lnTo>
                      <a:lnTo>
                        <a:pt x="1382" y="1270"/>
                      </a:lnTo>
                      <a:lnTo>
                        <a:pt x="1388" y="1272"/>
                      </a:lnTo>
                      <a:lnTo>
                        <a:pt x="1388" y="1272"/>
                      </a:lnTo>
                      <a:lnTo>
                        <a:pt x="1390" y="1268"/>
                      </a:lnTo>
                      <a:lnTo>
                        <a:pt x="1392" y="1264"/>
                      </a:lnTo>
                      <a:lnTo>
                        <a:pt x="1400" y="1258"/>
                      </a:lnTo>
                      <a:lnTo>
                        <a:pt x="1406" y="1250"/>
                      </a:lnTo>
                      <a:lnTo>
                        <a:pt x="1408" y="1246"/>
                      </a:lnTo>
                      <a:lnTo>
                        <a:pt x="1410" y="1240"/>
                      </a:lnTo>
                      <a:lnTo>
                        <a:pt x="1410" y="1240"/>
                      </a:lnTo>
                      <a:lnTo>
                        <a:pt x="1416" y="1240"/>
                      </a:lnTo>
                      <a:lnTo>
                        <a:pt x="1420" y="1240"/>
                      </a:lnTo>
                      <a:lnTo>
                        <a:pt x="1424" y="1242"/>
                      </a:lnTo>
                      <a:lnTo>
                        <a:pt x="1426" y="1246"/>
                      </a:lnTo>
                      <a:lnTo>
                        <a:pt x="1426" y="1246"/>
                      </a:lnTo>
                      <a:lnTo>
                        <a:pt x="1428" y="1244"/>
                      </a:lnTo>
                      <a:lnTo>
                        <a:pt x="1428" y="1242"/>
                      </a:lnTo>
                      <a:lnTo>
                        <a:pt x="1426" y="1238"/>
                      </a:lnTo>
                      <a:lnTo>
                        <a:pt x="1424" y="1234"/>
                      </a:lnTo>
                      <a:lnTo>
                        <a:pt x="1424" y="1232"/>
                      </a:lnTo>
                      <a:lnTo>
                        <a:pt x="1424" y="1230"/>
                      </a:lnTo>
                      <a:lnTo>
                        <a:pt x="1424" y="1230"/>
                      </a:lnTo>
                      <a:lnTo>
                        <a:pt x="1432" y="1232"/>
                      </a:lnTo>
                      <a:lnTo>
                        <a:pt x="1438" y="1238"/>
                      </a:lnTo>
                      <a:lnTo>
                        <a:pt x="1442" y="1244"/>
                      </a:lnTo>
                      <a:lnTo>
                        <a:pt x="1442" y="1246"/>
                      </a:lnTo>
                      <a:lnTo>
                        <a:pt x="1440" y="1248"/>
                      </a:lnTo>
                      <a:lnTo>
                        <a:pt x="1440" y="1248"/>
                      </a:lnTo>
                      <a:lnTo>
                        <a:pt x="1440" y="1246"/>
                      </a:lnTo>
                      <a:lnTo>
                        <a:pt x="1438" y="1244"/>
                      </a:lnTo>
                      <a:lnTo>
                        <a:pt x="1436" y="1248"/>
                      </a:lnTo>
                      <a:lnTo>
                        <a:pt x="1436" y="1252"/>
                      </a:lnTo>
                      <a:lnTo>
                        <a:pt x="1438" y="1258"/>
                      </a:lnTo>
                      <a:lnTo>
                        <a:pt x="1438" y="1258"/>
                      </a:lnTo>
                      <a:lnTo>
                        <a:pt x="1442" y="1254"/>
                      </a:lnTo>
                      <a:lnTo>
                        <a:pt x="1446" y="1254"/>
                      </a:lnTo>
                      <a:lnTo>
                        <a:pt x="1452" y="1256"/>
                      </a:lnTo>
                      <a:lnTo>
                        <a:pt x="1458" y="1262"/>
                      </a:lnTo>
                      <a:lnTo>
                        <a:pt x="1466" y="1264"/>
                      </a:lnTo>
                      <a:lnTo>
                        <a:pt x="1466" y="1264"/>
                      </a:lnTo>
                      <a:lnTo>
                        <a:pt x="1482" y="1256"/>
                      </a:lnTo>
                      <a:lnTo>
                        <a:pt x="1496" y="1246"/>
                      </a:lnTo>
                      <a:lnTo>
                        <a:pt x="1508" y="1234"/>
                      </a:lnTo>
                      <a:lnTo>
                        <a:pt x="1520" y="1220"/>
                      </a:lnTo>
                      <a:lnTo>
                        <a:pt x="1520" y="1220"/>
                      </a:lnTo>
                      <a:lnTo>
                        <a:pt x="1534" y="1252"/>
                      </a:lnTo>
                      <a:lnTo>
                        <a:pt x="1546" y="1282"/>
                      </a:lnTo>
                      <a:lnTo>
                        <a:pt x="1546" y="1282"/>
                      </a:lnTo>
                      <a:lnTo>
                        <a:pt x="1542" y="1266"/>
                      </a:lnTo>
                      <a:lnTo>
                        <a:pt x="1536" y="1250"/>
                      </a:lnTo>
                      <a:lnTo>
                        <a:pt x="1528" y="1232"/>
                      </a:lnTo>
                      <a:lnTo>
                        <a:pt x="1522" y="1214"/>
                      </a:lnTo>
                      <a:lnTo>
                        <a:pt x="1522" y="1214"/>
                      </a:lnTo>
                      <a:lnTo>
                        <a:pt x="1536" y="1210"/>
                      </a:lnTo>
                      <a:lnTo>
                        <a:pt x="1544" y="1206"/>
                      </a:lnTo>
                      <a:lnTo>
                        <a:pt x="1552" y="1206"/>
                      </a:lnTo>
                      <a:lnTo>
                        <a:pt x="1552" y="1206"/>
                      </a:lnTo>
                      <a:lnTo>
                        <a:pt x="1554" y="1212"/>
                      </a:lnTo>
                      <a:lnTo>
                        <a:pt x="1558" y="1218"/>
                      </a:lnTo>
                      <a:lnTo>
                        <a:pt x="1562" y="1222"/>
                      </a:lnTo>
                      <a:lnTo>
                        <a:pt x="1564" y="1228"/>
                      </a:lnTo>
                      <a:lnTo>
                        <a:pt x="1564" y="1228"/>
                      </a:lnTo>
                      <a:lnTo>
                        <a:pt x="1574" y="1226"/>
                      </a:lnTo>
                      <a:lnTo>
                        <a:pt x="1584" y="1224"/>
                      </a:lnTo>
                      <a:lnTo>
                        <a:pt x="1584" y="1224"/>
                      </a:lnTo>
                      <a:lnTo>
                        <a:pt x="1588" y="1218"/>
                      </a:lnTo>
                      <a:lnTo>
                        <a:pt x="1590" y="1212"/>
                      </a:lnTo>
                      <a:lnTo>
                        <a:pt x="1588" y="1204"/>
                      </a:lnTo>
                      <a:lnTo>
                        <a:pt x="1584" y="1198"/>
                      </a:lnTo>
                      <a:lnTo>
                        <a:pt x="1584" y="1198"/>
                      </a:lnTo>
                      <a:lnTo>
                        <a:pt x="1590" y="1194"/>
                      </a:lnTo>
                      <a:lnTo>
                        <a:pt x="1596" y="1192"/>
                      </a:lnTo>
                      <a:lnTo>
                        <a:pt x="1596" y="1192"/>
                      </a:lnTo>
                      <a:lnTo>
                        <a:pt x="1598" y="1182"/>
                      </a:lnTo>
                      <a:lnTo>
                        <a:pt x="1596" y="1174"/>
                      </a:lnTo>
                      <a:lnTo>
                        <a:pt x="1594" y="1166"/>
                      </a:lnTo>
                      <a:lnTo>
                        <a:pt x="1592" y="1160"/>
                      </a:lnTo>
                      <a:lnTo>
                        <a:pt x="1584" y="1148"/>
                      </a:lnTo>
                      <a:lnTo>
                        <a:pt x="1582" y="1140"/>
                      </a:lnTo>
                      <a:lnTo>
                        <a:pt x="1580" y="1134"/>
                      </a:lnTo>
                      <a:lnTo>
                        <a:pt x="1580" y="1134"/>
                      </a:lnTo>
                      <a:lnTo>
                        <a:pt x="1572" y="1128"/>
                      </a:lnTo>
                      <a:lnTo>
                        <a:pt x="1568" y="1120"/>
                      </a:lnTo>
                      <a:lnTo>
                        <a:pt x="1564" y="1112"/>
                      </a:lnTo>
                      <a:lnTo>
                        <a:pt x="1560" y="1102"/>
                      </a:lnTo>
                      <a:lnTo>
                        <a:pt x="1552" y="1060"/>
                      </a:lnTo>
                      <a:lnTo>
                        <a:pt x="1552" y="1060"/>
                      </a:lnTo>
                      <a:lnTo>
                        <a:pt x="1558" y="1056"/>
                      </a:lnTo>
                      <a:lnTo>
                        <a:pt x="1564" y="1052"/>
                      </a:lnTo>
                      <a:lnTo>
                        <a:pt x="1564" y="1052"/>
                      </a:lnTo>
                      <a:lnTo>
                        <a:pt x="1584" y="1068"/>
                      </a:lnTo>
                      <a:lnTo>
                        <a:pt x="1606" y="1082"/>
                      </a:lnTo>
                      <a:lnTo>
                        <a:pt x="1606" y="1082"/>
                      </a:lnTo>
                      <a:lnTo>
                        <a:pt x="1610" y="1074"/>
                      </a:lnTo>
                      <a:lnTo>
                        <a:pt x="1610" y="1066"/>
                      </a:lnTo>
                      <a:lnTo>
                        <a:pt x="1608" y="1058"/>
                      </a:lnTo>
                      <a:lnTo>
                        <a:pt x="1602" y="1050"/>
                      </a:lnTo>
                      <a:lnTo>
                        <a:pt x="1590" y="1034"/>
                      </a:lnTo>
                      <a:lnTo>
                        <a:pt x="1584" y="1024"/>
                      </a:lnTo>
                      <a:lnTo>
                        <a:pt x="1582" y="1016"/>
                      </a:lnTo>
                      <a:lnTo>
                        <a:pt x="1582" y="1016"/>
                      </a:lnTo>
                      <a:lnTo>
                        <a:pt x="1578" y="1018"/>
                      </a:lnTo>
                      <a:lnTo>
                        <a:pt x="1574" y="1018"/>
                      </a:lnTo>
                      <a:lnTo>
                        <a:pt x="1568" y="1018"/>
                      </a:lnTo>
                      <a:lnTo>
                        <a:pt x="1562" y="1014"/>
                      </a:lnTo>
                      <a:lnTo>
                        <a:pt x="1556" y="1010"/>
                      </a:lnTo>
                      <a:lnTo>
                        <a:pt x="1556" y="1010"/>
                      </a:lnTo>
                      <a:lnTo>
                        <a:pt x="1552" y="1012"/>
                      </a:lnTo>
                      <a:lnTo>
                        <a:pt x="1552" y="1016"/>
                      </a:lnTo>
                      <a:lnTo>
                        <a:pt x="1554" y="1018"/>
                      </a:lnTo>
                      <a:lnTo>
                        <a:pt x="1554" y="1024"/>
                      </a:lnTo>
                      <a:lnTo>
                        <a:pt x="1554" y="1024"/>
                      </a:lnTo>
                      <a:lnTo>
                        <a:pt x="1550" y="1028"/>
                      </a:lnTo>
                      <a:lnTo>
                        <a:pt x="1546" y="1028"/>
                      </a:lnTo>
                      <a:lnTo>
                        <a:pt x="1544" y="1028"/>
                      </a:lnTo>
                      <a:lnTo>
                        <a:pt x="1544" y="1028"/>
                      </a:lnTo>
                      <a:lnTo>
                        <a:pt x="1548" y="1036"/>
                      </a:lnTo>
                      <a:lnTo>
                        <a:pt x="1548" y="1040"/>
                      </a:lnTo>
                      <a:lnTo>
                        <a:pt x="1548" y="1044"/>
                      </a:lnTo>
                      <a:lnTo>
                        <a:pt x="1548" y="1044"/>
                      </a:lnTo>
                      <a:lnTo>
                        <a:pt x="1544" y="1042"/>
                      </a:lnTo>
                      <a:lnTo>
                        <a:pt x="1542" y="1040"/>
                      </a:lnTo>
                      <a:lnTo>
                        <a:pt x="1544" y="1034"/>
                      </a:lnTo>
                      <a:lnTo>
                        <a:pt x="1544" y="1034"/>
                      </a:lnTo>
                      <a:lnTo>
                        <a:pt x="1538" y="1030"/>
                      </a:lnTo>
                      <a:lnTo>
                        <a:pt x="1532" y="1026"/>
                      </a:lnTo>
                      <a:lnTo>
                        <a:pt x="1528" y="1020"/>
                      </a:lnTo>
                      <a:lnTo>
                        <a:pt x="1528" y="1018"/>
                      </a:lnTo>
                      <a:lnTo>
                        <a:pt x="1528" y="1016"/>
                      </a:lnTo>
                      <a:lnTo>
                        <a:pt x="1528" y="1016"/>
                      </a:lnTo>
                      <a:lnTo>
                        <a:pt x="1530" y="1016"/>
                      </a:lnTo>
                      <a:lnTo>
                        <a:pt x="1534" y="1016"/>
                      </a:lnTo>
                      <a:lnTo>
                        <a:pt x="1538" y="1010"/>
                      </a:lnTo>
                      <a:lnTo>
                        <a:pt x="1546" y="1006"/>
                      </a:lnTo>
                      <a:lnTo>
                        <a:pt x="1550" y="1006"/>
                      </a:lnTo>
                      <a:lnTo>
                        <a:pt x="1554" y="1008"/>
                      </a:lnTo>
                      <a:lnTo>
                        <a:pt x="1554" y="1008"/>
                      </a:lnTo>
                      <a:lnTo>
                        <a:pt x="1546" y="994"/>
                      </a:lnTo>
                      <a:lnTo>
                        <a:pt x="1542" y="988"/>
                      </a:lnTo>
                      <a:lnTo>
                        <a:pt x="1536" y="982"/>
                      </a:lnTo>
                      <a:lnTo>
                        <a:pt x="1536" y="982"/>
                      </a:lnTo>
                      <a:lnTo>
                        <a:pt x="1540" y="974"/>
                      </a:lnTo>
                      <a:lnTo>
                        <a:pt x="1544" y="966"/>
                      </a:lnTo>
                      <a:lnTo>
                        <a:pt x="1546" y="964"/>
                      </a:lnTo>
                      <a:lnTo>
                        <a:pt x="1550" y="962"/>
                      </a:lnTo>
                      <a:lnTo>
                        <a:pt x="1554" y="962"/>
                      </a:lnTo>
                      <a:lnTo>
                        <a:pt x="1562" y="962"/>
                      </a:lnTo>
                      <a:lnTo>
                        <a:pt x="1562" y="962"/>
                      </a:lnTo>
                      <a:lnTo>
                        <a:pt x="1560" y="956"/>
                      </a:lnTo>
                      <a:lnTo>
                        <a:pt x="1558" y="954"/>
                      </a:lnTo>
                      <a:lnTo>
                        <a:pt x="1558" y="954"/>
                      </a:lnTo>
                      <a:lnTo>
                        <a:pt x="1566" y="954"/>
                      </a:lnTo>
                      <a:lnTo>
                        <a:pt x="1580" y="956"/>
                      </a:lnTo>
                      <a:lnTo>
                        <a:pt x="1594" y="956"/>
                      </a:lnTo>
                      <a:lnTo>
                        <a:pt x="1608" y="956"/>
                      </a:lnTo>
                      <a:lnTo>
                        <a:pt x="1608" y="956"/>
                      </a:lnTo>
                      <a:lnTo>
                        <a:pt x="1606" y="952"/>
                      </a:lnTo>
                      <a:lnTo>
                        <a:pt x="1604" y="948"/>
                      </a:lnTo>
                      <a:lnTo>
                        <a:pt x="1602" y="944"/>
                      </a:lnTo>
                      <a:lnTo>
                        <a:pt x="1602" y="940"/>
                      </a:lnTo>
                      <a:lnTo>
                        <a:pt x="1602" y="940"/>
                      </a:lnTo>
                      <a:lnTo>
                        <a:pt x="1604" y="940"/>
                      </a:lnTo>
                      <a:lnTo>
                        <a:pt x="1606" y="936"/>
                      </a:lnTo>
                      <a:lnTo>
                        <a:pt x="1608" y="936"/>
                      </a:lnTo>
                      <a:lnTo>
                        <a:pt x="1612" y="936"/>
                      </a:lnTo>
                      <a:lnTo>
                        <a:pt x="1612" y="936"/>
                      </a:lnTo>
                      <a:lnTo>
                        <a:pt x="1612" y="934"/>
                      </a:lnTo>
                      <a:lnTo>
                        <a:pt x="1610" y="930"/>
                      </a:lnTo>
                      <a:lnTo>
                        <a:pt x="1610" y="928"/>
                      </a:lnTo>
                      <a:lnTo>
                        <a:pt x="1610" y="926"/>
                      </a:lnTo>
                      <a:lnTo>
                        <a:pt x="1610" y="926"/>
                      </a:lnTo>
                      <a:lnTo>
                        <a:pt x="1628" y="926"/>
                      </a:lnTo>
                      <a:lnTo>
                        <a:pt x="1628" y="926"/>
                      </a:lnTo>
                      <a:lnTo>
                        <a:pt x="1612" y="916"/>
                      </a:lnTo>
                      <a:lnTo>
                        <a:pt x="1612" y="916"/>
                      </a:lnTo>
                      <a:lnTo>
                        <a:pt x="1608" y="918"/>
                      </a:lnTo>
                      <a:lnTo>
                        <a:pt x="1600" y="918"/>
                      </a:lnTo>
                      <a:lnTo>
                        <a:pt x="1596" y="916"/>
                      </a:lnTo>
                      <a:lnTo>
                        <a:pt x="1590" y="914"/>
                      </a:lnTo>
                      <a:lnTo>
                        <a:pt x="1580" y="906"/>
                      </a:lnTo>
                      <a:lnTo>
                        <a:pt x="1578" y="902"/>
                      </a:lnTo>
                      <a:lnTo>
                        <a:pt x="1576" y="896"/>
                      </a:lnTo>
                      <a:lnTo>
                        <a:pt x="1576" y="896"/>
                      </a:lnTo>
                      <a:lnTo>
                        <a:pt x="1574" y="904"/>
                      </a:lnTo>
                      <a:lnTo>
                        <a:pt x="1570" y="908"/>
                      </a:lnTo>
                      <a:lnTo>
                        <a:pt x="1564" y="910"/>
                      </a:lnTo>
                      <a:lnTo>
                        <a:pt x="1556" y="910"/>
                      </a:lnTo>
                      <a:lnTo>
                        <a:pt x="1556" y="910"/>
                      </a:lnTo>
                      <a:lnTo>
                        <a:pt x="1552" y="914"/>
                      </a:lnTo>
                      <a:lnTo>
                        <a:pt x="1550" y="916"/>
                      </a:lnTo>
                      <a:lnTo>
                        <a:pt x="1544" y="918"/>
                      </a:lnTo>
                      <a:lnTo>
                        <a:pt x="1544" y="918"/>
                      </a:lnTo>
                      <a:lnTo>
                        <a:pt x="1546" y="920"/>
                      </a:lnTo>
                      <a:lnTo>
                        <a:pt x="1544" y="922"/>
                      </a:lnTo>
                      <a:lnTo>
                        <a:pt x="1544" y="924"/>
                      </a:lnTo>
                      <a:lnTo>
                        <a:pt x="1546" y="926"/>
                      </a:lnTo>
                      <a:lnTo>
                        <a:pt x="1546" y="926"/>
                      </a:lnTo>
                      <a:lnTo>
                        <a:pt x="1544" y="928"/>
                      </a:lnTo>
                      <a:lnTo>
                        <a:pt x="1542" y="926"/>
                      </a:lnTo>
                      <a:lnTo>
                        <a:pt x="1540" y="926"/>
                      </a:lnTo>
                      <a:lnTo>
                        <a:pt x="1540" y="924"/>
                      </a:lnTo>
                      <a:lnTo>
                        <a:pt x="1540" y="924"/>
                      </a:lnTo>
                      <a:lnTo>
                        <a:pt x="1534" y="930"/>
                      </a:lnTo>
                      <a:lnTo>
                        <a:pt x="1532" y="934"/>
                      </a:lnTo>
                      <a:lnTo>
                        <a:pt x="1526" y="934"/>
                      </a:lnTo>
                      <a:lnTo>
                        <a:pt x="1526" y="934"/>
                      </a:lnTo>
                      <a:lnTo>
                        <a:pt x="1528" y="940"/>
                      </a:lnTo>
                      <a:lnTo>
                        <a:pt x="1530" y="942"/>
                      </a:lnTo>
                      <a:lnTo>
                        <a:pt x="1530" y="944"/>
                      </a:lnTo>
                      <a:lnTo>
                        <a:pt x="1530" y="944"/>
                      </a:lnTo>
                      <a:lnTo>
                        <a:pt x="1528" y="942"/>
                      </a:lnTo>
                      <a:lnTo>
                        <a:pt x="1524" y="940"/>
                      </a:lnTo>
                      <a:lnTo>
                        <a:pt x="1520" y="942"/>
                      </a:lnTo>
                      <a:lnTo>
                        <a:pt x="1518" y="944"/>
                      </a:lnTo>
                      <a:lnTo>
                        <a:pt x="1512" y="950"/>
                      </a:lnTo>
                      <a:lnTo>
                        <a:pt x="1510" y="956"/>
                      </a:lnTo>
                      <a:lnTo>
                        <a:pt x="1510" y="956"/>
                      </a:lnTo>
                      <a:lnTo>
                        <a:pt x="1508" y="948"/>
                      </a:lnTo>
                      <a:lnTo>
                        <a:pt x="1504" y="944"/>
                      </a:lnTo>
                      <a:lnTo>
                        <a:pt x="1500" y="940"/>
                      </a:lnTo>
                      <a:lnTo>
                        <a:pt x="1500" y="940"/>
                      </a:lnTo>
                      <a:lnTo>
                        <a:pt x="1496" y="944"/>
                      </a:lnTo>
                      <a:lnTo>
                        <a:pt x="1494" y="948"/>
                      </a:lnTo>
                      <a:lnTo>
                        <a:pt x="1494" y="948"/>
                      </a:lnTo>
                      <a:lnTo>
                        <a:pt x="1492" y="944"/>
                      </a:lnTo>
                      <a:lnTo>
                        <a:pt x="1488" y="940"/>
                      </a:lnTo>
                      <a:lnTo>
                        <a:pt x="1486" y="936"/>
                      </a:lnTo>
                      <a:lnTo>
                        <a:pt x="1484" y="928"/>
                      </a:lnTo>
                      <a:lnTo>
                        <a:pt x="1484" y="928"/>
                      </a:lnTo>
                      <a:lnTo>
                        <a:pt x="1474" y="928"/>
                      </a:lnTo>
                      <a:lnTo>
                        <a:pt x="1468" y="926"/>
                      </a:lnTo>
                      <a:lnTo>
                        <a:pt x="1456" y="924"/>
                      </a:lnTo>
                      <a:lnTo>
                        <a:pt x="1456" y="924"/>
                      </a:lnTo>
                      <a:lnTo>
                        <a:pt x="1442" y="900"/>
                      </a:lnTo>
                      <a:lnTo>
                        <a:pt x="1428" y="878"/>
                      </a:lnTo>
                      <a:lnTo>
                        <a:pt x="1412" y="856"/>
                      </a:lnTo>
                      <a:lnTo>
                        <a:pt x="1392" y="836"/>
                      </a:lnTo>
                      <a:lnTo>
                        <a:pt x="1392" y="836"/>
                      </a:lnTo>
                      <a:lnTo>
                        <a:pt x="1392" y="820"/>
                      </a:lnTo>
                      <a:lnTo>
                        <a:pt x="1388" y="816"/>
                      </a:lnTo>
                      <a:lnTo>
                        <a:pt x="1382" y="812"/>
                      </a:lnTo>
                      <a:lnTo>
                        <a:pt x="1382" y="812"/>
                      </a:lnTo>
                      <a:lnTo>
                        <a:pt x="1384" y="810"/>
                      </a:lnTo>
                      <a:lnTo>
                        <a:pt x="1386" y="812"/>
                      </a:lnTo>
                      <a:lnTo>
                        <a:pt x="1390" y="812"/>
                      </a:lnTo>
                      <a:lnTo>
                        <a:pt x="1394" y="812"/>
                      </a:lnTo>
                      <a:lnTo>
                        <a:pt x="1394" y="812"/>
                      </a:lnTo>
                      <a:lnTo>
                        <a:pt x="1390" y="804"/>
                      </a:lnTo>
                      <a:lnTo>
                        <a:pt x="1388" y="794"/>
                      </a:lnTo>
                      <a:lnTo>
                        <a:pt x="1388" y="778"/>
                      </a:lnTo>
                      <a:lnTo>
                        <a:pt x="1386" y="762"/>
                      </a:lnTo>
                      <a:lnTo>
                        <a:pt x="1384" y="752"/>
                      </a:lnTo>
                      <a:lnTo>
                        <a:pt x="1380" y="742"/>
                      </a:lnTo>
                      <a:lnTo>
                        <a:pt x="1380" y="742"/>
                      </a:lnTo>
                      <a:lnTo>
                        <a:pt x="1380" y="740"/>
                      </a:lnTo>
                      <a:lnTo>
                        <a:pt x="1382" y="740"/>
                      </a:lnTo>
                      <a:lnTo>
                        <a:pt x="1386" y="738"/>
                      </a:lnTo>
                      <a:lnTo>
                        <a:pt x="1386" y="738"/>
                      </a:lnTo>
                      <a:lnTo>
                        <a:pt x="1380" y="728"/>
                      </a:lnTo>
                      <a:lnTo>
                        <a:pt x="1370" y="718"/>
                      </a:lnTo>
                      <a:lnTo>
                        <a:pt x="1360" y="708"/>
                      </a:lnTo>
                      <a:lnTo>
                        <a:pt x="1352" y="706"/>
                      </a:lnTo>
                      <a:lnTo>
                        <a:pt x="1346" y="704"/>
                      </a:lnTo>
                      <a:lnTo>
                        <a:pt x="1346" y="704"/>
                      </a:lnTo>
                      <a:lnTo>
                        <a:pt x="1338" y="706"/>
                      </a:lnTo>
                      <a:lnTo>
                        <a:pt x="1334" y="708"/>
                      </a:lnTo>
                      <a:lnTo>
                        <a:pt x="1330" y="710"/>
                      </a:lnTo>
                      <a:lnTo>
                        <a:pt x="1324" y="708"/>
                      </a:lnTo>
                      <a:lnTo>
                        <a:pt x="1324" y="708"/>
                      </a:lnTo>
                      <a:lnTo>
                        <a:pt x="1322" y="708"/>
                      </a:lnTo>
                      <a:lnTo>
                        <a:pt x="1322" y="710"/>
                      </a:lnTo>
                      <a:lnTo>
                        <a:pt x="1326" y="714"/>
                      </a:lnTo>
                      <a:lnTo>
                        <a:pt x="1328" y="718"/>
                      </a:lnTo>
                      <a:lnTo>
                        <a:pt x="1326" y="718"/>
                      </a:lnTo>
                      <a:lnTo>
                        <a:pt x="1324" y="720"/>
                      </a:lnTo>
                      <a:lnTo>
                        <a:pt x="1324" y="720"/>
                      </a:lnTo>
                      <a:lnTo>
                        <a:pt x="1328" y="724"/>
                      </a:lnTo>
                      <a:lnTo>
                        <a:pt x="1328" y="724"/>
                      </a:lnTo>
                      <a:lnTo>
                        <a:pt x="1328" y="724"/>
                      </a:lnTo>
                      <a:lnTo>
                        <a:pt x="1326" y="724"/>
                      </a:lnTo>
                      <a:lnTo>
                        <a:pt x="1326" y="724"/>
                      </a:lnTo>
                      <a:lnTo>
                        <a:pt x="1324" y="726"/>
                      </a:lnTo>
                      <a:lnTo>
                        <a:pt x="1324" y="726"/>
                      </a:lnTo>
                      <a:lnTo>
                        <a:pt x="1330" y="734"/>
                      </a:lnTo>
                      <a:lnTo>
                        <a:pt x="1332" y="740"/>
                      </a:lnTo>
                      <a:lnTo>
                        <a:pt x="1330" y="746"/>
                      </a:lnTo>
                      <a:lnTo>
                        <a:pt x="1330" y="746"/>
                      </a:lnTo>
                      <a:lnTo>
                        <a:pt x="1340" y="754"/>
                      </a:lnTo>
                      <a:lnTo>
                        <a:pt x="1350" y="762"/>
                      </a:lnTo>
                      <a:lnTo>
                        <a:pt x="1350" y="762"/>
                      </a:lnTo>
                      <a:lnTo>
                        <a:pt x="1352" y="778"/>
                      </a:lnTo>
                      <a:lnTo>
                        <a:pt x="1352" y="792"/>
                      </a:lnTo>
                      <a:lnTo>
                        <a:pt x="1352" y="800"/>
                      </a:lnTo>
                      <a:lnTo>
                        <a:pt x="1350" y="806"/>
                      </a:lnTo>
                      <a:lnTo>
                        <a:pt x="1346" y="814"/>
                      </a:lnTo>
                      <a:lnTo>
                        <a:pt x="1340" y="820"/>
                      </a:lnTo>
                      <a:lnTo>
                        <a:pt x="1340" y="820"/>
                      </a:lnTo>
                      <a:lnTo>
                        <a:pt x="1344" y="824"/>
                      </a:lnTo>
                      <a:lnTo>
                        <a:pt x="1344" y="828"/>
                      </a:lnTo>
                      <a:lnTo>
                        <a:pt x="1344" y="836"/>
                      </a:lnTo>
                      <a:lnTo>
                        <a:pt x="1342" y="844"/>
                      </a:lnTo>
                      <a:lnTo>
                        <a:pt x="1342" y="848"/>
                      </a:lnTo>
                      <a:lnTo>
                        <a:pt x="1344" y="852"/>
                      </a:lnTo>
                      <a:lnTo>
                        <a:pt x="1344" y="852"/>
                      </a:lnTo>
                      <a:lnTo>
                        <a:pt x="1344" y="854"/>
                      </a:lnTo>
                      <a:lnTo>
                        <a:pt x="1342" y="854"/>
                      </a:lnTo>
                      <a:lnTo>
                        <a:pt x="1338" y="852"/>
                      </a:lnTo>
                      <a:lnTo>
                        <a:pt x="1338" y="852"/>
                      </a:lnTo>
                      <a:lnTo>
                        <a:pt x="1346" y="860"/>
                      </a:lnTo>
                      <a:lnTo>
                        <a:pt x="1350" y="868"/>
                      </a:lnTo>
                      <a:lnTo>
                        <a:pt x="1360" y="888"/>
                      </a:lnTo>
                      <a:lnTo>
                        <a:pt x="1360" y="888"/>
                      </a:lnTo>
                      <a:lnTo>
                        <a:pt x="1358" y="888"/>
                      </a:lnTo>
                      <a:lnTo>
                        <a:pt x="1354" y="886"/>
                      </a:lnTo>
                      <a:lnTo>
                        <a:pt x="1354" y="886"/>
                      </a:lnTo>
                      <a:lnTo>
                        <a:pt x="1370" y="914"/>
                      </a:lnTo>
                      <a:lnTo>
                        <a:pt x="1378" y="926"/>
                      </a:lnTo>
                      <a:lnTo>
                        <a:pt x="1384" y="932"/>
                      </a:lnTo>
                      <a:lnTo>
                        <a:pt x="1390" y="936"/>
                      </a:lnTo>
                      <a:lnTo>
                        <a:pt x="1390" y="936"/>
                      </a:lnTo>
                      <a:lnTo>
                        <a:pt x="1392" y="934"/>
                      </a:lnTo>
                      <a:lnTo>
                        <a:pt x="1392" y="934"/>
                      </a:lnTo>
                      <a:lnTo>
                        <a:pt x="1394" y="932"/>
                      </a:lnTo>
                      <a:lnTo>
                        <a:pt x="1394" y="932"/>
                      </a:lnTo>
                      <a:lnTo>
                        <a:pt x="1416" y="950"/>
                      </a:lnTo>
                      <a:lnTo>
                        <a:pt x="1438" y="968"/>
                      </a:lnTo>
                      <a:lnTo>
                        <a:pt x="1438" y="968"/>
                      </a:lnTo>
                      <a:lnTo>
                        <a:pt x="1434" y="978"/>
                      </a:lnTo>
                      <a:lnTo>
                        <a:pt x="1428" y="988"/>
                      </a:lnTo>
                      <a:lnTo>
                        <a:pt x="1428" y="988"/>
                      </a:lnTo>
                      <a:lnTo>
                        <a:pt x="1432" y="990"/>
                      </a:lnTo>
                      <a:lnTo>
                        <a:pt x="1434" y="988"/>
                      </a:lnTo>
                      <a:lnTo>
                        <a:pt x="1438" y="986"/>
                      </a:lnTo>
                      <a:lnTo>
                        <a:pt x="1442" y="988"/>
                      </a:lnTo>
                      <a:lnTo>
                        <a:pt x="1442" y="988"/>
                      </a:lnTo>
                      <a:lnTo>
                        <a:pt x="1440" y="992"/>
                      </a:lnTo>
                      <a:lnTo>
                        <a:pt x="1436" y="992"/>
                      </a:lnTo>
                      <a:lnTo>
                        <a:pt x="1436" y="992"/>
                      </a:lnTo>
                      <a:lnTo>
                        <a:pt x="1440" y="994"/>
                      </a:lnTo>
                      <a:lnTo>
                        <a:pt x="1442" y="994"/>
                      </a:lnTo>
                      <a:lnTo>
                        <a:pt x="1440" y="1000"/>
                      </a:lnTo>
                      <a:lnTo>
                        <a:pt x="1438" y="1006"/>
                      </a:lnTo>
                      <a:lnTo>
                        <a:pt x="1438" y="1010"/>
                      </a:lnTo>
                      <a:lnTo>
                        <a:pt x="1438" y="1016"/>
                      </a:lnTo>
                      <a:lnTo>
                        <a:pt x="1438" y="1016"/>
                      </a:lnTo>
                      <a:lnTo>
                        <a:pt x="1436" y="1014"/>
                      </a:lnTo>
                      <a:lnTo>
                        <a:pt x="1436" y="1012"/>
                      </a:lnTo>
                      <a:lnTo>
                        <a:pt x="1434" y="1010"/>
                      </a:lnTo>
                      <a:lnTo>
                        <a:pt x="1432" y="1010"/>
                      </a:lnTo>
                      <a:lnTo>
                        <a:pt x="1432" y="1010"/>
                      </a:lnTo>
                      <a:lnTo>
                        <a:pt x="1430" y="1020"/>
                      </a:lnTo>
                      <a:lnTo>
                        <a:pt x="1428" y="1024"/>
                      </a:lnTo>
                      <a:lnTo>
                        <a:pt x="1420" y="1024"/>
                      </a:lnTo>
                      <a:lnTo>
                        <a:pt x="1420" y="1024"/>
                      </a:lnTo>
                      <a:lnTo>
                        <a:pt x="1428" y="1038"/>
                      </a:lnTo>
                      <a:lnTo>
                        <a:pt x="1432" y="1046"/>
                      </a:lnTo>
                      <a:lnTo>
                        <a:pt x="1432" y="1056"/>
                      </a:lnTo>
                      <a:lnTo>
                        <a:pt x="1432" y="1056"/>
                      </a:lnTo>
                      <a:lnTo>
                        <a:pt x="1434" y="1058"/>
                      </a:lnTo>
                      <a:lnTo>
                        <a:pt x="1438" y="1058"/>
                      </a:lnTo>
                      <a:lnTo>
                        <a:pt x="1438" y="1058"/>
                      </a:lnTo>
                      <a:lnTo>
                        <a:pt x="1438" y="1060"/>
                      </a:lnTo>
                      <a:lnTo>
                        <a:pt x="1436" y="1060"/>
                      </a:lnTo>
                      <a:lnTo>
                        <a:pt x="1432" y="1062"/>
                      </a:lnTo>
                      <a:lnTo>
                        <a:pt x="1432" y="1062"/>
                      </a:lnTo>
                      <a:lnTo>
                        <a:pt x="1444" y="1080"/>
                      </a:lnTo>
                      <a:lnTo>
                        <a:pt x="1452" y="1100"/>
                      </a:lnTo>
                      <a:lnTo>
                        <a:pt x="1456" y="1122"/>
                      </a:lnTo>
                      <a:lnTo>
                        <a:pt x="1460" y="1150"/>
                      </a:lnTo>
                      <a:lnTo>
                        <a:pt x="1460" y="1150"/>
                      </a:lnTo>
                      <a:lnTo>
                        <a:pt x="1450" y="1148"/>
                      </a:lnTo>
                      <a:lnTo>
                        <a:pt x="1438" y="1150"/>
                      </a:lnTo>
                      <a:lnTo>
                        <a:pt x="1434" y="1154"/>
                      </a:lnTo>
                      <a:lnTo>
                        <a:pt x="1430" y="1158"/>
                      </a:lnTo>
                      <a:lnTo>
                        <a:pt x="1426" y="1162"/>
                      </a:lnTo>
                      <a:lnTo>
                        <a:pt x="1424" y="1168"/>
                      </a:lnTo>
                      <a:lnTo>
                        <a:pt x="1424" y="1168"/>
                      </a:lnTo>
                      <a:lnTo>
                        <a:pt x="1428" y="1174"/>
                      </a:lnTo>
                      <a:lnTo>
                        <a:pt x="1432" y="1178"/>
                      </a:lnTo>
                      <a:lnTo>
                        <a:pt x="1436" y="1184"/>
                      </a:lnTo>
                      <a:lnTo>
                        <a:pt x="1436" y="1186"/>
                      </a:lnTo>
                      <a:lnTo>
                        <a:pt x="1434" y="1190"/>
                      </a:lnTo>
                      <a:lnTo>
                        <a:pt x="1434" y="1190"/>
                      </a:lnTo>
                      <a:lnTo>
                        <a:pt x="1426" y="1192"/>
                      </a:lnTo>
                      <a:lnTo>
                        <a:pt x="1418" y="1194"/>
                      </a:lnTo>
                      <a:lnTo>
                        <a:pt x="1410" y="1196"/>
                      </a:lnTo>
                      <a:lnTo>
                        <a:pt x="1400" y="1194"/>
                      </a:lnTo>
                      <a:lnTo>
                        <a:pt x="1400" y="1194"/>
                      </a:lnTo>
                      <a:lnTo>
                        <a:pt x="1400" y="1186"/>
                      </a:lnTo>
                      <a:lnTo>
                        <a:pt x="1398" y="1180"/>
                      </a:lnTo>
                      <a:lnTo>
                        <a:pt x="1396" y="1174"/>
                      </a:lnTo>
                      <a:lnTo>
                        <a:pt x="1392" y="1170"/>
                      </a:lnTo>
                      <a:lnTo>
                        <a:pt x="1384" y="1162"/>
                      </a:lnTo>
                      <a:lnTo>
                        <a:pt x="1374" y="1152"/>
                      </a:lnTo>
                      <a:lnTo>
                        <a:pt x="1374" y="1152"/>
                      </a:lnTo>
                      <a:lnTo>
                        <a:pt x="1376" y="1148"/>
                      </a:lnTo>
                      <a:lnTo>
                        <a:pt x="1378" y="1150"/>
                      </a:lnTo>
                      <a:lnTo>
                        <a:pt x="1380" y="1152"/>
                      </a:lnTo>
                      <a:lnTo>
                        <a:pt x="1382" y="1152"/>
                      </a:lnTo>
                      <a:lnTo>
                        <a:pt x="1382" y="1152"/>
                      </a:lnTo>
                      <a:lnTo>
                        <a:pt x="1382" y="1148"/>
                      </a:lnTo>
                      <a:lnTo>
                        <a:pt x="1378" y="1146"/>
                      </a:lnTo>
                      <a:lnTo>
                        <a:pt x="1376" y="1142"/>
                      </a:lnTo>
                      <a:lnTo>
                        <a:pt x="1374" y="1138"/>
                      </a:lnTo>
                      <a:lnTo>
                        <a:pt x="1374" y="1138"/>
                      </a:lnTo>
                      <a:lnTo>
                        <a:pt x="1378" y="1138"/>
                      </a:lnTo>
                      <a:lnTo>
                        <a:pt x="1380" y="1140"/>
                      </a:lnTo>
                      <a:lnTo>
                        <a:pt x="1380" y="1140"/>
                      </a:lnTo>
                      <a:lnTo>
                        <a:pt x="1376" y="1134"/>
                      </a:lnTo>
                      <a:lnTo>
                        <a:pt x="1372" y="1128"/>
                      </a:lnTo>
                      <a:lnTo>
                        <a:pt x="1362" y="1118"/>
                      </a:lnTo>
                      <a:lnTo>
                        <a:pt x="1352" y="1108"/>
                      </a:lnTo>
                      <a:lnTo>
                        <a:pt x="1348" y="1102"/>
                      </a:lnTo>
                      <a:lnTo>
                        <a:pt x="1344" y="1094"/>
                      </a:lnTo>
                      <a:lnTo>
                        <a:pt x="1344" y="1094"/>
                      </a:lnTo>
                      <a:lnTo>
                        <a:pt x="1342" y="1096"/>
                      </a:lnTo>
                      <a:lnTo>
                        <a:pt x="1338" y="1092"/>
                      </a:lnTo>
                      <a:lnTo>
                        <a:pt x="1332" y="1082"/>
                      </a:lnTo>
                      <a:lnTo>
                        <a:pt x="1326" y="1068"/>
                      </a:lnTo>
                      <a:lnTo>
                        <a:pt x="1320" y="1064"/>
                      </a:lnTo>
                      <a:lnTo>
                        <a:pt x="1316" y="1062"/>
                      </a:lnTo>
                      <a:lnTo>
                        <a:pt x="1316" y="1062"/>
                      </a:lnTo>
                      <a:lnTo>
                        <a:pt x="1316" y="1054"/>
                      </a:lnTo>
                      <a:lnTo>
                        <a:pt x="1316" y="1046"/>
                      </a:lnTo>
                      <a:lnTo>
                        <a:pt x="1316" y="1046"/>
                      </a:lnTo>
                      <a:lnTo>
                        <a:pt x="1314" y="1046"/>
                      </a:lnTo>
                      <a:lnTo>
                        <a:pt x="1314" y="1050"/>
                      </a:lnTo>
                      <a:lnTo>
                        <a:pt x="1312" y="1052"/>
                      </a:lnTo>
                      <a:lnTo>
                        <a:pt x="1312" y="1050"/>
                      </a:lnTo>
                      <a:lnTo>
                        <a:pt x="1312" y="1050"/>
                      </a:lnTo>
                      <a:lnTo>
                        <a:pt x="1302" y="1036"/>
                      </a:lnTo>
                      <a:lnTo>
                        <a:pt x="1298" y="1026"/>
                      </a:lnTo>
                      <a:lnTo>
                        <a:pt x="1294" y="1018"/>
                      </a:lnTo>
                      <a:lnTo>
                        <a:pt x="1294" y="1018"/>
                      </a:lnTo>
                      <a:lnTo>
                        <a:pt x="1288" y="1012"/>
                      </a:lnTo>
                      <a:lnTo>
                        <a:pt x="1282" y="1006"/>
                      </a:lnTo>
                      <a:lnTo>
                        <a:pt x="1276" y="1000"/>
                      </a:lnTo>
                      <a:lnTo>
                        <a:pt x="1274" y="990"/>
                      </a:lnTo>
                      <a:lnTo>
                        <a:pt x="1274" y="990"/>
                      </a:lnTo>
                      <a:lnTo>
                        <a:pt x="1272" y="992"/>
                      </a:lnTo>
                      <a:lnTo>
                        <a:pt x="1272" y="996"/>
                      </a:lnTo>
                      <a:lnTo>
                        <a:pt x="1274" y="1006"/>
                      </a:lnTo>
                      <a:lnTo>
                        <a:pt x="1274" y="1016"/>
                      </a:lnTo>
                      <a:lnTo>
                        <a:pt x="1274" y="1020"/>
                      </a:lnTo>
                      <a:lnTo>
                        <a:pt x="1272" y="1024"/>
                      </a:lnTo>
                      <a:lnTo>
                        <a:pt x="1272" y="1024"/>
                      </a:lnTo>
                      <a:lnTo>
                        <a:pt x="1266" y="1024"/>
                      </a:lnTo>
                      <a:lnTo>
                        <a:pt x="1266" y="1020"/>
                      </a:lnTo>
                      <a:lnTo>
                        <a:pt x="1266" y="1020"/>
                      </a:lnTo>
                      <a:lnTo>
                        <a:pt x="1252" y="1050"/>
                      </a:lnTo>
                      <a:lnTo>
                        <a:pt x="1242" y="1064"/>
                      </a:lnTo>
                      <a:lnTo>
                        <a:pt x="1238" y="1070"/>
                      </a:lnTo>
                      <a:lnTo>
                        <a:pt x="1232" y="1072"/>
                      </a:lnTo>
                      <a:lnTo>
                        <a:pt x="1232" y="1072"/>
                      </a:lnTo>
                      <a:lnTo>
                        <a:pt x="1220" y="1070"/>
                      </a:lnTo>
                      <a:lnTo>
                        <a:pt x="1208" y="1070"/>
                      </a:lnTo>
                      <a:lnTo>
                        <a:pt x="1208" y="1070"/>
                      </a:lnTo>
                      <a:lnTo>
                        <a:pt x="1208" y="1066"/>
                      </a:lnTo>
                      <a:lnTo>
                        <a:pt x="1210" y="1064"/>
                      </a:lnTo>
                      <a:lnTo>
                        <a:pt x="1210" y="1064"/>
                      </a:lnTo>
                      <a:lnTo>
                        <a:pt x="1196" y="1058"/>
                      </a:lnTo>
                      <a:lnTo>
                        <a:pt x="1186" y="1052"/>
                      </a:lnTo>
                      <a:lnTo>
                        <a:pt x="1180" y="1046"/>
                      </a:lnTo>
                      <a:lnTo>
                        <a:pt x="1178" y="1042"/>
                      </a:lnTo>
                      <a:lnTo>
                        <a:pt x="1176" y="1036"/>
                      </a:lnTo>
                      <a:lnTo>
                        <a:pt x="1176" y="1028"/>
                      </a:lnTo>
                      <a:lnTo>
                        <a:pt x="1176" y="1028"/>
                      </a:lnTo>
                      <a:lnTo>
                        <a:pt x="1180" y="1028"/>
                      </a:lnTo>
                      <a:lnTo>
                        <a:pt x="1182" y="1026"/>
                      </a:lnTo>
                      <a:lnTo>
                        <a:pt x="1182" y="1020"/>
                      </a:lnTo>
                      <a:lnTo>
                        <a:pt x="1184" y="1014"/>
                      </a:lnTo>
                      <a:lnTo>
                        <a:pt x="1184" y="1014"/>
                      </a:lnTo>
                      <a:lnTo>
                        <a:pt x="1184" y="1012"/>
                      </a:lnTo>
                      <a:lnTo>
                        <a:pt x="1182" y="1010"/>
                      </a:lnTo>
                      <a:lnTo>
                        <a:pt x="1180" y="1010"/>
                      </a:lnTo>
                      <a:lnTo>
                        <a:pt x="1180" y="1008"/>
                      </a:lnTo>
                      <a:lnTo>
                        <a:pt x="1180" y="1008"/>
                      </a:lnTo>
                      <a:lnTo>
                        <a:pt x="1176" y="1008"/>
                      </a:lnTo>
                      <a:lnTo>
                        <a:pt x="1174" y="1010"/>
                      </a:lnTo>
                      <a:lnTo>
                        <a:pt x="1172" y="1012"/>
                      </a:lnTo>
                      <a:lnTo>
                        <a:pt x="1172" y="1016"/>
                      </a:lnTo>
                      <a:lnTo>
                        <a:pt x="1172" y="1016"/>
                      </a:lnTo>
                      <a:lnTo>
                        <a:pt x="1166" y="1012"/>
                      </a:lnTo>
                      <a:lnTo>
                        <a:pt x="1164" y="1006"/>
                      </a:lnTo>
                      <a:lnTo>
                        <a:pt x="1162" y="1000"/>
                      </a:lnTo>
                      <a:lnTo>
                        <a:pt x="1164" y="994"/>
                      </a:lnTo>
                      <a:lnTo>
                        <a:pt x="1164" y="994"/>
                      </a:lnTo>
                      <a:lnTo>
                        <a:pt x="1166" y="994"/>
                      </a:lnTo>
                      <a:lnTo>
                        <a:pt x="1168" y="996"/>
                      </a:lnTo>
                      <a:lnTo>
                        <a:pt x="1174" y="998"/>
                      </a:lnTo>
                      <a:lnTo>
                        <a:pt x="1174" y="998"/>
                      </a:lnTo>
                      <a:lnTo>
                        <a:pt x="1172" y="990"/>
                      </a:lnTo>
                      <a:lnTo>
                        <a:pt x="1168" y="984"/>
                      </a:lnTo>
                      <a:lnTo>
                        <a:pt x="1168" y="984"/>
                      </a:lnTo>
                      <a:lnTo>
                        <a:pt x="1176" y="974"/>
                      </a:lnTo>
                      <a:lnTo>
                        <a:pt x="1176" y="974"/>
                      </a:lnTo>
                      <a:lnTo>
                        <a:pt x="1172" y="972"/>
                      </a:lnTo>
                      <a:lnTo>
                        <a:pt x="1170" y="972"/>
                      </a:lnTo>
                      <a:lnTo>
                        <a:pt x="1170" y="978"/>
                      </a:lnTo>
                      <a:lnTo>
                        <a:pt x="1170" y="978"/>
                      </a:lnTo>
                      <a:lnTo>
                        <a:pt x="1164" y="976"/>
                      </a:lnTo>
                      <a:lnTo>
                        <a:pt x="1162" y="972"/>
                      </a:lnTo>
                      <a:lnTo>
                        <a:pt x="1158" y="970"/>
                      </a:lnTo>
                      <a:lnTo>
                        <a:pt x="1152" y="970"/>
                      </a:lnTo>
                      <a:lnTo>
                        <a:pt x="1152" y="970"/>
                      </a:lnTo>
                      <a:lnTo>
                        <a:pt x="1152" y="956"/>
                      </a:lnTo>
                      <a:lnTo>
                        <a:pt x="1152" y="956"/>
                      </a:lnTo>
                      <a:lnTo>
                        <a:pt x="1154" y="958"/>
                      </a:lnTo>
                      <a:lnTo>
                        <a:pt x="1156" y="960"/>
                      </a:lnTo>
                      <a:lnTo>
                        <a:pt x="1158" y="960"/>
                      </a:lnTo>
                      <a:lnTo>
                        <a:pt x="1158" y="960"/>
                      </a:lnTo>
                      <a:lnTo>
                        <a:pt x="1160" y="958"/>
                      </a:lnTo>
                      <a:lnTo>
                        <a:pt x="1160" y="954"/>
                      </a:lnTo>
                      <a:lnTo>
                        <a:pt x="1158" y="946"/>
                      </a:lnTo>
                      <a:lnTo>
                        <a:pt x="1158" y="946"/>
                      </a:lnTo>
                      <a:lnTo>
                        <a:pt x="1156" y="946"/>
                      </a:lnTo>
                      <a:lnTo>
                        <a:pt x="1154" y="946"/>
                      </a:lnTo>
                      <a:lnTo>
                        <a:pt x="1154" y="950"/>
                      </a:lnTo>
                      <a:lnTo>
                        <a:pt x="1152" y="954"/>
                      </a:lnTo>
                      <a:lnTo>
                        <a:pt x="1150" y="952"/>
                      </a:lnTo>
                      <a:lnTo>
                        <a:pt x="1150" y="952"/>
                      </a:lnTo>
                      <a:lnTo>
                        <a:pt x="1146" y="950"/>
                      </a:lnTo>
                      <a:lnTo>
                        <a:pt x="1144" y="946"/>
                      </a:lnTo>
                      <a:lnTo>
                        <a:pt x="1142" y="938"/>
                      </a:lnTo>
                      <a:lnTo>
                        <a:pt x="1142" y="928"/>
                      </a:lnTo>
                      <a:lnTo>
                        <a:pt x="1140" y="926"/>
                      </a:lnTo>
                      <a:lnTo>
                        <a:pt x="1136" y="924"/>
                      </a:lnTo>
                      <a:lnTo>
                        <a:pt x="1136" y="924"/>
                      </a:lnTo>
                      <a:lnTo>
                        <a:pt x="1138" y="922"/>
                      </a:lnTo>
                      <a:lnTo>
                        <a:pt x="1142" y="922"/>
                      </a:lnTo>
                      <a:lnTo>
                        <a:pt x="1142" y="922"/>
                      </a:lnTo>
                      <a:lnTo>
                        <a:pt x="1140" y="918"/>
                      </a:lnTo>
                      <a:lnTo>
                        <a:pt x="1134" y="918"/>
                      </a:lnTo>
                      <a:lnTo>
                        <a:pt x="1134" y="918"/>
                      </a:lnTo>
                      <a:lnTo>
                        <a:pt x="1136" y="916"/>
                      </a:lnTo>
                      <a:lnTo>
                        <a:pt x="1136" y="914"/>
                      </a:lnTo>
                      <a:lnTo>
                        <a:pt x="1138" y="914"/>
                      </a:lnTo>
                      <a:lnTo>
                        <a:pt x="1138" y="912"/>
                      </a:lnTo>
                      <a:lnTo>
                        <a:pt x="1138" y="912"/>
                      </a:lnTo>
                      <a:lnTo>
                        <a:pt x="1134" y="910"/>
                      </a:lnTo>
                      <a:lnTo>
                        <a:pt x="1136" y="908"/>
                      </a:lnTo>
                      <a:lnTo>
                        <a:pt x="1136" y="904"/>
                      </a:lnTo>
                      <a:lnTo>
                        <a:pt x="1132" y="904"/>
                      </a:lnTo>
                      <a:lnTo>
                        <a:pt x="1132" y="904"/>
                      </a:lnTo>
                      <a:lnTo>
                        <a:pt x="1132" y="900"/>
                      </a:lnTo>
                      <a:lnTo>
                        <a:pt x="1134" y="900"/>
                      </a:lnTo>
                      <a:lnTo>
                        <a:pt x="1136" y="898"/>
                      </a:lnTo>
                      <a:lnTo>
                        <a:pt x="1136" y="894"/>
                      </a:lnTo>
                      <a:lnTo>
                        <a:pt x="1136" y="894"/>
                      </a:lnTo>
                      <a:lnTo>
                        <a:pt x="1134" y="892"/>
                      </a:lnTo>
                      <a:lnTo>
                        <a:pt x="1134" y="890"/>
                      </a:lnTo>
                      <a:lnTo>
                        <a:pt x="1136" y="884"/>
                      </a:lnTo>
                      <a:lnTo>
                        <a:pt x="1142" y="878"/>
                      </a:lnTo>
                      <a:lnTo>
                        <a:pt x="1150" y="874"/>
                      </a:lnTo>
                      <a:lnTo>
                        <a:pt x="1150" y="874"/>
                      </a:lnTo>
                      <a:lnTo>
                        <a:pt x="1146" y="868"/>
                      </a:lnTo>
                      <a:lnTo>
                        <a:pt x="1146" y="866"/>
                      </a:lnTo>
                      <a:lnTo>
                        <a:pt x="1144" y="862"/>
                      </a:lnTo>
                      <a:lnTo>
                        <a:pt x="1144" y="862"/>
                      </a:lnTo>
                      <a:lnTo>
                        <a:pt x="1150" y="862"/>
                      </a:lnTo>
                      <a:lnTo>
                        <a:pt x="1156" y="862"/>
                      </a:lnTo>
                      <a:lnTo>
                        <a:pt x="1162" y="860"/>
                      </a:lnTo>
                      <a:lnTo>
                        <a:pt x="1162" y="862"/>
                      </a:lnTo>
                      <a:lnTo>
                        <a:pt x="1164" y="864"/>
                      </a:lnTo>
                      <a:lnTo>
                        <a:pt x="1164" y="864"/>
                      </a:lnTo>
                      <a:lnTo>
                        <a:pt x="1166" y="862"/>
                      </a:lnTo>
                      <a:lnTo>
                        <a:pt x="1166" y="858"/>
                      </a:lnTo>
                      <a:lnTo>
                        <a:pt x="1168" y="856"/>
                      </a:lnTo>
                      <a:lnTo>
                        <a:pt x="1172" y="856"/>
                      </a:lnTo>
                      <a:lnTo>
                        <a:pt x="1172" y="856"/>
                      </a:lnTo>
                      <a:lnTo>
                        <a:pt x="1168" y="854"/>
                      </a:lnTo>
                      <a:lnTo>
                        <a:pt x="1162" y="856"/>
                      </a:lnTo>
                      <a:lnTo>
                        <a:pt x="1156" y="856"/>
                      </a:lnTo>
                      <a:lnTo>
                        <a:pt x="1154" y="856"/>
                      </a:lnTo>
                      <a:lnTo>
                        <a:pt x="1152" y="854"/>
                      </a:lnTo>
                      <a:lnTo>
                        <a:pt x="1152" y="854"/>
                      </a:lnTo>
                      <a:lnTo>
                        <a:pt x="1152" y="844"/>
                      </a:lnTo>
                      <a:lnTo>
                        <a:pt x="1152" y="844"/>
                      </a:lnTo>
                      <a:lnTo>
                        <a:pt x="1158" y="846"/>
                      </a:lnTo>
                      <a:lnTo>
                        <a:pt x="1160" y="846"/>
                      </a:lnTo>
                      <a:lnTo>
                        <a:pt x="1164" y="848"/>
                      </a:lnTo>
                      <a:lnTo>
                        <a:pt x="1170" y="846"/>
                      </a:lnTo>
                      <a:lnTo>
                        <a:pt x="1170" y="846"/>
                      </a:lnTo>
                      <a:lnTo>
                        <a:pt x="1170" y="842"/>
                      </a:lnTo>
                      <a:lnTo>
                        <a:pt x="1172" y="838"/>
                      </a:lnTo>
                      <a:lnTo>
                        <a:pt x="1174" y="834"/>
                      </a:lnTo>
                      <a:lnTo>
                        <a:pt x="1176" y="826"/>
                      </a:lnTo>
                      <a:lnTo>
                        <a:pt x="1176" y="826"/>
                      </a:lnTo>
                      <a:lnTo>
                        <a:pt x="1178" y="826"/>
                      </a:lnTo>
                      <a:lnTo>
                        <a:pt x="1182" y="824"/>
                      </a:lnTo>
                      <a:lnTo>
                        <a:pt x="1184" y="820"/>
                      </a:lnTo>
                      <a:lnTo>
                        <a:pt x="1186" y="816"/>
                      </a:lnTo>
                      <a:lnTo>
                        <a:pt x="1190" y="812"/>
                      </a:lnTo>
                      <a:lnTo>
                        <a:pt x="1190" y="812"/>
                      </a:lnTo>
                      <a:lnTo>
                        <a:pt x="1190" y="810"/>
                      </a:lnTo>
                      <a:lnTo>
                        <a:pt x="1188" y="812"/>
                      </a:lnTo>
                      <a:lnTo>
                        <a:pt x="1186" y="814"/>
                      </a:lnTo>
                      <a:lnTo>
                        <a:pt x="1184" y="812"/>
                      </a:lnTo>
                      <a:lnTo>
                        <a:pt x="1184" y="812"/>
                      </a:lnTo>
                      <a:lnTo>
                        <a:pt x="1186" y="780"/>
                      </a:lnTo>
                      <a:lnTo>
                        <a:pt x="1186" y="780"/>
                      </a:lnTo>
                      <a:lnTo>
                        <a:pt x="1192" y="778"/>
                      </a:lnTo>
                      <a:lnTo>
                        <a:pt x="1192" y="778"/>
                      </a:lnTo>
                      <a:lnTo>
                        <a:pt x="1190" y="778"/>
                      </a:lnTo>
                      <a:lnTo>
                        <a:pt x="1190" y="778"/>
                      </a:lnTo>
                      <a:lnTo>
                        <a:pt x="1192" y="776"/>
                      </a:lnTo>
                      <a:lnTo>
                        <a:pt x="1194" y="778"/>
                      </a:lnTo>
                      <a:lnTo>
                        <a:pt x="1196" y="780"/>
                      </a:lnTo>
                      <a:lnTo>
                        <a:pt x="1198" y="780"/>
                      </a:lnTo>
                      <a:lnTo>
                        <a:pt x="1198" y="780"/>
                      </a:lnTo>
                      <a:lnTo>
                        <a:pt x="1196" y="772"/>
                      </a:lnTo>
                      <a:lnTo>
                        <a:pt x="1194" y="766"/>
                      </a:lnTo>
                      <a:lnTo>
                        <a:pt x="1192" y="758"/>
                      </a:lnTo>
                      <a:lnTo>
                        <a:pt x="1192" y="750"/>
                      </a:lnTo>
                      <a:lnTo>
                        <a:pt x="1192" y="750"/>
                      </a:lnTo>
                      <a:lnTo>
                        <a:pt x="1196" y="750"/>
                      </a:lnTo>
                      <a:lnTo>
                        <a:pt x="1198" y="750"/>
                      </a:lnTo>
                      <a:lnTo>
                        <a:pt x="1200" y="750"/>
                      </a:lnTo>
                      <a:lnTo>
                        <a:pt x="1204" y="752"/>
                      </a:lnTo>
                      <a:lnTo>
                        <a:pt x="1204" y="752"/>
                      </a:lnTo>
                      <a:lnTo>
                        <a:pt x="1204" y="748"/>
                      </a:lnTo>
                      <a:lnTo>
                        <a:pt x="1200" y="748"/>
                      </a:lnTo>
                      <a:lnTo>
                        <a:pt x="1198" y="746"/>
                      </a:lnTo>
                      <a:lnTo>
                        <a:pt x="1198" y="742"/>
                      </a:lnTo>
                      <a:lnTo>
                        <a:pt x="1198" y="742"/>
                      </a:lnTo>
                      <a:lnTo>
                        <a:pt x="1196" y="746"/>
                      </a:lnTo>
                      <a:lnTo>
                        <a:pt x="1194" y="746"/>
                      </a:lnTo>
                      <a:lnTo>
                        <a:pt x="1192" y="746"/>
                      </a:lnTo>
                      <a:lnTo>
                        <a:pt x="1192" y="746"/>
                      </a:lnTo>
                      <a:lnTo>
                        <a:pt x="1192" y="732"/>
                      </a:lnTo>
                      <a:lnTo>
                        <a:pt x="1190" y="722"/>
                      </a:lnTo>
                      <a:lnTo>
                        <a:pt x="1188" y="714"/>
                      </a:lnTo>
                      <a:lnTo>
                        <a:pt x="1190" y="704"/>
                      </a:lnTo>
                      <a:lnTo>
                        <a:pt x="1190" y="704"/>
                      </a:lnTo>
                      <a:lnTo>
                        <a:pt x="1184" y="700"/>
                      </a:lnTo>
                      <a:lnTo>
                        <a:pt x="1182" y="694"/>
                      </a:lnTo>
                      <a:lnTo>
                        <a:pt x="1182" y="686"/>
                      </a:lnTo>
                      <a:lnTo>
                        <a:pt x="1180" y="680"/>
                      </a:lnTo>
                      <a:lnTo>
                        <a:pt x="1180" y="680"/>
                      </a:lnTo>
                      <a:lnTo>
                        <a:pt x="1184" y="676"/>
                      </a:lnTo>
                      <a:lnTo>
                        <a:pt x="1186" y="676"/>
                      </a:lnTo>
                      <a:lnTo>
                        <a:pt x="1188" y="678"/>
                      </a:lnTo>
                      <a:lnTo>
                        <a:pt x="1188" y="678"/>
                      </a:lnTo>
                      <a:lnTo>
                        <a:pt x="1186" y="668"/>
                      </a:lnTo>
                      <a:lnTo>
                        <a:pt x="1182" y="656"/>
                      </a:lnTo>
                      <a:lnTo>
                        <a:pt x="1182" y="656"/>
                      </a:lnTo>
                      <a:lnTo>
                        <a:pt x="1186" y="656"/>
                      </a:lnTo>
                      <a:lnTo>
                        <a:pt x="1190" y="656"/>
                      </a:lnTo>
                      <a:lnTo>
                        <a:pt x="1192" y="658"/>
                      </a:lnTo>
                      <a:lnTo>
                        <a:pt x="1192" y="656"/>
                      </a:lnTo>
                      <a:lnTo>
                        <a:pt x="1192" y="656"/>
                      </a:lnTo>
                      <a:lnTo>
                        <a:pt x="1190" y="654"/>
                      </a:lnTo>
                      <a:lnTo>
                        <a:pt x="1188" y="652"/>
                      </a:lnTo>
                      <a:lnTo>
                        <a:pt x="1186" y="650"/>
                      </a:lnTo>
                      <a:lnTo>
                        <a:pt x="1184" y="644"/>
                      </a:lnTo>
                      <a:lnTo>
                        <a:pt x="1184" y="644"/>
                      </a:lnTo>
                      <a:lnTo>
                        <a:pt x="1180" y="650"/>
                      </a:lnTo>
                      <a:lnTo>
                        <a:pt x="1178" y="650"/>
                      </a:lnTo>
                      <a:lnTo>
                        <a:pt x="1178" y="646"/>
                      </a:lnTo>
                      <a:lnTo>
                        <a:pt x="1178" y="646"/>
                      </a:lnTo>
                      <a:lnTo>
                        <a:pt x="1176" y="644"/>
                      </a:lnTo>
                      <a:lnTo>
                        <a:pt x="1176" y="644"/>
                      </a:lnTo>
                      <a:lnTo>
                        <a:pt x="1180" y="642"/>
                      </a:lnTo>
                      <a:lnTo>
                        <a:pt x="1184" y="640"/>
                      </a:lnTo>
                      <a:lnTo>
                        <a:pt x="1184" y="640"/>
                      </a:lnTo>
                      <a:lnTo>
                        <a:pt x="1184" y="638"/>
                      </a:lnTo>
                      <a:lnTo>
                        <a:pt x="1184" y="638"/>
                      </a:lnTo>
                      <a:lnTo>
                        <a:pt x="1182" y="634"/>
                      </a:lnTo>
                      <a:lnTo>
                        <a:pt x="1180" y="636"/>
                      </a:lnTo>
                      <a:lnTo>
                        <a:pt x="1180" y="638"/>
                      </a:lnTo>
                      <a:lnTo>
                        <a:pt x="1178" y="638"/>
                      </a:lnTo>
                      <a:lnTo>
                        <a:pt x="1178" y="638"/>
                      </a:lnTo>
                      <a:lnTo>
                        <a:pt x="1178" y="632"/>
                      </a:lnTo>
                      <a:lnTo>
                        <a:pt x="1182" y="632"/>
                      </a:lnTo>
                      <a:lnTo>
                        <a:pt x="1190" y="636"/>
                      </a:lnTo>
                      <a:lnTo>
                        <a:pt x="1190" y="636"/>
                      </a:lnTo>
                      <a:lnTo>
                        <a:pt x="1188" y="634"/>
                      </a:lnTo>
                      <a:lnTo>
                        <a:pt x="1186" y="630"/>
                      </a:lnTo>
                      <a:lnTo>
                        <a:pt x="1186" y="628"/>
                      </a:lnTo>
                      <a:lnTo>
                        <a:pt x="1182" y="626"/>
                      </a:lnTo>
                      <a:lnTo>
                        <a:pt x="1182" y="626"/>
                      </a:lnTo>
                      <a:lnTo>
                        <a:pt x="1184" y="624"/>
                      </a:lnTo>
                      <a:lnTo>
                        <a:pt x="1188" y="624"/>
                      </a:lnTo>
                      <a:lnTo>
                        <a:pt x="1190" y="624"/>
                      </a:lnTo>
                      <a:lnTo>
                        <a:pt x="1192" y="622"/>
                      </a:lnTo>
                      <a:lnTo>
                        <a:pt x="1192" y="622"/>
                      </a:lnTo>
                      <a:lnTo>
                        <a:pt x="1188" y="620"/>
                      </a:lnTo>
                      <a:lnTo>
                        <a:pt x="1184" y="620"/>
                      </a:lnTo>
                      <a:lnTo>
                        <a:pt x="1182" y="618"/>
                      </a:lnTo>
                      <a:lnTo>
                        <a:pt x="1180" y="614"/>
                      </a:lnTo>
                      <a:lnTo>
                        <a:pt x="1180" y="614"/>
                      </a:lnTo>
                      <a:lnTo>
                        <a:pt x="1176" y="616"/>
                      </a:lnTo>
                      <a:lnTo>
                        <a:pt x="1176" y="620"/>
                      </a:lnTo>
                      <a:lnTo>
                        <a:pt x="1176" y="624"/>
                      </a:lnTo>
                      <a:lnTo>
                        <a:pt x="1176" y="628"/>
                      </a:lnTo>
                      <a:lnTo>
                        <a:pt x="1176" y="628"/>
                      </a:lnTo>
                      <a:lnTo>
                        <a:pt x="1172" y="626"/>
                      </a:lnTo>
                      <a:lnTo>
                        <a:pt x="1170" y="626"/>
                      </a:lnTo>
                      <a:lnTo>
                        <a:pt x="1166" y="628"/>
                      </a:lnTo>
                      <a:lnTo>
                        <a:pt x="1162" y="634"/>
                      </a:lnTo>
                      <a:lnTo>
                        <a:pt x="1156" y="638"/>
                      </a:lnTo>
                      <a:lnTo>
                        <a:pt x="1156" y="638"/>
                      </a:lnTo>
                      <a:lnTo>
                        <a:pt x="1154" y="632"/>
                      </a:lnTo>
                      <a:lnTo>
                        <a:pt x="1152" y="628"/>
                      </a:lnTo>
                      <a:lnTo>
                        <a:pt x="1152" y="628"/>
                      </a:lnTo>
                      <a:lnTo>
                        <a:pt x="1156" y="628"/>
                      </a:lnTo>
                      <a:lnTo>
                        <a:pt x="1158" y="628"/>
                      </a:lnTo>
                      <a:lnTo>
                        <a:pt x="1162" y="626"/>
                      </a:lnTo>
                      <a:lnTo>
                        <a:pt x="1164" y="620"/>
                      </a:lnTo>
                      <a:lnTo>
                        <a:pt x="1166" y="612"/>
                      </a:lnTo>
                      <a:lnTo>
                        <a:pt x="1166" y="612"/>
                      </a:lnTo>
                      <a:lnTo>
                        <a:pt x="1164" y="616"/>
                      </a:lnTo>
                      <a:lnTo>
                        <a:pt x="1162" y="618"/>
                      </a:lnTo>
                      <a:lnTo>
                        <a:pt x="1154" y="618"/>
                      </a:lnTo>
                      <a:lnTo>
                        <a:pt x="1154" y="618"/>
                      </a:lnTo>
                      <a:lnTo>
                        <a:pt x="1152" y="614"/>
                      </a:lnTo>
                      <a:lnTo>
                        <a:pt x="1154" y="610"/>
                      </a:lnTo>
                      <a:lnTo>
                        <a:pt x="1156" y="608"/>
                      </a:lnTo>
                      <a:lnTo>
                        <a:pt x="1152" y="604"/>
                      </a:lnTo>
                      <a:lnTo>
                        <a:pt x="1152" y="604"/>
                      </a:lnTo>
                      <a:lnTo>
                        <a:pt x="1156" y="602"/>
                      </a:lnTo>
                      <a:lnTo>
                        <a:pt x="1158" y="606"/>
                      </a:lnTo>
                      <a:lnTo>
                        <a:pt x="1160" y="608"/>
                      </a:lnTo>
                      <a:lnTo>
                        <a:pt x="1164" y="610"/>
                      </a:lnTo>
                      <a:lnTo>
                        <a:pt x="1164" y="610"/>
                      </a:lnTo>
                      <a:lnTo>
                        <a:pt x="1160" y="606"/>
                      </a:lnTo>
                      <a:lnTo>
                        <a:pt x="1160" y="604"/>
                      </a:lnTo>
                      <a:lnTo>
                        <a:pt x="1162" y="602"/>
                      </a:lnTo>
                      <a:lnTo>
                        <a:pt x="1162" y="602"/>
                      </a:lnTo>
                      <a:lnTo>
                        <a:pt x="1164" y="604"/>
                      </a:lnTo>
                      <a:lnTo>
                        <a:pt x="1166" y="606"/>
                      </a:lnTo>
                      <a:lnTo>
                        <a:pt x="1168" y="610"/>
                      </a:lnTo>
                      <a:lnTo>
                        <a:pt x="1168" y="610"/>
                      </a:lnTo>
                      <a:lnTo>
                        <a:pt x="1170" y="606"/>
                      </a:lnTo>
                      <a:lnTo>
                        <a:pt x="1172" y="606"/>
                      </a:lnTo>
                      <a:lnTo>
                        <a:pt x="1176" y="610"/>
                      </a:lnTo>
                      <a:lnTo>
                        <a:pt x="1182" y="612"/>
                      </a:lnTo>
                      <a:lnTo>
                        <a:pt x="1182" y="612"/>
                      </a:lnTo>
                      <a:lnTo>
                        <a:pt x="1184" y="608"/>
                      </a:lnTo>
                      <a:lnTo>
                        <a:pt x="1182" y="604"/>
                      </a:lnTo>
                      <a:lnTo>
                        <a:pt x="1180" y="600"/>
                      </a:lnTo>
                      <a:lnTo>
                        <a:pt x="1180" y="594"/>
                      </a:lnTo>
                      <a:lnTo>
                        <a:pt x="1180" y="594"/>
                      </a:lnTo>
                      <a:lnTo>
                        <a:pt x="1176" y="598"/>
                      </a:lnTo>
                      <a:lnTo>
                        <a:pt x="1172" y="598"/>
                      </a:lnTo>
                      <a:lnTo>
                        <a:pt x="1170" y="598"/>
                      </a:lnTo>
                      <a:lnTo>
                        <a:pt x="1168" y="594"/>
                      </a:lnTo>
                      <a:lnTo>
                        <a:pt x="1166" y="586"/>
                      </a:lnTo>
                      <a:lnTo>
                        <a:pt x="1164" y="578"/>
                      </a:lnTo>
                      <a:lnTo>
                        <a:pt x="1164" y="578"/>
                      </a:lnTo>
                      <a:lnTo>
                        <a:pt x="1172" y="582"/>
                      </a:lnTo>
                      <a:lnTo>
                        <a:pt x="1172" y="582"/>
                      </a:lnTo>
                      <a:lnTo>
                        <a:pt x="1168" y="574"/>
                      </a:lnTo>
                      <a:lnTo>
                        <a:pt x="1168" y="570"/>
                      </a:lnTo>
                      <a:lnTo>
                        <a:pt x="1168" y="564"/>
                      </a:lnTo>
                      <a:lnTo>
                        <a:pt x="1166" y="558"/>
                      </a:lnTo>
                      <a:lnTo>
                        <a:pt x="1166" y="558"/>
                      </a:lnTo>
                      <a:lnTo>
                        <a:pt x="1168" y="558"/>
                      </a:lnTo>
                      <a:lnTo>
                        <a:pt x="1168" y="560"/>
                      </a:lnTo>
                      <a:lnTo>
                        <a:pt x="1170" y="562"/>
                      </a:lnTo>
                      <a:lnTo>
                        <a:pt x="1172" y="562"/>
                      </a:lnTo>
                      <a:lnTo>
                        <a:pt x="1172" y="562"/>
                      </a:lnTo>
                      <a:lnTo>
                        <a:pt x="1172" y="562"/>
                      </a:lnTo>
                      <a:lnTo>
                        <a:pt x="1172" y="560"/>
                      </a:lnTo>
                      <a:lnTo>
                        <a:pt x="1168" y="556"/>
                      </a:lnTo>
                      <a:lnTo>
                        <a:pt x="1168" y="556"/>
                      </a:lnTo>
                      <a:lnTo>
                        <a:pt x="1172" y="556"/>
                      </a:lnTo>
                      <a:lnTo>
                        <a:pt x="1174" y="558"/>
                      </a:lnTo>
                      <a:lnTo>
                        <a:pt x="1176" y="560"/>
                      </a:lnTo>
                      <a:lnTo>
                        <a:pt x="1176" y="564"/>
                      </a:lnTo>
                      <a:lnTo>
                        <a:pt x="1176" y="574"/>
                      </a:lnTo>
                      <a:lnTo>
                        <a:pt x="1176" y="578"/>
                      </a:lnTo>
                      <a:lnTo>
                        <a:pt x="1180" y="582"/>
                      </a:lnTo>
                      <a:lnTo>
                        <a:pt x="1180" y="582"/>
                      </a:lnTo>
                      <a:lnTo>
                        <a:pt x="1180" y="574"/>
                      </a:lnTo>
                      <a:lnTo>
                        <a:pt x="1182" y="564"/>
                      </a:lnTo>
                      <a:lnTo>
                        <a:pt x="1182" y="564"/>
                      </a:lnTo>
                      <a:lnTo>
                        <a:pt x="1186" y="566"/>
                      </a:lnTo>
                      <a:lnTo>
                        <a:pt x="1186" y="568"/>
                      </a:lnTo>
                      <a:lnTo>
                        <a:pt x="1188" y="570"/>
                      </a:lnTo>
                      <a:lnTo>
                        <a:pt x="1190" y="572"/>
                      </a:lnTo>
                      <a:lnTo>
                        <a:pt x="1190" y="572"/>
                      </a:lnTo>
                      <a:lnTo>
                        <a:pt x="1188" y="568"/>
                      </a:lnTo>
                      <a:lnTo>
                        <a:pt x="1188" y="564"/>
                      </a:lnTo>
                      <a:lnTo>
                        <a:pt x="1190" y="562"/>
                      </a:lnTo>
                      <a:lnTo>
                        <a:pt x="1196" y="562"/>
                      </a:lnTo>
                      <a:lnTo>
                        <a:pt x="1196" y="562"/>
                      </a:lnTo>
                      <a:lnTo>
                        <a:pt x="1196" y="560"/>
                      </a:lnTo>
                      <a:lnTo>
                        <a:pt x="1194" y="558"/>
                      </a:lnTo>
                      <a:lnTo>
                        <a:pt x="1188" y="558"/>
                      </a:lnTo>
                      <a:lnTo>
                        <a:pt x="1184" y="556"/>
                      </a:lnTo>
                      <a:lnTo>
                        <a:pt x="1184" y="554"/>
                      </a:lnTo>
                      <a:lnTo>
                        <a:pt x="1182" y="550"/>
                      </a:lnTo>
                      <a:lnTo>
                        <a:pt x="1182" y="550"/>
                      </a:lnTo>
                      <a:lnTo>
                        <a:pt x="1186" y="552"/>
                      </a:lnTo>
                      <a:lnTo>
                        <a:pt x="1188" y="550"/>
                      </a:lnTo>
                      <a:lnTo>
                        <a:pt x="1190" y="548"/>
                      </a:lnTo>
                      <a:lnTo>
                        <a:pt x="1192" y="550"/>
                      </a:lnTo>
                      <a:lnTo>
                        <a:pt x="1192" y="550"/>
                      </a:lnTo>
                      <a:lnTo>
                        <a:pt x="1190" y="536"/>
                      </a:lnTo>
                      <a:lnTo>
                        <a:pt x="1190" y="536"/>
                      </a:lnTo>
                      <a:lnTo>
                        <a:pt x="1198" y="536"/>
                      </a:lnTo>
                      <a:lnTo>
                        <a:pt x="1198" y="536"/>
                      </a:lnTo>
                      <a:lnTo>
                        <a:pt x="1198" y="532"/>
                      </a:lnTo>
                      <a:lnTo>
                        <a:pt x="1196" y="532"/>
                      </a:lnTo>
                      <a:lnTo>
                        <a:pt x="1192" y="530"/>
                      </a:lnTo>
                      <a:lnTo>
                        <a:pt x="1192" y="528"/>
                      </a:lnTo>
                      <a:lnTo>
                        <a:pt x="1192" y="528"/>
                      </a:lnTo>
                      <a:lnTo>
                        <a:pt x="1192" y="524"/>
                      </a:lnTo>
                      <a:lnTo>
                        <a:pt x="1194" y="524"/>
                      </a:lnTo>
                      <a:lnTo>
                        <a:pt x="1196" y="526"/>
                      </a:lnTo>
                      <a:lnTo>
                        <a:pt x="1198" y="528"/>
                      </a:lnTo>
                      <a:lnTo>
                        <a:pt x="1198" y="528"/>
                      </a:lnTo>
                      <a:lnTo>
                        <a:pt x="1196" y="522"/>
                      </a:lnTo>
                      <a:lnTo>
                        <a:pt x="1192" y="518"/>
                      </a:lnTo>
                      <a:lnTo>
                        <a:pt x="1192" y="518"/>
                      </a:lnTo>
                      <a:lnTo>
                        <a:pt x="1196" y="518"/>
                      </a:lnTo>
                      <a:lnTo>
                        <a:pt x="1200" y="522"/>
                      </a:lnTo>
                      <a:lnTo>
                        <a:pt x="1206" y="530"/>
                      </a:lnTo>
                      <a:lnTo>
                        <a:pt x="1212" y="542"/>
                      </a:lnTo>
                      <a:lnTo>
                        <a:pt x="1214" y="546"/>
                      </a:lnTo>
                      <a:lnTo>
                        <a:pt x="1220" y="550"/>
                      </a:lnTo>
                      <a:lnTo>
                        <a:pt x="1220" y="550"/>
                      </a:lnTo>
                      <a:lnTo>
                        <a:pt x="1214" y="536"/>
                      </a:lnTo>
                      <a:lnTo>
                        <a:pt x="1206" y="524"/>
                      </a:lnTo>
                      <a:lnTo>
                        <a:pt x="1206" y="524"/>
                      </a:lnTo>
                      <a:lnTo>
                        <a:pt x="1208" y="524"/>
                      </a:lnTo>
                      <a:lnTo>
                        <a:pt x="1210" y="524"/>
                      </a:lnTo>
                      <a:lnTo>
                        <a:pt x="1214" y="528"/>
                      </a:lnTo>
                      <a:lnTo>
                        <a:pt x="1218" y="534"/>
                      </a:lnTo>
                      <a:lnTo>
                        <a:pt x="1224" y="538"/>
                      </a:lnTo>
                      <a:lnTo>
                        <a:pt x="1224" y="538"/>
                      </a:lnTo>
                      <a:lnTo>
                        <a:pt x="1220" y="532"/>
                      </a:lnTo>
                      <a:lnTo>
                        <a:pt x="1216" y="526"/>
                      </a:lnTo>
                      <a:lnTo>
                        <a:pt x="1212" y="522"/>
                      </a:lnTo>
                      <a:lnTo>
                        <a:pt x="1210" y="516"/>
                      </a:lnTo>
                      <a:lnTo>
                        <a:pt x="1210" y="516"/>
                      </a:lnTo>
                      <a:lnTo>
                        <a:pt x="1214" y="516"/>
                      </a:lnTo>
                      <a:lnTo>
                        <a:pt x="1218" y="518"/>
                      </a:lnTo>
                      <a:lnTo>
                        <a:pt x="1222" y="522"/>
                      </a:lnTo>
                      <a:lnTo>
                        <a:pt x="1226" y="528"/>
                      </a:lnTo>
                      <a:lnTo>
                        <a:pt x="1230" y="534"/>
                      </a:lnTo>
                      <a:lnTo>
                        <a:pt x="1230" y="534"/>
                      </a:lnTo>
                      <a:lnTo>
                        <a:pt x="1234" y="530"/>
                      </a:lnTo>
                      <a:lnTo>
                        <a:pt x="1232" y="528"/>
                      </a:lnTo>
                      <a:lnTo>
                        <a:pt x="1230" y="526"/>
                      </a:lnTo>
                      <a:lnTo>
                        <a:pt x="1228" y="522"/>
                      </a:lnTo>
                      <a:lnTo>
                        <a:pt x="1228" y="522"/>
                      </a:lnTo>
                      <a:lnTo>
                        <a:pt x="1238" y="524"/>
                      </a:lnTo>
                      <a:lnTo>
                        <a:pt x="1246" y="528"/>
                      </a:lnTo>
                      <a:lnTo>
                        <a:pt x="1264" y="534"/>
                      </a:lnTo>
                      <a:lnTo>
                        <a:pt x="1264" y="534"/>
                      </a:lnTo>
                      <a:lnTo>
                        <a:pt x="1264" y="540"/>
                      </a:lnTo>
                      <a:lnTo>
                        <a:pt x="1264" y="542"/>
                      </a:lnTo>
                      <a:lnTo>
                        <a:pt x="1266" y="542"/>
                      </a:lnTo>
                      <a:lnTo>
                        <a:pt x="1266" y="542"/>
                      </a:lnTo>
                      <a:lnTo>
                        <a:pt x="1264" y="544"/>
                      </a:lnTo>
                      <a:lnTo>
                        <a:pt x="1260" y="546"/>
                      </a:lnTo>
                      <a:lnTo>
                        <a:pt x="1252" y="544"/>
                      </a:lnTo>
                      <a:lnTo>
                        <a:pt x="1252" y="544"/>
                      </a:lnTo>
                      <a:lnTo>
                        <a:pt x="1264" y="550"/>
                      </a:lnTo>
                      <a:lnTo>
                        <a:pt x="1270" y="552"/>
                      </a:lnTo>
                      <a:lnTo>
                        <a:pt x="1274" y="556"/>
                      </a:lnTo>
                      <a:lnTo>
                        <a:pt x="1274" y="556"/>
                      </a:lnTo>
                      <a:lnTo>
                        <a:pt x="1272" y="552"/>
                      </a:lnTo>
                      <a:lnTo>
                        <a:pt x="1276" y="552"/>
                      </a:lnTo>
                      <a:lnTo>
                        <a:pt x="1288" y="554"/>
                      </a:lnTo>
                      <a:lnTo>
                        <a:pt x="1288" y="554"/>
                      </a:lnTo>
                      <a:lnTo>
                        <a:pt x="1288" y="552"/>
                      </a:lnTo>
                      <a:lnTo>
                        <a:pt x="1288" y="550"/>
                      </a:lnTo>
                      <a:lnTo>
                        <a:pt x="1286" y="548"/>
                      </a:lnTo>
                      <a:lnTo>
                        <a:pt x="1286" y="544"/>
                      </a:lnTo>
                      <a:lnTo>
                        <a:pt x="1286" y="544"/>
                      </a:lnTo>
                      <a:lnTo>
                        <a:pt x="1292" y="548"/>
                      </a:lnTo>
                      <a:lnTo>
                        <a:pt x="1296" y="548"/>
                      </a:lnTo>
                      <a:lnTo>
                        <a:pt x="1300" y="550"/>
                      </a:lnTo>
                      <a:lnTo>
                        <a:pt x="1304" y="552"/>
                      </a:lnTo>
                      <a:lnTo>
                        <a:pt x="1304" y="552"/>
                      </a:lnTo>
                      <a:lnTo>
                        <a:pt x="1302" y="554"/>
                      </a:lnTo>
                      <a:lnTo>
                        <a:pt x="1300" y="556"/>
                      </a:lnTo>
                      <a:lnTo>
                        <a:pt x="1300" y="556"/>
                      </a:lnTo>
                      <a:lnTo>
                        <a:pt x="1300" y="556"/>
                      </a:lnTo>
                      <a:lnTo>
                        <a:pt x="1312" y="560"/>
                      </a:lnTo>
                      <a:lnTo>
                        <a:pt x="1318" y="562"/>
                      </a:lnTo>
                      <a:lnTo>
                        <a:pt x="1324" y="566"/>
                      </a:lnTo>
                      <a:lnTo>
                        <a:pt x="1324" y="566"/>
                      </a:lnTo>
                      <a:lnTo>
                        <a:pt x="1322" y="564"/>
                      </a:lnTo>
                      <a:lnTo>
                        <a:pt x="1322" y="560"/>
                      </a:lnTo>
                      <a:lnTo>
                        <a:pt x="1322" y="560"/>
                      </a:lnTo>
                      <a:lnTo>
                        <a:pt x="1336" y="560"/>
                      </a:lnTo>
                      <a:lnTo>
                        <a:pt x="1348" y="562"/>
                      </a:lnTo>
                      <a:lnTo>
                        <a:pt x="1374" y="570"/>
                      </a:lnTo>
                      <a:lnTo>
                        <a:pt x="1398" y="580"/>
                      </a:lnTo>
                      <a:lnTo>
                        <a:pt x="1410" y="584"/>
                      </a:lnTo>
                      <a:lnTo>
                        <a:pt x="1422" y="586"/>
                      </a:lnTo>
                      <a:lnTo>
                        <a:pt x="1422" y="586"/>
                      </a:lnTo>
                      <a:lnTo>
                        <a:pt x="1448" y="598"/>
                      </a:lnTo>
                      <a:lnTo>
                        <a:pt x="1460" y="604"/>
                      </a:lnTo>
                      <a:lnTo>
                        <a:pt x="1472" y="610"/>
                      </a:lnTo>
                      <a:lnTo>
                        <a:pt x="1482" y="618"/>
                      </a:lnTo>
                      <a:lnTo>
                        <a:pt x="1492" y="628"/>
                      </a:lnTo>
                      <a:lnTo>
                        <a:pt x="1498" y="640"/>
                      </a:lnTo>
                      <a:lnTo>
                        <a:pt x="1500" y="656"/>
                      </a:lnTo>
                      <a:lnTo>
                        <a:pt x="1500" y="656"/>
                      </a:lnTo>
                      <a:lnTo>
                        <a:pt x="1468" y="654"/>
                      </a:lnTo>
                      <a:lnTo>
                        <a:pt x="1438" y="652"/>
                      </a:lnTo>
                      <a:lnTo>
                        <a:pt x="1426" y="650"/>
                      </a:lnTo>
                      <a:lnTo>
                        <a:pt x="1412" y="646"/>
                      </a:lnTo>
                      <a:lnTo>
                        <a:pt x="1400" y="642"/>
                      </a:lnTo>
                      <a:lnTo>
                        <a:pt x="1390" y="636"/>
                      </a:lnTo>
                      <a:lnTo>
                        <a:pt x="1390" y="636"/>
                      </a:lnTo>
                      <a:lnTo>
                        <a:pt x="1394" y="640"/>
                      </a:lnTo>
                      <a:lnTo>
                        <a:pt x="1400" y="644"/>
                      </a:lnTo>
                      <a:lnTo>
                        <a:pt x="1412" y="650"/>
                      </a:lnTo>
                      <a:lnTo>
                        <a:pt x="1424" y="656"/>
                      </a:lnTo>
                      <a:lnTo>
                        <a:pt x="1434" y="664"/>
                      </a:lnTo>
                      <a:lnTo>
                        <a:pt x="1434" y="664"/>
                      </a:lnTo>
                      <a:lnTo>
                        <a:pt x="1450" y="668"/>
                      </a:lnTo>
                      <a:lnTo>
                        <a:pt x="1462" y="674"/>
                      </a:lnTo>
                      <a:lnTo>
                        <a:pt x="1472" y="682"/>
                      </a:lnTo>
                      <a:lnTo>
                        <a:pt x="1482" y="692"/>
                      </a:lnTo>
                      <a:lnTo>
                        <a:pt x="1502" y="710"/>
                      </a:lnTo>
                      <a:lnTo>
                        <a:pt x="1512" y="720"/>
                      </a:lnTo>
                      <a:lnTo>
                        <a:pt x="1522" y="728"/>
                      </a:lnTo>
                      <a:lnTo>
                        <a:pt x="1522" y="728"/>
                      </a:lnTo>
                      <a:lnTo>
                        <a:pt x="1532" y="728"/>
                      </a:lnTo>
                      <a:lnTo>
                        <a:pt x="1538" y="728"/>
                      </a:lnTo>
                      <a:lnTo>
                        <a:pt x="1550" y="734"/>
                      </a:lnTo>
                      <a:lnTo>
                        <a:pt x="1562" y="740"/>
                      </a:lnTo>
                      <a:lnTo>
                        <a:pt x="1568" y="740"/>
                      </a:lnTo>
                      <a:lnTo>
                        <a:pt x="1574" y="740"/>
                      </a:lnTo>
                      <a:lnTo>
                        <a:pt x="1574" y="740"/>
                      </a:lnTo>
                      <a:lnTo>
                        <a:pt x="1574" y="736"/>
                      </a:lnTo>
                      <a:lnTo>
                        <a:pt x="1572" y="732"/>
                      </a:lnTo>
                      <a:lnTo>
                        <a:pt x="1566" y="726"/>
                      </a:lnTo>
                      <a:lnTo>
                        <a:pt x="1556" y="722"/>
                      </a:lnTo>
                      <a:lnTo>
                        <a:pt x="1546" y="716"/>
                      </a:lnTo>
                      <a:lnTo>
                        <a:pt x="1536" y="712"/>
                      </a:lnTo>
                      <a:lnTo>
                        <a:pt x="1526" y="708"/>
                      </a:lnTo>
                      <a:lnTo>
                        <a:pt x="1518" y="702"/>
                      </a:lnTo>
                      <a:lnTo>
                        <a:pt x="1516" y="698"/>
                      </a:lnTo>
                      <a:lnTo>
                        <a:pt x="1516" y="692"/>
                      </a:lnTo>
                      <a:lnTo>
                        <a:pt x="1516" y="692"/>
                      </a:lnTo>
                      <a:lnTo>
                        <a:pt x="1534" y="696"/>
                      </a:lnTo>
                      <a:lnTo>
                        <a:pt x="1542" y="700"/>
                      </a:lnTo>
                      <a:lnTo>
                        <a:pt x="1544" y="702"/>
                      </a:lnTo>
                      <a:lnTo>
                        <a:pt x="1546" y="706"/>
                      </a:lnTo>
                      <a:lnTo>
                        <a:pt x="1546" y="706"/>
                      </a:lnTo>
                      <a:lnTo>
                        <a:pt x="1548" y="704"/>
                      </a:lnTo>
                      <a:lnTo>
                        <a:pt x="1550" y="702"/>
                      </a:lnTo>
                      <a:lnTo>
                        <a:pt x="1556" y="702"/>
                      </a:lnTo>
                      <a:lnTo>
                        <a:pt x="1562" y="704"/>
                      </a:lnTo>
                      <a:lnTo>
                        <a:pt x="1566" y="706"/>
                      </a:lnTo>
                      <a:lnTo>
                        <a:pt x="1566" y="706"/>
                      </a:lnTo>
                      <a:lnTo>
                        <a:pt x="1568" y="702"/>
                      </a:lnTo>
                      <a:lnTo>
                        <a:pt x="1576" y="702"/>
                      </a:lnTo>
                      <a:lnTo>
                        <a:pt x="1576" y="702"/>
                      </a:lnTo>
                      <a:lnTo>
                        <a:pt x="1554" y="690"/>
                      </a:lnTo>
                      <a:lnTo>
                        <a:pt x="1544" y="682"/>
                      </a:lnTo>
                      <a:lnTo>
                        <a:pt x="1534" y="674"/>
                      </a:lnTo>
                      <a:lnTo>
                        <a:pt x="1526" y="666"/>
                      </a:lnTo>
                      <a:lnTo>
                        <a:pt x="1518" y="656"/>
                      </a:lnTo>
                      <a:lnTo>
                        <a:pt x="1514" y="644"/>
                      </a:lnTo>
                      <a:lnTo>
                        <a:pt x="1510" y="630"/>
                      </a:lnTo>
                      <a:lnTo>
                        <a:pt x="1510" y="630"/>
                      </a:lnTo>
                      <a:lnTo>
                        <a:pt x="1518" y="630"/>
                      </a:lnTo>
                      <a:lnTo>
                        <a:pt x="1526" y="632"/>
                      </a:lnTo>
                      <a:lnTo>
                        <a:pt x="1544" y="638"/>
                      </a:lnTo>
                      <a:lnTo>
                        <a:pt x="1544" y="638"/>
                      </a:lnTo>
                      <a:lnTo>
                        <a:pt x="1532" y="626"/>
                      </a:lnTo>
                      <a:lnTo>
                        <a:pt x="1520" y="616"/>
                      </a:lnTo>
                      <a:lnTo>
                        <a:pt x="1508" y="608"/>
                      </a:lnTo>
                      <a:lnTo>
                        <a:pt x="1500" y="604"/>
                      </a:lnTo>
                      <a:lnTo>
                        <a:pt x="1490" y="602"/>
                      </a:lnTo>
                      <a:lnTo>
                        <a:pt x="1490" y="602"/>
                      </a:lnTo>
                      <a:lnTo>
                        <a:pt x="1476" y="590"/>
                      </a:lnTo>
                      <a:lnTo>
                        <a:pt x="1462" y="578"/>
                      </a:lnTo>
                      <a:lnTo>
                        <a:pt x="1444" y="568"/>
                      </a:lnTo>
                      <a:lnTo>
                        <a:pt x="1436" y="564"/>
                      </a:lnTo>
                      <a:lnTo>
                        <a:pt x="1424" y="560"/>
                      </a:lnTo>
                      <a:lnTo>
                        <a:pt x="1424" y="560"/>
                      </a:lnTo>
                      <a:lnTo>
                        <a:pt x="1432" y="558"/>
                      </a:lnTo>
                      <a:lnTo>
                        <a:pt x="1440" y="556"/>
                      </a:lnTo>
                      <a:lnTo>
                        <a:pt x="1448" y="558"/>
                      </a:lnTo>
                      <a:lnTo>
                        <a:pt x="1456" y="560"/>
                      </a:lnTo>
                      <a:lnTo>
                        <a:pt x="1472" y="566"/>
                      </a:lnTo>
                      <a:lnTo>
                        <a:pt x="1486" y="574"/>
                      </a:lnTo>
                      <a:lnTo>
                        <a:pt x="1486" y="574"/>
                      </a:lnTo>
                      <a:lnTo>
                        <a:pt x="1484" y="578"/>
                      </a:lnTo>
                      <a:lnTo>
                        <a:pt x="1484" y="580"/>
                      </a:lnTo>
                      <a:lnTo>
                        <a:pt x="1480" y="580"/>
                      </a:lnTo>
                      <a:lnTo>
                        <a:pt x="1480" y="580"/>
                      </a:lnTo>
                      <a:lnTo>
                        <a:pt x="1490" y="590"/>
                      </a:lnTo>
                      <a:lnTo>
                        <a:pt x="1502" y="596"/>
                      </a:lnTo>
                      <a:lnTo>
                        <a:pt x="1516" y="602"/>
                      </a:lnTo>
                      <a:lnTo>
                        <a:pt x="1532" y="606"/>
                      </a:lnTo>
                      <a:lnTo>
                        <a:pt x="1532" y="606"/>
                      </a:lnTo>
                      <a:lnTo>
                        <a:pt x="1534" y="606"/>
                      </a:lnTo>
                      <a:lnTo>
                        <a:pt x="1534" y="604"/>
                      </a:lnTo>
                      <a:lnTo>
                        <a:pt x="1536" y="602"/>
                      </a:lnTo>
                      <a:lnTo>
                        <a:pt x="1538" y="600"/>
                      </a:lnTo>
                      <a:lnTo>
                        <a:pt x="1538" y="600"/>
                      </a:lnTo>
                      <a:lnTo>
                        <a:pt x="1526" y="592"/>
                      </a:lnTo>
                      <a:lnTo>
                        <a:pt x="1516" y="584"/>
                      </a:lnTo>
                      <a:lnTo>
                        <a:pt x="1508" y="574"/>
                      </a:lnTo>
                      <a:lnTo>
                        <a:pt x="1502" y="564"/>
                      </a:lnTo>
                      <a:lnTo>
                        <a:pt x="1492" y="540"/>
                      </a:lnTo>
                      <a:lnTo>
                        <a:pt x="1482" y="516"/>
                      </a:lnTo>
                      <a:lnTo>
                        <a:pt x="1482" y="516"/>
                      </a:lnTo>
                      <a:lnTo>
                        <a:pt x="1486" y="520"/>
                      </a:lnTo>
                      <a:lnTo>
                        <a:pt x="1490" y="522"/>
                      </a:lnTo>
                      <a:lnTo>
                        <a:pt x="1498" y="528"/>
                      </a:lnTo>
                      <a:lnTo>
                        <a:pt x="1506" y="532"/>
                      </a:lnTo>
                      <a:lnTo>
                        <a:pt x="1508" y="536"/>
                      </a:lnTo>
                      <a:lnTo>
                        <a:pt x="1510" y="540"/>
                      </a:lnTo>
                      <a:lnTo>
                        <a:pt x="1510" y="540"/>
                      </a:lnTo>
                      <a:lnTo>
                        <a:pt x="1514" y="540"/>
                      </a:lnTo>
                      <a:lnTo>
                        <a:pt x="1516" y="538"/>
                      </a:lnTo>
                      <a:lnTo>
                        <a:pt x="1520" y="536"/>
                      </a:lnTo>
                      <a:lnTo>
                        <a:pt x="1522" y="536"/>
                      </a:lnTo>
                      <a:lnTo>
                        <a:pt x="1522" y="536"/>
                      </a:lnTo>
                      <a:lnTo>
                        <a:pt x="1520" y="532"/>
                      </a:lnTo>
                      <a:lnTo>
                        <a:pt x="1514" y="530"/>
                      </a:lnTo>
                      <a:lnTo>
                        <a:pt x="1512" y="526"/>
                      </a:lnTo>
                      <a:lnTo>
                        <a:pt x="1510" y="526"/>
                      </a:lnTo>
                      <a:lnTo>
                        <a:pt x="1512" y="524"/>
                      </a:lnTo>
                      <a:lnTo>
                        <a:pt x="1512" y="524"/>
                      </a:lnTo>
                      <a:lnTo>
                        <a:pt x="1512" y="520"/>
                      </a:lnTo>
                      <a:lnTo>
                        <a:pt x="1514" y="520"/>
                      </a:lnTo>
                      <a:lnTo>
                        <a:pt x="1518" y="520"/>
                      </a:lnTo>
                      <a:lnTo>
                        <a:pt x="1520" y="518"/>
                      </a:lnTo>
                      <a:lnTo>
                        <a:pt x="1520" y="518"/>
                      </a:lnTo>
                      <a:lnTo>
                        <a:pt x="1514" y="510"/>
                      </a:lnTo>
                      <a:lnTo>
                        <a:pt x="1510" y="502"/>
                      </a:lnTo>
                      <a:lnTo>
                        <a:pt x="1510" y="502"/>
                      </a:lnTo>
                      <a:lnTo>
                        <a:pt x="1518" y="504"/>
                      </a:lnTo>
                      <a:lnTo>
                        <a:pt x="1526" y="508"/>
                      </a:lnTo>
                      <a:lnTo>
                        <a:pt x="1534" y="512"/>
                      </a:lnTo>
                      <a:lnTo>
                        <a:pt x="1544" y="516"/>
                      </a:lnTo>
                      <a:lnTo>
                        <a:pt x="1544" y="516"/>
                      </a:lnTo>
                      <a:lnTo>
                        <a:pt x="1534" y="504"/>
                      </a:lnTo>
                      <a:lnTo>
                        <a:pt x="1522" y="496"/>
                      </a:lnTo>
                      <a:lnTo>
                        <a:pt x="1508" y="490"/>
                      </a:lnTo>
                      <a:lnTo>
                        <a:pt x="1494" y="486"/>
                      </a:lnTo>
                      <a:lnTo>
                        <a:pt x="1464" y="478"/>
                      </a:lnTo>
                      <a:lnTo>
                        <a:pt x="1450" y="472"/>
                      </a:lnTo>
                      <a:lnTo>
                        <a:pt x="1436" y="464"/>
                      </a:lnTo>
                      <a:lnTo>
                        <a:pt x="1436" y="464"/>
                      </a:lnTo>
                      <a:lnTo>
                        <a:pt x="1458" y="470"/>
                      </a:lnTo>
                      <a:lnTo>
                        <a:pt x="1468" y="474"/>
                      </a:lnTo>
                      <a:lnTo>
                        <a:pt x="1478" y="478"/>
                      </a:lnTo>
                      <a:lnTo>
                        <a:pt x="1478" y="478"/>
                      </a:lnTo>
                      <a:lnTo>
                        <a:pt x="1480" y="476"/>
                      </a:lnTo>
                      <a:lnTo>
                        <a:pt x="1480" y="476"/>
                      </a:lnTo>
                      <a:lnTo>
                        <a:pt x="1478" y="472"/>
                      </a:lnTo>
                      <a:lnTo>
                        <a:pt x="1478" y="472"/>
                      </a:lnTo>
                      <a:lnTo>
                        <a:pt x="1510" y="472"/>
                      </a:lnTo>
                      <a:lnTo>
                        <a:pt x="1540" y="474"/>
                      </a:lnTo>
                      <a:lnTo>
                        <a:pt x="1568" y="480"/>
                      </a:lnTo>
                      <a:lnTo>
                        <a:pt x="1594" y="486"/>
                      </a:lnTo>
                      <a:lnTo>
                        <a:pt x="1594" y="486"/>
                      </a:lnTo>
                      <a:lnTo>
                        <a:pt x="1586" y="480"/>
                      </a:lnTo>
                      <a:lnTo>
                        <a:pt x="1578" y="476"/>
                      </a:lnTo>
                      <a:lnTo>
                        <a:pt x="1562" y="470"/>
                      </a:lnTo>
                      <a:lnTo>
                        <a:pt x="1544" y="464"/>
                      </a:lnTo>
                      <a:lnTo>
                        <a:pt x="1526" y="458"/>
                      </a:lnTo>
                      <a:lnTo>
                        <a:pt x="1526" y="458"/>
                      </a:lnTo>
                      <a:lnTo>
                        <a:pt x="1514" y="458"/>
                      </a:lnTo>
                      <a:lnTo>
                        <a:pt x="1504" y="456"/>
                      </a:lnTo>
                      <a:lnTo>
                        <a:pt x="1486" y="448"/>
                      </a:lnTo>
                      <a:lnTo>
                        <a:pt x="1468" y="440"/>
                      </a:lnTo>
                      <a:lnTo>
                        <a:pt x="1446" y="434"/>
                      </a:lnTo>
                      <a:lnTo>
                        <a:pt x="1446" y="434"/>
                      </a:lnTo>
                      <a:lnTo>
                        <a:pt x="1430" y="428"/>
                      </a:lnTo>
                      <a:lnTo>
                        <a:pt x="1416" y="418"/>
                      </a:lnTo>
                      <a:lnTo>
                        <a:pt x="1400" y="408"/>
                      </a:lnTo>
                      <a:lnTo>
                        <a:pt x="1384" y="398"/>
                      </a:lnTo>
                      <a:lnTo>
                        <a:pt x="1384" y="398"/>
                      </a:lnTo>
                      <a:lnTo>
                        <a:pt x="1350" y="384"/>
                      </a:lnTo>
                      <a:lnTo>
                        <a:pt x="1318" y="370"/>
                      </a:lnTo>
                      <a:lnTo>
                        <a:pt x="1318" y="370"/>
                      </a:lnTo>
                      <a:lnTo>
                        <a:pt x="1326" y="370"/>
                      </a:lnTo>
                      <a:lnTo>
                        <a:pt x="1334" y="372"/>
                      </a:lnTo>
                      <a:lnTo>
                        <a:pt x="1340" y="376"/>
                      </a:lnTo>
                      <a:lnTo>
                        <a:pt x="1346" y="382"/>
                      </a:lnTo>
                      <a:lnTo>
                        <a:pt x="1346" y="382"/>
                      </a:lnTo>
                      <a:lnTo>
                        <a:pt x="1348" y="384"/>
                      </a:lnTo>
                      <a:lnTo>
                        <a:pt x="1350" y="382"/>
                      </a:lnTo>
                      <a:lnTo>
                        <a:pt x="1352" y="380"/>
                      </a:lnTo>
                      <a:lnTo>
                        <a:pt x="1356" y="378"/>
                      </a:lnTo>
                      <a:lnTo>
                        <a:pt x="1356" y="378"/>
                      </a:lnTo>
                      <a:lnTo>
                        <a:pt x="1436" y="404"/>
                      </a:lnTo>
                      <a:lnTo>
                        <a:pt x="1520" y="432"/>
                      </a:lnTo>
                      <a:lnTo>
                        <a:pt x="1562" y="446"/>
                      </a:lnTo>
                      <a:lnTo>
                        <a:pt x="1602" y="462"/>
                      </a:lnTo>
                      <a:lnTo>
                        <a:pt x="1642" y="480"/>
                      </a:lnTo>
                      <a:lnTo>
                        <a:pt x="1678" y="498"/>
                      </a:lnTo>
                      <a:lnTo>
                        <a:pt x="1678" y="498"/>
                      </a:lnTo>
                      <a:lnTo>
                        <a:pt x="1680" y="504"/>
                      </a:lnTo>
                      <a:lnTo>
                        <a:pt x="1684" y="508"/>
                      </a:lnTo>
                      <a:lnTo>
                        <a:pt x="1688" y="512"/>
                      </a:lnTo>
                      <a:lnTo>
                        <a:pt x="1690" y="516"/>
                      </a:lnTo>
                      <a:lnTo>
                        <a:pt x="1690" y="516"/>
                      </a:lnTo>
                      <a:lnTo>
                        <a:pt x="1684" y="514"/>
                      </a:lnTo>
                      <a:lnTo>
                        <a:pt x="1676" y="512"/>
                      </a:lnTo>
                      <a:lnTo>
                        <a:pt x="1676" y="512"/>
                      </a:lnTo>
                      <a:lnTo>
                        <a:pt x="1680" y="518"/>
                      </a:lnTo>
                      <a:lnTo>
                        <a:pt x="1686" y="520"/>
                      </a:lnTo>
                      <a:lnTo>
                        <a:pt x="1690" y="522"/>
                      </a:lnTo>
                      <a:lnTo>
                        <a:pt x="1696" y="522"/>
                      </a:lnTo>
                      <a:lnTo>
                        <a:pt x="1710" y="520"/>
                      </a:lnTo>
                      <a:lnTo>
                        <a:pt x="1720" y="516"/>
                      </a:lnTo>
                      <a:lnTo>
                        <a:pt x="1720" y="516"/>
                      </a:lnTo>
                      <a:lnTo>
                        <a:pt x="1698" y="502"/>
                      </a:lnTo>
                      <a:lnTo>
                        <a:pt x="1676" y="488"/>
                      </a:lnTo>
                      <a:lnTo>
                        <a:pt x="1654" y="474"/>
                      </a:lnTo>
                      <a:lnTo>
                        <a:pt x="1642" y="468"/>
                      </a:lnTo>
                      <a:lnTo>
                        <a:pt x="1628" y="462"/>
                      </a:lnTo>
                      <a:lnTo>
                        <a:pt x="1628" y="462"/>
                      </a:lnTo>
                      <a:lnTo>
                        <a:pt x="1612" y="458"/>
                      </a:lnTo>
                      <a:lnTo>
                        <a:pt x="1598" y="454"/>
                      </a:lnTo>
                      <a:lnTo>
                        <a:pt x="1592" y="452"/>
                      </a:lnTo>
                      <a:lnTo>
                        <a:pt x="1586" y="450"/>
                      </a:lnTo>
                      <a:lnTo>
                        <a:pt x="1584" y="444"/>
                      </a:lnTo>
                      <a:lnTo>
                        <a:pt x="1580" y="438"/>
                      </a:lnTo>
                      <a:lnTo>
                        <a:pt x="1580" y="438"/>
                      </a:lnTo>
                      <a:lnTo>
                        <a:pt x="1608" y="444"/>
                      </a:lnTo>
                      <a:lnTo>
                        <a:pt x="1622" y="448"/>
                      </a:lnTo>
                      <a:lnTo>
                        <a:pt x="1636" y="452"/>
                      </a:lnTo>
                      <a:lnTo>
                        <a:pt x="1636" y="452"/>
                      </a:lnTo>
                      <a:lnTo>
                        <a:pt x="1622" y="446"/>
                      </a:lnTo>
                      <a:lnTo>
                        <a:pt x="1608" y="440"/>
                      </a:lnTo>
                      <a:lnTo>
                        <a:pt x="1590" y="436"/>
                      </a:lnTo>
                      <a:lnTo>
                        <a:pt x="1570" y="436"/>
                      </a:lnTo>
                      <a:lnTo>
                        <a:pt x="1570" y="436"/>
                      </a:lnTo>
                      <a:lnTo>
                        <a:pt x="1568" y="438"/>
                      </a:lnTo>
                      <a:lnTo>
                        <a:pt x="1570" y="440"/>
                      </a:lnTo>
                      <a:lnTo>
                        <a:pt x="1570" y="442"/>
                      </a:lnTo>
                      <a:lnTo>
                        <a:pt x="1568" y="446"/>
                      </a:lnTo>
                      <a:lnTo>
                        <a:pt x="1568" y="446"/>
                      </a:lnTo>
                      <a:lnTo>
                        <a:pt x="1552" y="440"/>
                      </a:lnTo>
                      <a:lnTo>
                        <a:pt x="1536" y="436"/>
                      </a:lnTo>
                      <a:lnTo>
                        <a:pt x="1504" y="422"/>
                      </a:lnTo>
                      <a:lnTo>
                        <a:pt x="1504" y="422"/>
                      </a:lnTo>
                      <a:lnTo>
                        <a:pt x="1486" y="416"/>
                      </a:lnTo>
                      <a:lnTo>
                        <a:pt x="1470" y="412"/>
                      </a:lnTo>
                      <a:lnTo>
                        <a:pt x="1454" y="408"/>
                      </a:lnTo>
                      <a:lnTo>
                        <a:pt x="1436" y="402"/>
                      </a:lnTo>
                      <a:lnTo>
                        <a:pt x="1436" y="402"/>
                      </a:lnTo>
                      <a:lnTo>
                        <a:pt x="1420" y="396"/>
                      </a:lnTo>
                      <a:lnTo>
                        <a:pt x="1404" y="386"/>
                      </a:lnTo>
                      <a:lnTo>
                        <a:pt x="1388" y="376"/>
                      </a:lnTo>
                      <a:lnTo>
                        <a:pt x="1378" y="374"/>
                      </a:lnTo>
                      <a:lnTo>
                        <a:pt x="1370" y="372"/>
                      </a:lnTo>
                      <a:lnTo>
                        <a:pt x="1370" y="372"/>
                      </a:lnTo>
                      <a:lnTo>
                        <a:pt x="1366" y="372"/>
                      </a:lnTo>
                      <a:lnTo>
                        <a:pt x="1366" y="372"/>
                      </a:lnTo>
                      <a:lnTo>
                        <a:pt x="1370" y="370"/>
                      </a:lnTo>
                      <a:lnTo>
                        <a:pt x="1370" y="370"/>
                      </a:lnTo>
                      <a:lnTo>
                        <a:pt x="1382" y="374"/>
                      </a:lnTo>
                      <a:lnTo>
                        <a:pt x="1394" y="378"/>
                      </a:lnTo>
                      <a:lnTo>
                        <a:pt x="1418" y="388"/>
                      </a:lnTo>
                      <a:lnTo>
                        <a:pt x="1430" y="392"/>
                      </a:lnTo>
                      <a:lnTo>
                        <a:pt x="1442" y="394"/>
                      </a:lnTo>
                      <a:lnTo>
                        <a:pt x="1456" y="394"/>
                      </a:lnTo>
                      <a:lnTo>
                        <a:pt x="1468" y="394"/>
                      </a:lnTo>
                      <a:lnTo>
                        <a:pt x="1468" y="394"/>
                      </a:lnTo>
                      <a:lnTo>
                        <a:pt x="1456" y="390"/>
                      </a:lnTo>
                      <a:lnTo>
                        <a:pt x="1440" y="390"/>
                      </a:lnTo>
                      <a:lnTo>
                        <a:pt x="1426" y="388"/>
                      </a:lnTo>
                      <a:lnTo>
                        <a:pt x="1420" y="384"/>
                      </a:lnTo>
                      <a:lnTo>
                        <a:pt x="1414" y="382"/>
                      </a:lnTo>
                      <a:lnTo>
                        <a:pt x="1414" y="382"/>
                      </a:lnTo>
                      <a:lnTo>
                        <a:pt x="1414" y="380"/>
                      </a:lnTo>
                      <a:lnTo>
                        <a:pt x="1416" y="380"/>
                      </a:lnTo>
                      <a:lnTo>
                        <a:pt x="1422" y="380"/>
                      </a:lnTo>
                      <a:lnTo>
                        <a:pt x="1422" y="380"/>
                      </a:lnTo>
                      <a:lnTo>
                        <a:pt x="1418" y="376"/>
                      </a:lnTo>
                      <a:lnTo>
                        <a:pt x="1410" y="376"/>
                      </a:lnTo>
                      <a:lnTo>
                        <a:pt x="1404" y="374"/>
                      </a:lnTo>
                      <a:lnTo>
                        <a:pt x="1398" y="370"/>
                      </a:lnTo>
                      <a:lnTo>
                        <a:pt x="1398" y="370"/>
                      </a:lnTo>
                      <a:lnTo>
                        <a:pt x="1402" y="368"/>
                      </a:lnTo>
                      <a:lnTo>
                        <a:pt x="1408" y="368"/>
                      </a:lnTo>
                      <a:lnTo>
                        <a:pt x="1418" y="368"/>
                      </a:lnTo>
                      <a:lnTo>
                        <a:pt x="1430" y="370"/>
                      </a:lnTo>
                      <a:lnTo>
                        <a:pt x="1440" y="370"/>
                      </a:lnTo>
                      <a:lnTo>
                        <a:pt x="1440" y="370"/>
                      </a:lnTo>
                      <a:lnTo>
                        <a:pt x="1414" y="362"/>
                      </a:lnTo>
                      <a:lnTo>
                        <a:pt x="1386" y="358"/>
                      </a:lnTo>
                      <a:lnTo>
                        <a:pt x="1360" y="352"/>
                      </a:lnTo>
                      <a:lnTo>
                        <a:pt x="1346" y="348"/>
                      </a:lnTo>
                      <a:lnTo>
                        <a:pt x="1334" y="344"/>
                      </a:lnTo>
                      <a:lnTo>
                        <a:pt x="1334" y="344"/>
                      </a:lnTo>
                      <a:lnTo>
                        <a:pt x="1336" y="336"/>
                      </a:lnTo>
                      <a:lnTo>
                        <a:pt x="1334" y="332"/>
                      </a:lnTo>
                      <a:lnTo>
                        <a:pt x="1330" y="328"/>
                      </a:lnTo>
                      <a:lnTo>
                        <a:pt x="1330" y="324"/>
                      </a:lnTo>
                      <a:lnTo>
                        <a:pt x="1330" y="324"/>
                      </a:lnTo>
                      <a:lnTo>
                        <a:pt x="1316" y="322"/>
                      </a:lnTo>
                      <a:lnTo>
                        <a:pt x="1304" y="320"/>
                      </a:lnTo>
                      <a:lnTo>
                        <a:pt x="1292" y="318"/>
                      </a:lnTo>
                      <a:lnTo>
                        <a:pt x="1278" y="316"/>
                      </a:lnTo>
                      <a:lnTo>
                        <a:pt x="1278" y="316"/>
                      </a:lnTo>
                      <a:lnTo>
                        <a:pt x="1280" y="314"/>
                      </a:lnTo>
                      <a:lnTo>
                        <a:pt x="1280" y="312"/>
                      </a:lnTo>
                      <a:lnTo>
                        <a:pt x="1280" y="312"/>
                      </a:lnTo>
                      <a:lnTo>
                        <a:pt x="1272" y="310"/>
                      </a:lnTo>
                      <a:lnTo>
                        <a:pt x="1262" y="308"/>
                      </a:lnTo>
                      <a:lnTo>
                        <a:pt x="1246" y="300"/>
                      </a:lnTo>
                      <a:lnTo>
                        <a:pt x="1232" y="292"/>
                      </a:lnTo>
                      <a:lnTo>
                        <a:pt x="1216" y="286"/>
                      </a:lnTo>
                      <a:lnTo>
                        <a:pt x="1216" y="286"/>
                      </a:lnTo>
                      <a:lnTo>
                        <a:pt x="1216" y="282"/>
                      </a:lnTo>
                      <a:lnTo>
                        <a:pt x="1218" y="282"/>
                      </a:lnTo>
                      <a:lnTo>
                        <a:pt x="1224" y="282"/>
                      </a:lnTo>
                      <a:lnTo>
                        <a:pt x="1224" y="282"/>
                      </a:lnTo>
                      <a:lnTo>
                        <a:pt x="1214" y="278"/>
                      </a:lnTo>
                      <a:lnTo>
                        <a:pt x="1204" y="274"/>
                      </a:lnTo>
                      <a:lnTo>
                        <a:pt x="1180" y="268"/>
                      </a:lnTo>
                      <a:lnTo>
                        <a:pt x="1156" y="262"/>
                      </a:lnTo>
                      <a:lnTo>
                        <a:pt x="1132" y="256"/>
                      </a:lnTo>
                      <a:lnTo>
                        <a:pt x="1132" y="256"/>
                      </a:lnTo>
                      <a:lnTo>
                        <a:pt x="1162" y="256"/>
                      </a:lnTo>
                      <a:lnTo>
                        <a:pt x="1192" y="258"/>
                      </a:lnTo>
                      <a:lnTo>
                        <a:pt x="1192" y="258"/>
                      </a:lnTo>
                      <a:lnTo>
                        <a:pt x="1190" y="256"/>
                      </a:lnTo>
                      <a:lnTo>
                        <a:pt x="1186" y="256"/>
                      </a:lnTo>
                      <a:lnTo>
                        <a:pt x="1182" y="254"/>
                      </a:lnTo>
                      <a:lnTo>
                        <a:pt x="1180" y="252"/>
                      </a:lnTo>
                      <a:lnTo>
                        <a:pt x="1180" y="252"/>
                      </a:lnTo>
                      <a:lnTo>
                        <a:pt x="1206" y="248"/>
                      </a:lnTo>
                      <a:lnTo>
                        <a:pt x="1230" y="248"/>
                      </a:lnTo>
                      <a:lnTo>
                        <a:pt x="1256" y="252"/>
                      </a:lnTo>
                      <a:lnTo>
                        <a:pt x="1282" y="256"/>
                      </a:lnTo>
                      <a:lnTo>
                        <a:pt x="1330" y="270"/>
                      </a:lnTo>
                      <a:lnTo>
                        <a:pt x="1378" y="282"/>
                      </a:lnTo>
                      <a:lnTo>
                        <a:pt x="1378" y="282"/>
                      </a:lnTo>
                      <a:lnTo>
                        <a:pt x="1360" y="272"/>
                      </a:lnTo>
                      <a:lnTo>
                        <a:pt x="1350" y="268"/>
                      </a:lnTo>
                      <a:lnTo>
                        <a:pt x="1338" y="264"/>
                      </a:lnTo>
                      <a:lnTo>
                        <a:pt x="1338" y="264"/>
                      </a:lnTo>
                      <a:lnTo>
                        <a:pt x="1342" y="268"/>
                      </a:lnTo>
                      <a:lnTo>
                        <a:pt x="1338" y="268"/>
                      </a:lnTo>
                      <a:lnTo>
                        <a:pt x="1332" y="266"/>
                      </a:lnTo>
                      <a:lnTo>
                        <a:pt x="1326" y="266"/>
                      </a:lnTo>
                      <a:lnTo>
                        <a:pt x="1326" y="266"/>
                      </a:lnTo>
                      <a:lnTo>
                        <a:pt x="1332" y="262"/>
                      </a:lnTo>
                      <a:lnTo>
                        <a:pt x="1334" y="260"/>
                      </a:lnTo>
                      <a:lnTo>
                        <a:pt x="1338" y="258"/>
                      </a:lnTo>
                      <a:lnTo>
                        <a:pt x="1342" y="258"/>
                      </a:lnTo>
                      <a:lnTo>
                        <a:pt x="1342" y="258"/>
                      </a:lnTo>
                      <a:lnTo>
                        <a:pt x="1342" y="256"/>
                      </a:lnTo>
                      <a:lnTo>
                        <a:pt x="1338" y="252"/>
                      </a:lnTo>
                      <a:lnTo>
                        <a:pt x="1336" y="248"/>
                      </a:lnTo>
                      <a:lnTo>
                        <a:pt x="1336" y="244"/>
                      </a:lnTo>
                      <a:lnTo>
                        <a:pt x="1336" y="244"/>
                      </a:lnTo>
                      <a:lnTo>
                        <a:pt x="1342" y="244"/>
                      </a:lnTo>
                      <a:lnTo>
                        <a:pt x="1348" y="244"/>
                      </a:lnTo>
                      <a:lnTo>
                        <a:pt x="1354" y="244"/>
                      </a:lnTo>
                      <a:lnTo>
                        <a:pt x="1362" y="242"/>
                      </a:lnTo>
                      <a:lnTo>
                        <a:pt x="1362" y="242"/>
                      </a:lnTo>
                      <a:lnTo>
                        <a:pt x="1360" y="236"/>
                      </a:lnTo>
                      <a:lnTo>
                        <a:pt x="1356" y="232"/>
                      </a:lnTo>
                      <a:lnTo>
                        <a:pt x="1350" y="230"/>
                      </a:lnTo>
                      <a:lnTo>
                        <a:pt x="1342" y="230"/>
                      </a:lnTo>
                      <a:lnTo>
                        <a:pt x="1328" y="230"/>
                      </a:lnTo>
                      <a:lnTo>
                        <a:pt x="1314" y="228"/>
                      </a:lnTo>
                      <a:lnTo>
                        <a:pt x="1314" y="228"/>
                      </a:lnTo>
                      <a:lnTo>
                        <a:pt x="1320" y="224"/>
                      </a:lnTo>
                      <a:lnTo>
                        <a:pt x="1320" y="222"/>
                      </a:lnTo>
                      <a:lnTo>
                        <a:pt x="1316" y="218"/>
                      </a:lnTo>
                      <a:lnTo>
                        <a:pt x="1316" y="218"/>
                      </a:lnTo>
                      <a:lnTo>
                        <a:pt x="1328" y="214"/>
                      </a:lnTo>
                      <a:lnTo>
                        <a:pt x="1342" y="214"/>
                      </a:lnTo>
                      <a:lnTo>
                        <a:pt x="1368" y="212"/>
                      </a:lnTo>
                      <a:lnTo>
                        <a:pt x="1394" y="212"/>
                      </a:lnTo>
                      <a:lnTo>
                        <a:pt x="1408" y="210"/>
                      </a:lnTo>
                      <a:lnTo>
                        <a:pt x="1420" y="206"/>
                      </a:lnTo>
                      <a:lnTo>
                        <a:pt x="1420" y="206"/>
                      </a:lnTo>
                      <a:lnTo>
                        <a:pt x="1416" y="202"/>
                      </a:lnTo>
                      <a:lnTo>
                        <a:pt x="1412" y="202"/>
                      </a:lnTo>
                      <a:lnTo>
                        <a:pt x="1398" y="200"/>
                      </a:lnTo>
                      <a:lnTo>
                        <a:pt x="1384" y="202"/>
                      </a:lnTo>
                      <a:lnTo>
                        <a:pt x="1372" y="202"/>
                      </a:lnTo>
                      <a:lnTo>
                        <a:pt x="1372" y="202"/>
                      </a:lnTo>
                      <a:lnTo>
                        <a:pt x="1370" y="200"/>
                      </a:lnTo>
                      <a:lnTo>
                        <a:pt x="1370" y="200"/>
                      </a:lnTo>
                      <a:lnTo>
                        <a:pt x="1374" y="200"/>
                      </a:lnTo>
                      <a:lnTo>
                        <a:pt x="1382" y="198"/>
                      </a:lnTo>
                      <a:lnTo>
                        <a:pt x="1382" y="198"/>
                      </a:lnTo>
                      <a:lnTo>
                        <a:pt x="1380" y="192"/>
                      </a:lnTo>
                      <a:lnTo>
                        <a:pt x="1376" y="190"/>
                      </a:lnTo>
                      <a:lnTo>
                        <a:pt x="1366" y="190"/>
                      </a:lnTo>
                      <a:lnTo>
                        <a:pt x="1366" y="190"/>
                      </a:lnTo>
                      <a:lnTo>
                        <a:pt x="1366" y="188"/>
                      </a:lnTo>
                      <a:lnTo>
                        <a:pt x="1366" y="186"/>
                      </a:lnTo>
                      <a:lnTo>
                        <a:pt x="1362" y="184"/>
                      </a:lnTo>
                      <a:lnTo>
                        <a:pt x="1354" y="182"/>
                      </a:lnTo>
                      <a:lnTo>
                        <a:pt x="1352" y="180"/>
                      </a:lnTo>
                      <a:lnTo>
                        <a:pt x="1350" y="176"/>
                      </a:lnTo>
                      <a:lnTo>
                        <a:pt x="1350" y="176"/>
                      </a:lnTo>
                      <a:lnTo>
                        <a:pt x="1336" y="178"/>
                      </a:lnTo>
                      <a:lnTo>
                        <a:pt x="1324" y="180"/>
                      </a:lnTo>
                      <a:lnTo>
                        <a:pt x="1294" y="178"/>
                      </a:lnTo>
                      <a:lnTo>
                        <a:pt x="1294" y="178"/>
                      </a:lnTo>
                      <a:lnTo>
                        <a:pt x="1290" y="170"/>
                      </a:lnTo>
                      <a:lnTo>
                        <a:pt x="1286" y="164"/>
                      </a:lnTo>
                      <a:lnTo>
                        <a:pt x="1282" y="158"/>
                      </a:lnTo>
                      <a:lnTo>
                        <a:pt x="1276" y="152"/>
                      </a:lnTo>
                      <a:lnTo>
                        <a:pt x="1276" y="152"/>
                      </a:lnTo>
                      <a:lnTo>
                        <a:pt x="1280" y="150"/>
                      </a:lnTo>
                      <a:lnTo>
                        <a:pt x="1284" y="148"/>
                      </a:lnTo>
                      <a:lnTo>
                        <a:pt x="1292" y="152"/>
                      </a:lnTo>
                      <a:lnTo>
                        <a:pt x="1292" y="152"/>
                      </a:lnTo>
                      <a:lnTo>
                        <a:pt x="1290" y="142"/>
                      </a:lnTo>
                      <a:lnTo>
                        <a:pt x="1290" y="138"/>
                      </a:lnTo>
                      <a:lnTo>
                        <a:pt x="1296" y="136"/>
                      </a:lnTo>
                      <a:lnTo>
                        <a:pt x="1296" y="136"/>
                      </a:lnTo>
                      <a:lnTo>
                        <a:pt x="1290" y="132"/>
                      </a:lnTo>
                      <a:lnTo>
                        <a:pt x="1284" y="130"/>
                      </a:lnTo>
                      <a:lnTo>
                        <a:pt x="1268" y="128"/>
                      </a:lnTo>
                      <a:lnTo>
                        <a:pt x="1262" y="126"/>
                      </a:lnTo>
                      <a:lnTo>
                        <a:pt x="1256" y="122"/>
                      </a:lnTo>
                      <a:lnTo>
                        <a:pt x="1250" y="118"/>
                      </a:lnTo>
                      <a:lnTo>
                        <a:pt x="1248" y="110"/>
                      </a:lnTo>
                      <a:lnTo>
                        <a:pt x="1248" y="110"/>
                      </a:lnTo>
                      <a:lnTo>
                        <a:pt x="1250" y="108"/>
                      </a:lnTo>
                      <a:lnTo>
                        <a:pt x="1254" y="108"/>
                      </a:lnTo>
                      <a:lnTo>
                        <a:pt x="1258" y="106"/>
                      </a:lnTo>
                      <a:lnTo>
                        <a:pt x="1262" y="106"/>
                      </a:lnTo>
                      <a:lnTo>
                        <a:pt x="1262" y="106"/>
                      </a:lnTo>
                      <a:lnTo>
                        <a:pt x="1242" y="96"/>
                      </a:lnTo>
                      <a:lnTo>
                        <a:pt x="1222" y="90"/>
                      </a:lnTo>
                      <a:lnTo>
                        <a:pt x="1202" y="84"/>
                      </a:lnTo>
                      <a:lnTo>
                        <a:pt x="1180" y="80"/>
                      </a:lnTo>
                      <a:lnTo>
                        <a:pt x="1180" y="80"/>
                      </a:lnTo>
                      <a:lnTo>
                        <a:pt x="1182" y="78"/>
                      </a:lnTo>
                      <a:lnTo>
                        <a:pt x="1184" y="78"/>
                      </a:lnTo>
                      <a:lnTo>
                        <a:pt x="1188" y="80"/>
                      </a:lnTo>
                      <a:lnTo>
                        <a:pt x="1192" y="80"/>
                      </a:lnTo>
                      <a:lnTo>
                        <a:pt x="1194" y="78"/>
                      </a:lnTo>
                      <a:lnTo>
                        <a:pt x="1194" y="78"/>
                      </a:lnTo>
                      <a:lnTo>
                        <a:pt x="1184" y="70"/>
                      </a:lnTo>
                      <a:lnTo>
                        <a:pt x="1178" y="68"/>
                      </a:lnTo>
                      <a:lnTo>
                        <a:pt x="1174" y="68"/>
                      </a:lnTo>
                      <a:lnTo>
                        <a:pt x="1172" y="68"/>
                      </a:lnTo>
                      <a:lnTo>
                        <a:pt x="1172" y="68"/>
                      </a:lnTo>
                      <a:lnTo>
                        <a:pt x="1170" y="72"/>
                      </a:lnTo>
                      <a:lnTo>
                        <a:pt x="1170" y="74"/>
                      </a:lnTo>
                      <a:lnTo>
                        <a:pt x="1170" y="78"/>
                      </a:lnTo>
                      <a:lnTo>
                        <a:pt x="1168" y="80"/>
                      </a:lnTo>
                      <a:lnTo>
                        <a:pt x="1168" y="80"/>
                      </a:lnTo>
                      <a:lnTo>
                        <a:pt x="1120" y="64"/>
                      </a:lnTo>
                      <a:lnTo>
                        <a:pt x="1076" y="48"/>
                      </a:lnTo>
                      <a:lnTo>
                        <a:pt x="1032" y="32"/>
                      </a:lnTo>
                      <a:lnTo>
                        <a:pt x="986" y="14"/>
                      </a:lnTo>
                      <a:lnTo>
                        <a:pt x="986" y="14"/>
                      </a:lnTo>
                      <a:lnTo>
                        <a:pt x="988" y="16"/>
                      </a:lnTo>
                      <a:lnTo>
                        <a:pt x="990" y="16"/>
                      </a:lnTo>
                      <a:lnTo>
                        <a:pt x="990" y="16"/>
                      </a:lnTo>
                      <a:lnTo>
                        <a:pt x="974" y="16"/>
                      </a:lnTo>
                      <a:lnTo>
                        <a:pt x="956" y="12"/>
                      </a:lnTo>
                      <a:lnTo>
                        <a:pt x="938" y="8"/>
                      </a:lnTo>
                      <a:lnTo>
                        <a:pt x="918" y="6"/>
                      </a:lnTo>
                      <a:lnTo>
                        <a:pt x="918" y="6"/>
                      </a:lnTo>
                      <a:lnTo>
                        <a:pt x="922" y="2"/>
                      </a:lnTo>
                      <a:lnTo>
                        <a:pt x="926" y="0"/>
                      </a:lnTo>
                      <a:lnTo>
                        <a:pt x="940" y="0"/>
                      </a:lnTo>
                      <a:lnTo>
                        <a:pt x="958" y="2"/>
                      </a:lnTo>
                      <a:lnTo>
                        <a:pt x="978" y="4"/>
                      </a:lnTo>
                      <a:lnTo>
                        <a:pt x="1016" y="14"/>
                      </a:lnTo>
                      <a:lnTo>
                        <a:pt x="1046" y="20"/>
                      </a:lnTo>
                      <a:lnTo>
                        <a:pt x="1046" y="20"/>
                      </a:lnTo>
                      <a:lnTo>
                        <a:pt x="1044" y="18"/>
                      </a:lnTo>
                      <a:lnTo>
                        <a:pt x="1042" y="18"/>
                      </a:lnTo>
                      <a:lnTo>
                        <a:pt x="1036" y="14"/>
                      </a:lnTo>
                      <a:lnTo>
                        <a:pt x="1036" y="14"/>
                      </a:lnTo>
                      <a:lnTo>
                        <a:pt x="1038" y="14"/>
                      </a:lnTo>
                      <a:lnTo>
                        <a:pt x="1042" y="12"/>
                      </a:lnTo>
                      <a:lnTo>
                        <a:pt x="1050" y="14"/>
                      </a:lnTo>
                      <a:lnTo>
                        <a:pt x="1050" y="14"/>
                      </a:lnTo>
                      <a:lnTo>
                        <a:pt x="1036" y="8"/>
                      </a:lnTo>
                      <a:lnTo>
                        <a:pt x="1022" y="6"/>
                      </a:lnTo>
                      <a:lnTo>
                        <a:pt x="1022" y="6"/>
                      </a:lnTo>
                      <a:lnTo>
                        <a:pt x="1018" y="6"/>
                      </a:lnTo>
                      <a:lnTo>
                        <a:pt x="1018" y="4"/>
                      </a:lnTo>
                      <a:lnTo>
                        <a:pt x="1020" y="4"/>
                      </a:lnTo>
                      <a:lnTo>
                        <a:pt x="1024" y="4"/>
                      </a:lnTo>
                      <a:lnTo>
                        <a:pt x="1024" y="4"/>
                      </a:lnTo>
                      <a:lnTo>
                        <a:pt x="1082" y="12"/>
                      </a:lnTo>
                      <a:lnTo>
                        <a:pt x="1140" y="20"/>
                      </a:lnTo>
                      <a:lnTo>
                        <a:pt x="1252" y="40"/>
                      </a:lnTo>
                      <a:lnTo>
                        <a:pt x="1252" y="40"/>
                      </a:lnTo>
                      <a:lnTo>
                        <a:pt x="1252" y="44"/>
                      </a:lnTo>
                      <a:lnTo>
                        <a:pt x="1254" y="44"/>
                      </a:lnTo>
                      <a:lnTo>
                        <a:pt x="1258" y="44"/>
                      </a:lnTo>
                      <a:lnTo>
                        <a:pt x="1260" y="46"/>
                      </a:lnTo>
                      <a:lnTo>
                        <a:pt x="1260" y="46"/>
                      </a:lnTo>
                      <a:lnTo>
                        <a:pt x="1272" y="46"/>
                      </a:lnTo>
                      <a:lnTo>
                        <a:pt x="1284" y="48"/>
                      </a:lnTo>
                      <a:lnTo>
                        <a:pt x="1310" y="54"/>
                      </a:lnTo>
                      <a:lnTo>
                        <a:pt x="1336" y="62"/>
                      </a:lnTo>
                      <a:lnTo>
                        <a:pt x="1364" y="68"/>
                      </a:lnTo>
                      <a:lnTo>
                        <a:pt x="1364" y="68"/>
                      </a:lnTo>
                      <a:lnTo>
                        <a:pt x="1414" y="80"/>
                      </a:lnTo>
                      <a:lnTo>
                        <a:pt x="1464" y="92"/>
                      </a:lnTo>
                      <a:lnTo>
                        <a:pt x="1514" y="106"/>
                      </a:lnTo>
                      <a:lnTo>
                        <a:pt x="1564" y="120"/>
                      </a:lnTo>
                      <a:lnTo>
                        <a:pt x="1564" y="120"/>
                      </a:lnTo>
                      <a:lnTo>
                        <a:pt x="1652" y="152"/>
                      </a:lnTo>
                      <a:lnTo>
                        <a:pt x="1738" y="184"/>
                      </a:lnTo>
                      <a:lnTo>
                        <a:pt x="1822" y="218"/>
                      </a:lnTo>
                      <a:lnTo>
                        <a:pt x="1904" y="254"/>
                      </a:lnTo>
                      <a:lnTo>
                        <a:pt x="1984" y="292"/>
                      </a:lnTo>
                      <a:lnTo>
                        <a:pt x="2062" y="332"/>
                      </a:lnTo>
                      <a:lnTo>
                        <a:pt x="2138" y="372"/>
                      </a:lnTo>
                      <a:lnTo>
                        <a:pt x="2212" y="416"/>
                      </a:lnTo>
                      <a:lnTo>
                        <a:pt x="2286" y="460"/>
                      </a:lnTo>
                      <a:lnTo>
                        <a:pt x="2356" y="506"/>
                      </a:lnTo>
                      <a:lnTo>
                        <a:pt x="2426" y="554"/>
                      </a:lnTo>
                      <a:lnTo>
                        <a:pt x="2494" y="604"/>
                      </a:lnTo>
                      <a:lnTo>
                        <a:pt x="2562" y="656"/>
                      </a:lnTo>
                      <a:lnTo>
                        <a:pt x="2628" y="710"/>
                      </a:lnTo>
                      <a:lnTo>
                        <a:pt x="2692" y="764"/>
                      </a:lnTo>
                      <a:lnTo>
                        <a:pt x="2756" y="822"/>
                      </a:lnTo>
                      <a:lnTo>
                        <a:pt x="2756" y="822"/>
                      </a:lnTo>
                      <a:lnTo>
                        <a:pt x="2798" y="862"/>
                      </a:lnTo>
                      <a:lnTo>
                        <a:pt x="2840" y="904"/>
                      </a:lnTo>
                      <a:lnTo>
                        <a:pt x="2884" y="948"/>
                      </a:lnTo>
                      <a:lnTo>
                        <a:pt x="2924" y="992"/>
                      </a:lnTo>
                      <a:lnTo>
                        <a:pt x="2924" y="992"/>
                      </a:lnTo>
                      <a:lnTo>
                        <a:pt x="2972" y="1046"/>
                      </a:lnTo>
                      <a:lnTo>
                        <a:pt x="3018" y="1100"/>
                      </a:lnTo>
                      <a:lnTo>
                        <a:pt x="3062" y="1156"/>
                      </a:lnTo>
                      <a:lnTo>
                        <a:pt x="3106" y="1214"/>
                      </a:lnTo>
                      <a:lnTo>
                        <a:pt x="3150" y="1274"/>
                      </a:lnTo>
                      <a:lnTo>
                        <a:pt x="3190" y="1334"/>
                      </a:lnTo>
                      <a:lnTo>
                        <a:pt x="3232" y="1394"/>
                      </a:lnTo>
                      <a:lnTo>
                        <a:pt x="3270" y="1456"/>
                      </a:lnTo>
                      <a:lnTo>
                        <a:pt x="3270" y="1456"/>
                      </a:lnTo>
                      <a:lnTo>
                        <a:pt x="3308" y="1522"/>
                      </a:lnTo>
                      <a:lnTo>
                        <a:pt x="3346" y="1586"/>
                      </a:lnTo>
                      <a:lnTo>
                        <a:pt x="3384" y="1654"/>
                      </a:lnTo>
                      <a:lnTo>
                        <a:pt x="3420" y="1722"/>
                      </a:lnTo>
                      <a:lnTo>
                        <a:pt x="3454" y="1792"/>
                      </a:lnTo>
                      <a:lnTo>
                        <a:pt x="3486" y="1864"/>
                      </a:lnTo>
                      <a:lnTo>
                        <a:pt x="3516" y="1938"/>
                      </a:lnTo>
                      <a:lnTo>
                        <a:pt x="3542" y="2014"/>
                      </a:lnTo>
                      <a:lnTo>
                        <a:pt x="3542" y="2014"/>
                      </a:lnTo>
                      <a:lnTo>
                        <a:pt x="3588" y="2150"/>
                      </a:lnTo>
                      <a:lnTo>
                        <a:pt x="3610" y="2220"/>
                      </a:lnTo>
                      <a:lnTo>
                        <a:pt x="3630" y="2290"/>
                      </a:lnTo>
                      <a:lnTo>
                        <a:pt x="3650" y="2364"/>
                      </a:lnTo>
                      <a:lnTo>
                        <a:pt x="3666" y="2438"/>
                      </a:lnTo>
                      <a:lnTo>
                        <a:pt x="3682" y="2514"/>
                      </a:lnTo>
                      <a:lnTo>
                        <a:pt x="3692" y="2594"/>
                      </a:lnTo>
                      <a:lnTo>
                        <a:pt x="3692" y="2594"/>
                      </a:lnTo>
                      <a:lnTo>
                        <a:pt x="3662" y="2468"/>
                      </a:lnTo>
                      <a:lnTo>
                        <a:pt x="3646" y="2408"/>
                      </a:lnTo>
                      <a:lnTo>
                        <a:pt x="3628" y="2348"/>
                      </a:lnTo>
                      <a:lnTo>
                        <a:pt x="3628" y="2348"/>
                      </a:lnTo>
                      <a:lnTo>
                        <a:pt x="3634" y="2374"/>
                      </a:lnTo>
                      <a:lnTo>
                        <a:pt x="3640" y="2402"/>
                      </a:lnTo>
                      <a:lnTo>
                        <a:pt x="3646" y="2434"/>
                      </a:lnTo>
                      <a:lnTo>
                        <a:pt x="3650" y="2464"/>
                      </a:lnTo>
                      <a:lnTo>
                        <a:pt x="3650" y="2464"/>
                      </a:lnTo>
                      <a:lnTo>
                        <a:pt x="3638" y="2456"/>
                      </a:lnTo>
                      <a:lnTo>
                        <a:pt x="3630" y="2444"/>
                      </a:lnTo>
                      <a:lnTo>
                        <a:pt x="3624" y="2430"/>
                      </a:lnTo>
                      <a:lnTo>
                        <a:pt x="3620" y="2414"/>
                      </a:lnTo>
                      <a:lnTo>
                        <a:pt x="3614" y="2380"/>
                      </a:lnTo>
                      <a:lnTo>
                        <a:pt x="3610" y="2344"/>
                      </a:lnTo>
                      <a:lnTo>
                        <a:pt x="3610" y="2344"/>
                      </a:lnTo>
                      <a:lnTo>
                        <a:pt x="3608" y="2350"/>
                      </a:lnTo>
                      <a:lnTo>
                        <a:pt x="3608" y="2358"/>
                      </a:lnTo>
                      <a:lnTo>
                        <a:pt x="3608" y="2372"/>
                      </a:lnTo>
                      <a:lnTo>
                        <a:pt x="3608" y="2372"/>
                      </a:lnTo>
                      <a:lnTo>
                        <a:pt x="3602" y="2372"/>
                      </a:lnTo>
                      <a:lnTo>
                        <a:pt x="3598" y="2370"/>
                      </a:lnTo>
                      <a:lnTo>
                        <a:pt x="3592" y="2362"/>
                      </a:lnTo>
                      <a:lnTo>
                        <a:pt x="3588" y="2352"/>
                      </a:lnTo>
                      <a:lnTo>
                        <a:pt x="3586" y="2348"/>
                      </a:lnTo>
                      <a:lnTo>
                        <a:pt x="3580" y="2346"/>
                      </a:lnTo>
                      <a:lnTo>
                        <a:pt x="3580" y="2346"/>
                      </a:lnTo>
                      <a:lnTo>
                        <a:pt x="3580" y="2346"/>
                      </a:lnTo>
                      <a:lnTo>
                        <a:pt x="3580" y="2348"/>
                      </a:lnTo>
                      <a:lnTo>
                        <a:pt x="3580" y="2350"/>
                      </a:lnTo>
                      <a:lnTo>
                        <a:pt x="3580" y="2350"/>
                      </a:lnTo>
                      <a:lnTo>
                        <a:pt x="3576" y="2348"/>
                      </a:lnTo>
                      <a:lnTo>
                        <a:pt x="3572" y="2344"/>
                      </a:lnTo>
                      <a:lnTo>
                        <a:pt x="3566" y="2332"/>
                      </a:lnTo>
                      <a:lnTo>
                        <a:pt x="3556" y="2306"/>
                      </a:lnTo>
                      <a:lnTo>
                        <a:pt x="3556" y="2306"/>
                      </a:lnTo>
                      <a:lnTo>
                        <a:pt x="3552" y="2306"/>
                      </a:lnTo>
                      <a:lnTo>
                        <a:pt x="3550" y="2310"/>
                      </a:lnTo>
                      <a:lnTo>
                        <a:pt x="3550" y="2310"/>
                      </a:lnTo>
                      <a:lnTo>
                        <a:pt x="3546" y="2302"/>
                      </a:lnTo>
                      <a:lnTo>
                        <a:pt x="3544" y="2296"/>
                      </a:lnTo>
                      <a:lnTo>
                        <a:pt x="3542" y="2288"/>
                      </a:lnTo>
                      <a:lnTo>
                        <a:pt x="3536" y="2282"/>
                      </a:lnTo>
                      <a:lnTo>
                        <a:pt x="3536" y="2282"/>
                      </a:lnTo>
                      <a:lnTo>
                        <a:pt x="3532" y="2294"/>
                      </a:lnTo>
                      <a:lnTo>
                        <a:pt x="3528" y="2308"/>
                      </a:lnTo>
                      <a:lnTo>
                        <a:pt x="3526" y="2324"/>
                      </a:lnTo>
                      <a:lnTo>
                        <a:pt x="3528" y="2338"/>
                      </a:lnTo>
                      <a:lnTo>
                        <a:pt x="3528" y="2338"/>
                      </a:lnTo>
                      <a:lnTo>
                        <a:pt x="3524" y="2336"/>
                      </a:lnTo>
                      <a:lnTo>
                        <a:pt x="3520" y="2336"/>
                      </a:lnTo>
                      <a:lnTo>
                        <a:pt x="3512" y="2340"/>
                      </a:lnTo>
                      <a:lnTo>
                        <a:pt x="3512" y="2340"/>
                      </a:lnTo>
                      <a:lnTo>
                        <a:pt x="3514" y="2348"/>
                      </a:lnTo>
                      <a:lnTo>
                        <a:pt x="3512" y="2356"/>
                      </a:lnTo>
                      <a:lnTo>
                        <a:pt x="3508" y="2372"/>
                      </a:lnTo>
                      <a:lnTo>
                        <a:pt x="3502" y="2384"/>
                      </a:lnTo>
                      <a:lnTo>
                        <a:pt x="3500" y="2392"/>
                      </a:lnTo>
                      <a:lnTo>
                        <a:pt x="3500" y="2400"/>
                      </a:lnTo>
                      <a:lnTo>
                        <a:pt x="3500" y="2400"/>
                      </a:lnTo>
                      <a:lnTo>
                        <a:pt x="3498" y="2398"/>
                      </a:lnTo>
                      <a:lnTo>
                        <a:pt x="3498" y="2396"/>
                      </a:lnTo>
                      <a:lnTo>
                        <a:pt x="3496" y="2394"/>
                      </a:lnTo>
                      <a:lnTo>
                        <a:pt x="3494" y="2392"/>
                      </a:lnTo>
                      <a:lnTo>
                        <a:pt x="3494" y="2392"/>
                      </a:lnTo>
                      <a:lnTo>
                        <a:pt x="3492" y="2394"/>
                      </a:lnTo>
                      <a:lnTo>
                        <a:pt x="3490" y="2398"/>
                      </a:lnTo>
                      <a:lnTo>
                        <a:pt x="3490" y="2408"/>
                      </a:lnTo>
                      <a:lnTo>
                        <a:pt x="3490" y="2408"/>
                      </a:lnTo>
                      <a:lnTo>
                        <a:pt x="3484" y="2408"/>
                      </a:lnTo>
                      <a:lnTo>
                        <a:pt x="3480" y="2410"/>
                      </a:lnTo>
                      <a:lnTo>
                        <a:pt x="3476" y="2412"/>
                      </a:lnTo>
                      <a:lnTo>
                        <a:pt x="3472" y="2412"/>
                      </a:lnTo>
                      <a:lnTo>
                        <a:pt x="3472" y="2412"/>
                      </a:lnTo>
                      <a:lnTo>
                        <a:pt x="3456" y="2432"/>
                      </a:lnTo>
                      <a:lnTo>
                        <a:pt x="3456" y="2432"/>
                      </a:lnTo>
                      <a:lnTo>
                        <a:pt x="3454" y="2432"/>
                      </a:lnTo>
                      <a:lnTo>
                        <a:pt x="3452" y="2430"/>
                      </a:lnTo>
                      <a:lnTo>
                        <a:pt x="3448" y="2426"/>
                      </a:lnTo>
                      <a:lnTo>
                        <a:pt x="3448" y="2426"/>
                      </a:lnTo>
                      <a:lnTo>
                        <a:pt x="3442" y="2432"/>
                      </a:lnTo>
                      <a:lnTo>
                        <a:pt x="3436" y="2436"/>
                      </a:lnTo>
                      <a:lnTo>
                        <a:pt x="3430" y="2438"/>
                      </a:lnTo>
                      <a:lnTo>
                        <a:pt x="3424" y="2438"/>
                      </a:lnTo>
                      <a:lnTo>
                        <a:pt x="3420" y="2436"/>
                      </a:lnTo>
                      <a:lnTo>
                        <a:pt x="3414" y="2432"/>
                      </a:lnTo>
                      <a:lnTo>
                        <a:pt x="3406" y="2422"/>
                      </a:lnTo>
                      <a:lnTo>
                        <a:pt x="3398" y="2408"/>
                      </a:lnTo>
                      <a:lnTo>
                        <a:pt x="3392" y="2394"/>
                      </a:lnTo>
                      <a:lnTo>
                        <a:pt x="3384" y="2382"/>
                      </a:lnTo>
                      <a:lnTo>
                        <a:pt x="3378" y="2372"/>
                      </a:lnTo>
                      <a:lnTo>
                        <a:pt x="3378" y="2372"/>
                      </a:lnTo>
                      <a:lnTo>
                        <a:pt x="3372" y="2378"/>
                      </a:lnTo>
                      <a:lnTo>
                        <a:pt x="3366" y="2386"/>
                      </a:lnTo>
                      <a:lnTo>
                        <a:pt x="3364" y="2394"/>
                      </a:lnTo>
                      <a:lnTo>
                        <a:pt x="3366" y="2404"/>
                      </a:lnTo>
                      <a:lnTo>
                        <a:pt x="3366" y="2404"/>
                      </a:lnTo>
                      <a:lnTo>
                        <a:pt x="3368" y="2400"/>
                      </a:lnTo>
                      <a:lnTo>
                        <a:pt x="3368" y="2398"/>
                      </a:lnTo>
                      <a:lnTo>
                        <a:pt x="3370" y="2390"/>
                      </a:lnTo>
                      <a:lnTo>
                        <a:pt x="3370" y="2390"/>
                      </a:lnTo>
                      <a:lnTo>
                        <a:pt x="3372" y="2396"/>
                      </a:lnTo>
                      <a:lnTo>
                        <a:pt x="3374" y="2402"/>
                      </a:lnTo>
                      <a:lnTo>
                        <a:pt x="3372" y="2412"/>
                      </a:lnTo>
                      <a:lnTo>
                        <a:pt x="3368" y="2424"/>
                      </a:lnTo>
                      <a:lnTo>
                        <a:pt x="3366" y="2436"/>
                      </a:lnTo>
                      <a:lnTo>
                        <a:pt x="3366" y="2436"/>
                      </a:lnTo>
                      <a:lnTo>
                        <a:pt x="3364" y="2434"/>
                      </a:lnTo>
                      <a:lnTo>
                        <a:pt x="3362" y="2430"/>
                      </a:lnTo>
                      <a:lnTo>
                        <a:pt x="3366" y="2422"/>
                      </a:lnTo>
                      <a:lnTo>
                        <a:pt x="3368" y="2412"/>
                      </a:lnTo>
                      <a:lnTo>
                        <a:pt x="3366" y="2408"/>
                      </a:lnTo>
                      <a:lnTo>
                        <a:pt x="3364" y="2406"/>
                      </a:lnTo>
                      <a:lnTo>
                        <a:pt x="3364" y="2406"/>
                      </a:lnTo>
                      <a:lnTo>
                        <a:pt x="3354" y="2450"/>
                      </a:lnTo>
                      <a:lnTo>
                        <a:pt x="3354" y="2450"/>
                      </a:lnTo>
                      <a:lnTo>
                        <a:pt x="3352" y="2450"/>
                      </a:lnTo>
                      <a:lnTo>
                        <a:pt x="3350" y="2448"/>
                      </a:lnTo>
                      <a:lnTo>
                        <a:pt x="3348" y="2446"/>
                      </a:lnTo>
                      <a:lnTo>
                        <a:pt x="3344" y="2444"/>
                      </a:lnTo>
                      <a:lnTo>
                        <a:pt x="3344" y="2444"/>
                      </a:lnTo>
                      <a:lnTo>
                        <a:pt x="3336" y="2446"/>
                      </a:lnTo>
                      <a:lnTo>
                        <a:pt x="3330" y="2446"/>
                      </a:lnTo>
                      <a:lnTo>
                        <a:pt x="3322" y="2446"/>
                      </a:lnTo>
                      <a:lnTo>
                        <a:pt x="3316" y="2444"/>
                      </a:lnTo>
                      <a:lnTo>
                        <a:pt x="3306" y="2438"/>
                      </a:lnTo>
                      <a:lnTo>
                        <a:pt x="3296" y="2432"/>
                      </a:lnTo>
                      <a:lnTo>
                        <a:pt x="3288" y="2424"/>
                      </a:lnTo>
                      <a:lnTo>
                        <a:pt x="3278" y="2420"/>
                      </a:lnTo>
                      <a:lnTo>
                        <a:pt x="3272" y="2418"/>
                      </a:lnTo>
                      <a:lnTo>
                        <a:pt x="3266" y="2418"/>
                      </a:lnTo>
                      <a:lnTo>
                        <a:pt x="3260" y="2418"/>
                      </a:lnTo>
                      <a:lnTo>
                        <a:pt x="3252" y="2420"/>
                      </a:lnTo>
                      <a:lnTo>
                        <a:pt x="3252" y="2420"/>
                      </a:lnTo>
                      <a:lnTo>
                        <a:pt x="3236" y="2400"/>
                      </a:lnTo>
                      <a:lnTo>
                        <a:pt x="3228" y="2390"/>
                      </a:lnTo>
                      <a:lnTo>
                        <a:pt x="3222" y="2378"/>
                      </a:lnTo>
                      <a:lnTo>
                        <a:pt x="3222" y="2378"/>
                      </a:lnTo>
                      <a:lnTo>
                        <a:pt x="3214" y="2372"/>
                      </a:lnTo>
                      <a:lnTo>
                        <a:pt x="3208" y="2364"/>
                      </a:lnTo>
                      <a:lnTo>
                        <a:pt x="3202" y="2356"/>
                      </a:lnTo>
                      <a:lnTo>
                        <a:pt x="3196" y="2346"/>
                      </a:lnTo>
                      <a:lnTo>
                        <a:pt x="3196" y="2346"/>
                      </a:lnTo>
                      <a:lnTo>
                        <a:pt x="3190" y="2338"/>
                      </a:lnTo>
                      <a:lnTo>
                        <a:pt x="3184" y="2332"/>
                      </a:lnTo>
                      <a:lnTo>
                        <a:pt x="3176" y="2328"/>
                      </a:lnTo>
                      <a:lnTo>
                        <a:pt x="3166" y="2324"/>
                      </a:lnTo>
                      <a:lnTo>
                        <a:pt x="3148" y="2318"/>
                      </a:lnTo>
                      <a:lnTo>
                        <a:pt x="3130" y="2318"/>
                      </a:lnTo>
                      <a:lnTo>
                        <a:pt x="3130" y="2318"/>
                      </a:lnTo>
                      <a:lnTo>
                        <a:pt x="3130" y="2330"/>
                      </a:lnTo>
                      <a:lnTo>
                        <a:pt x="3132" y="2342"/>
                      </a:lnTo>
                      <a:lnTo>
                        <a:pt x="3132" y="2342"/>
                      </a:lnTo>
                      <a:lnTo>
                        <a:pt x="3124" y="2348"/>
                      </a:lnTo>
                      <a:lnTo>
                        <a:pt x="3120" y="2354"/>
                      </a:lnTo>
                      <a:lnTo>
                        <a:pt x="3120" y="2356"/>
                      </a:lnTo>
                      <a:lnTo>
                        <a:pt x="3120" y="2360"/>
                      </a:lnTo>
                      <a:lnTo>
                        <a:pt x="3128" y="2366"/>
                      </a:lnTo>
                      <a:lnTo>
                        <a:pt x="3128" y="2366"/>
                      </a:lnTo>
                      <a:lnTo>
                        <a:pt x="3128" y="2380"/>
                      </a:lnTo>
                      <a:lnTo>
                        <a:pt x="3128" y="2392"/>
                      </a:lnTo>
                      <a:lnTo>
                        <a:pt x="3128" y="2392"/>
                      </a:lnTo>
                      <a:lnTo>
                        <a:pt x="3132" y="2392"/>
                      </a:lnTo>
                      <a:lnTo>
                        <a:pt x="3134" y="2388"/>
                      </a:lnTo>
                      <a:lnTo>
                        <a:pt x="3134" y="2388"/>
                      </a:lnTo>
                      <a:lnTo>
                        <a:pt x="3168" y="2434"/>
                      </a:lnTo>
                      <a:lnTo>
                        <a:pt x="3186" y="2458"/>
                      </a:lnTo>
                      <a:lnTo>
                        <a:pt x="3200" y="2484"/>
                      </a:lnTo>
                      <a:lnTo>
                        <a:pt x="3200" y="2484"/>
                      </a:lnTo>
                      <a:lnTo>
                        <a:pt x="3204" y="2486"/>
                      </a:lnTo>
                      <a:lnTo>
                        <a:pt x="3206" y="2484"/>
                      </a:lnTo>
                      <a:lnTo>
                        <a:pt x="3210" y="2480"/>
                      </a:lnTo>
                      <a:lnTo>
                        <a:pt x="3210" y="2480"/>
                      </a:lnTo>
                      <a:lnTo>
                        <a:pt x="3214" y="2488"/>
                      </a:lnTo>
                      <a:lnTo>
                        <a:pt x="3216" y="2494"/>
                      </a:lnTo>
                      <a:lnTo>
                        <a:pt x="3226" y="2504"/>
                      </a:lnTo>
                      <a:lnTo>
                        <a:pt x="3236" y="2510"/>
                      </a:lnTo>
                      <a:lnTo>
                        <a:pt x="3250" y="2516"/>
                      </a:lnTo>
                      <a:lnTo>
                        <a:pt x="3250" y="2516"/>
                      </a:lnTo>
                      <a:lnTo>
                        <a:pt x="3252" y="2524"/>
                      </a:lnTo>
                      <a:lnTo>
                        <a:pt x="3256" y="2532"/>
                      </a:lnTo>
                      <a:lnTo>
                        <a:pt x="3268" y="2546"/>
                      </a:lnTo>
                      <a:lnTo>
                        <a:pt x="3268" y="2546"/>
                      </a:lnTo>
                      <a:lnTo>
                        <a:pt x="3266" y="2550"/>
                      </a:lnTo>
                      <a:lnTo>
                        <a:pt x="3268" y="2554"/>
                      </a:lnTo>
                      <a:lnTo>
                        <a:pt x="3268" y="2556"/>
                      </a:lnTo>
                      <a:lnTo>
                        <a:pt x="3264" y="2556"/>
                      </a:lnTo>
                      <a:lnTo>
                        <a:pt x="3264" y="2556"/>
                      </a:lnTo>
                      <a:lnTo>
                        <a:pt x="3276" y="2574"/>
                      </a:lnTo>
                      <a:lnTo>
                        <a:pt x="3288" y="2590"/>
                      </a:lnTo>
                      <a:lnTo>
                        <a:pt x="3300" y="2608"/>
                      </a:lnTo>
                      <a:lnTo>
                        <a:pt x="3310" y="2626"/>
                      </a:lnTo>
                      <a:lnTo>
                        <a:pt x="3310" y="2626"/>
                      </a:lnTo>
                      <a:lnTo>
                        <a:pt x="3308" y="2616"/>
                      </a:lnTo>
                      <a:lnTo>
                        <a:pt x="3306" y="2606"/>
                      </a:lnTo>
                      <a:lnTo>
                        <a:pt x="3298" y="2584"/>
                      </a:lnTo>
                      <a:lnTo>
                        <a:pt x="3294" y="2574"/>
                      </a:lnTo>
                      <a:lnTo>
                        <a:pt x="3294" y="2562"/>
                      </a:lnTo>
                      <a:lnTo>
                        <a:pt x="3294" y="2550"/>
                      </a:lnTo>
                      <a:lnTo>
                        <a:pt x="3296" y="2540"/>
                      </a:lnTo>
                      <a:lnTo>
                        <a:pt x="3296" y="2540"/>
                      </a:lnTo>
                      <a:lnTo>
                        <a:pt x="3298" y="2540"/>
                      </a:lnTo>
                      <a:lnTo>
                        <a:pt x="3300" y="2542"/>
                      </a:lnTo>
                      <a:lnTo>
                        <a:pt x="3302" y="2544"/>
                      </a:lnTo>
                      <a:lnTo>
                        <a:pt x="3302" y="2542"/>
                      </a:lnTo>
                      <a:lnTo>
                        <a:pt x="3302" y="2542"/>
                      </a:lnTo>
                      <a:lnTo>
                        <a:pt x="3312" y="2562"/>
                      </a:lnTo>
                      <a:lnTo>
                        <a:pt x="3320" y="2584"/>
                      </a:lnTo>
                      <a:lnTo>
                        <a:pt x="3334" y="2630"/>
                      </a:lnTo>
                      <a:lnTo>
                        <a:pt x="3334" y="2630"/>
                      </a:lnTo>
                      <a:lnTo>
                        <a:pt x="3332" y="2628"/>
                      </a:lnTo>
                      <a:lnTo>
                        <a:pt x="3330" y="2626"/>
                      </a:lnTo>
                      <a:lnTo>
                        <a:pt x="3330" y="2626"/>
                      </a:lnTo>
                      <a:lnTo>
                        <a:pt x="3330" y="2626"/>
                      </a:lnTo>
                      <a:lnTo>
                        <a:pt x="3328" y="2628"/>
                      </a:lnTo>
                      <a:lnTo>
                        <a:pt x="3330" y="2630"/>
                      </a:lnTo>
                      <a:lnTo>
                        <a:pt x="3332" y="2634"/>
                      </a:lnTo>
                      <a:lnTo>
                        <a:pt x="3336" y="2640"/>
                      </a:lnTo>
                      <a:lnTo>
                        <a:pt x="3340" y="2646"/>
                      </a:lnTo>
                      <a:lnTo>
                        <a:pt x="3340" y="2646"/>
                      </a:lnTo>
                      <a:lnTo>
                        <a:pt x="3342" y="2646"/>
                      </a:lnTo>
                      <a:lnTo>
                        <a:pt x="3342" y="2644"/>
                      </a:lnTo>
                      <a:lnTo>
                        <a:pt x="3344" y="2642"/>
                      </a:lnTo>
                      <a:lnTo>
                        <a:pt x="3346" y="2642"/>
                      </a:lnTo>
                      <a:lnTo>
                        <a:pt x="3346" y="2642"/>
                      </a:lnTo>
                      <a:lnTo>
                        <a:pt x="3346" y="2646"/>
                      </a:lnTo>
                      <a:lnTo>
                        <a:pt x="3348" y="2648"/>
                      </a:lnTo>
                      <a:lnTo>
                        <a:pt x="3350" y="2654"/>
                      </a:lnTo>
                      <a:lnTo>
                        <a:pt x="3350" y="2654"/>
                      </a:lnTo>
                      <a:lnTo>
                        <a:pt x="3356" y="2652"/>
                      </a:lnTo>
                      <a:lnTo>
                        <a:pt x="3358" y="2648"/>
                      </a:lnTo>
                      <a:lnTo>
                        <a:pt x="3362" y="2640"/>
                      </a:lnTo>
                      <a:lnTo>
                        <a:pt x="3364" y="2632"/>
                      </a:lnTo>
                      <a:lnTo>
                        <a:pt x="3366" y="2628"/>
                      </a:lnTo>
                      <a:lnTo>
                        <a:pt x="3370" y="2624"/>
                      </a:lnTo>
                      <a:lnTo>
                        <a:pt x="3370" y="2624"/>
                      </a:lnTo>
                      <a:lnTo>
                        <a:pt x="3374" y="2624"/>
                      </a:lnTo>
                      <a:lnTo>
                        <a:pt x="3378" y="2624"/>
                      </a:lnTo>
                      <a:lnTo>
                        <a:pt x="3386" y="2620"/>
                      </a:lnTo>
                      <a:lnTo>
                        <a:pt x="3392" y="2612"/>
                      </a:lnTo>
                      <a:lnTo>
                        <a:pt x="3398" y="2604"/>
                      </a:lnTo>
                      <a:lnTo>
                        <a:pt x="3398" y="2604"/>
                      </a:lnTo>
                      <a:lnTo>
                        <a:pt x="3398" y="2600"/>
                      </a:lnTo>
                      <a:lnTo>
                        <a:pt x="3394" y="2598"/>
                      </a:lnTo>
                      <a:lnTo>
                        <a:pt x="3392" y="2596"/>
                      </a:lnTo>
                      <a:lnTo>
                        <a:pt x="3392" y="2592"/>
                      </a:lnTo>
                      <a:lnTo>
                        <a:pt x="3392" y="2592"/>
                      </a:lnTo>
                      <a:lnTo>
                        <a:pt x="3398" y="2592"/>
                      </a:lnTo>
                      <a:lnTo>
                        <a:pt x="3398" y="2592"/>
                      </a:lnTo>
                      <a:lnTo>
                        <a:pt x="3400" y="2592"/>
                      </a:lnTo>
                      <a:lnTo>
                        <a:pt x="3400" y="2592"/>
                      </a:lnTo>
                      <a:lnTo>
                        <a:pt x="3398" y="2576"/>
                      </a:lnTo>
                      <a:lnTo>
                        <a:pt x="3396" y="2560"/>
                      </a:lnTo>
                      <a:lnTo>
                        <a:pt x="3396" y="2522"/>
                      </a:lnTo>
                      <a:lnTo>
                        <a:pt x="3394" y="2484"/>
                      </a:lnTo>
                      <a:lnTo>
                        <a:pt x="3394" y="2464"/>
                      </a:lnTo>
                      <a:lnTo>
                        <a:pt x="3390" y="2446"/>
                      </a:lnTo>
                      <a:lnTo>
                        <a:pt x="3390" y="2446"/>
                      </a:lnTo>
                      <a:lnTo>
                        <a:pt x="3398" y="2460"/>
                      </a:lnTo>
                      <a:lnTo>
                        <a:pt x="3406" y="2476"/>
                      </a:lnTo>
                      <a:lnTo>
                        <a:pt x="3420" y="2508"/>
                      </a:lnTo>
                      <a:lnTo>
                        <a:pt x="3428" y="2524"/>
                      </a:lnTo>
                      <a:lnTo>
                        <a:pt x="3438" y="2536"/>
                      </a:lnTo>
                      <a:lnTo>
                        <a:pt x="3448" y="2550"/>
                      </a:lnTo>
                      <a:lnTo>
                        <a:pt x="3462" y="2558"/>
                      </a:lnTo>
                      <a:lnTo>
                        <a:pt x="3462" y="2558"/>
                      </a:lnTo>
                      <a:lnTo>
                        <a:pt x="3470" y="2558"/>
                      </a:lnTo>
                      <a:lnTo>
                        <a:pt x="3476" y="2554"/>
                      </a:lnTo>
                      <a:lnTo>
                        <a:pt x="3482" y="2550"/>
                      </a:lnTo>
                      <a:lnTo>
                        <a:pt x="3486" y="2550"/>
                      </a:lnTo>
                      <a:lnTo>
                        <a:pt x="3486" y="2550"/>
                      </a:lnTo>
                      <a:lnTo>
                        <a:pt x="3496" y="2560"/>
                      </a:lnTo>
                      <a:lnTo>
                        <a:pt x="3504" y="2570"/>
                      </a:lnTo>
                      <a:lnTo>
                        <a:pt x="3518" y="2594"/>
                      </a:lnTo>
                      <a:lnTo>
                        <a:pt x="3518" y="2594"/>
                      </a:lnTo>
                      <a:lnTo>
                        <a:pt x="3522" y="2594"/>
                      </a:lnTo>
                      <a:lnTo>
                        <a:pt x="3524" y="2592"/>
                      </a:lnTo>
                      <a:lnTo>
                        <a:pt x="3526" y="2592"/>
                      </a:lnTo>
                      <a:lnTo>
                        <a:pt x="3530" y="2594"/>
                      </a:lnTo>
                      <a:lnTo>
                        <a:pt x="3530" y="2594"/>
                      </a:lnTo>
                      <a:lnTo>
                        <a:pt x="3536" y="2632"/>
                      </a:lnTo>
                      <a:lnTo>
                        <a:pt x="3538" y="2674"/>
                      </a:lnTo>
                      <a:lnTo>
                        <a:pt x="3542" y="2756"/>
                      </a:lnTo>
                      <a:lnTo>
                        <a:pt x="3542" y="2756"/>
                      </a:lnTo>
                      <a:lnTo>
                        <a:pt x="3540" y="2756"/>
                      </a:lnTo>
                      <a:lnTo>
                        <a:pt x="3538" y="2754"/>
                      </a:lnTo>
                      <a:lnTo>
                        <a:pt x="3538" y="2750"/>
                      </a:lnTo>
                      <a:lnTo>
                        <a:pt x="3534" y="2750"/>
                      </a:lnTo>
                      <a:lnTo>
                        <a:pt x="3534" y="2750"/>
                      </a:lnTo>
                      <a:lnTo>
                        <a:pt x="3542" y="2802"/>
                      </a:lnTo>
                      <a:lnTo>
                        <a:pt x="3548" y="2830"/>
                      </a:lnTo>
                      <a:lnTo>
                        <a:pt x="3556" y="2852"/>
                      </a:lnTo>
                      <a:lnTo>
                        <a:pt x="3556" y="2852"/>
                      </a:lnTo>
                      <a:lnTo>
                        <a:pt x="3548" y="2864"/>
                      </a:lnTo>
                      <a:lnTo>
                        <a:pt x="3544" y="2874"/>
                      </a:lnTo>
                      <a:lnTo>
                        <a:pt x="3542" y="2886"/>
                      </a:lnTo>
                      <a:lnTo>
                        <a:pt x="3542" y="2898"/>
                      </a:lnTo>
                      <a:lnTo>
                        <a:pt x="3544" y="2924"/>
                      </a:lnTo>
                      <a:lnTo>
                        <a:pt x="3544" y="2936"/>
                      </a:lnTo>
                      <a:lnTo>
                        <a:pt x="3542" y="2948"/>
                      </a:lnTo>
                      <a:lnTo>
                        <a:pt x="3542" y="2948"/>
                      </a:lnTo>
                      <a:lnTo>
                        <a:pt x="3540" y="2960"/>
                      </a:lnTo>
                      <a:lnTo>
                        <a:pt x="3534" y="2968"/>
                      </a:lnTo>
                      <a:lnTo>
                        <a:pt x="3530" y="2978"/>
                      </a:lnTo>
                      <a:lnTo>
                        <a:pt x="3528" y="2988"/>
                      </a:lnTo>
                      <a:lnTo>
                        <a:pt x="3528" y="2988"/>
                      </a:lnTo>
                      <a:lnTo>
                        <a:pt x="3528" y="2996"/>
                      </a:lnTo>
                      <a:lnTo>
                        <a:pt x="3530" y="3006"/>
                      </a:lnTo>
                      <a:lnTo>
                        <a:pt x="3530" y="3016"/>
                      </a:lnTo>
                      <a:lnTo>
                        <a:pt x="3532" y="3026"/>
                      </a:lnTo>
                      <a:lnTo>
                        <a:pt x="3532" y="3026"/>
                      </a:lnTo>
                      <a:lnTo>
                        <a:pt x="3528" y="3036"/>
                      </a:lnTo>
                      <a:lnTo>
                        <a:pt x="3522" y="3042"/>
                      </a:lnTo>
                      <a:lnTo>
                        <a:pt x="3516" y="3050"/>
                      </a:lnTo>
                      <a:lnTo>
                        <a:pt x="3510" y="3058"/>
                      </a:lnTo>
                      <a:lnTo>
                        <a:pt x="3510" y="3058"/>
                      </a:lnTo>
                      <a:lnTo>
                        <a:pt x="3504" y="3068"/>
                      </a:lnTo>
                      <a:lnTo>
                        <a:pt x="3502" y="3082"/>
                      </a:lnTo>
                      <a:lnTo>
                        <a:pt x="3498" y="3094"/>
                      </a:lnTo>
                      <a:lnTo>
                        <a:pt x="3492" y="3106"/>
                      </a:lnTo>
                      <a:lnTo>
                        <a:pt x="3492" y="3106"/>
                      </a:lnTo>
                      <a:lnTo>
                        <a:pt x="3486" y="3120"/>
                      </a:lnTo>
                      <a:lnTo>
                        <a:pt x="3482" y="3132"/>
                      </a:lnTo>
                      <a:lnTo>
                        <a:pt x="3478" y="3146"/>
                      </a:lnTo>
                      <a:lnTo>
                        <a:pt x="3480" y="3164"/>
                      </a:lnTo>
                      <a:lnTo>
                        <a:pt x="3480" y="3164"/>
                      </a:lnTo>
                      <a:lnTo>
                        <a:pt x="3482" y="3172"/>
                      </a:lnTo>
                      <a:lnTo>
                        <a:pt x="3484" y="3180"/>
                      </a:lnTo>
                      <a:lnTo>
                        <a:pt x="3484" y="3180"/>
                      </a:lnTo>
                      <a:lnTo>
                        <a:pt x="3482" y="3188"/>
                      </a:lnTo>
                      <a:lnTo>
                        <a:pt x="3478" y="3200"/>
                      </a:lnTo>
                      <a:lnTo>
                        <a:pt x="3466" y="3224"/>
                      </a:lnTo>
                      <a:lnTo>
                        <a:pt x="3454" y="3248"/>
                      </a:lnTo>
                      <a:lnTo>
                        <a:pt x="3448" y="3260"/>
                      </a:lnTo>
                      <a:lnTo>
                        <a:pt x="3444" y="3272"/>
                      </a:lnTo>
                      <a:lnTo>
                        <a:pt x="3444" y="3272"/>
                      </a:lnTo>
                      <a:lnTo>
                        <a:pt x="3442" y="3274"/>
                      </a:lnTo>
                      <a:lnTo>
                        <a:pt x="3438" y="3278"/>
                      </a:lnTo>
                      <a:lnTo>
                        <a:pt x="3432" y="3284"/>
                      </a:lnTo>
                      <a:lnTo>
                        <a:pt x="3432" y="3284"/>
                      </a:lnTo>
                      <a:lnTo>
                        <a:pt x="3422" y="3302"/>
                      </a:lnTo>
                      <a:lnTo>
                        <a:pt x="3416" y="3322"/>
                      </a:lnTo>
                      <a:lnTo>
                        <a:pt x="3408" y="3358"/>
                      </a:lnTo>
                      <a:lnTo>
                        <a:pt x="3408" y="3358"/>
                      </a:lnTo>
                      <a:lnTo>
                        <a:pt x="3402" y="3360"/>
                      </a:lnTo>
                      <a:lnTo>
                        <a:pt x="3396" y="3366"/>
                      </a:lnTo>
                      <a:lnTo>
                        <a:pt x="3390" y="3370"/>
                      </a:lnTo>
                      <a:lnTo>
                        <a:pt x="3386" y="3374"/>
                      </a:lnTo>
                      <a:lnTo>
                        <a:pt x="3386" y="3374"/>
                      </a:lnTo>
                      <a:lnTo>
                        <a:pt x="3382" y="3386"/>
                      </a:lnTo>
                      <a:lnTo>
                        <a:pt x="3378" y="3394"/>
                      </a:lnTo>
                      <a:lnTo>
                        <a:pt x="3370" y="3412"/>
                      </a:lnTo>
                      <a:lnTo>
                        <a:pt x="3358" y="3426"/>
                      </a:lnTo>
                      <a:lnTo>
                        <a:pt x="3346" y="3440"/>
                      </a:lnTo>
                      <a:lnTo>
                        <a:pt x="3334" y="3454"/>
                      </a:lnTo>
                      <a:lnTo>
                        <a:pt x="3324" y="3470"/>
                      </a:lnTo>
                      <a:lnTo>
                        <a:pt x="3316" y="3488"/>
                      </a:lnTo>
                      <a:lnTo>
                        <a:pt x="3314" y="3498"/>
                      </a:lnTo>
                      <a:lnTo>
                        <a:pt x="3312" y="3510"/>
                      </a:lnTo>
                      <a:lnTo>
                        <a:pt x="3312" y="3510"/>
                      </a:lnTo>
                      <a:lnTo>
                        <a:pt x="3308" y="3508"/>
                      </a:lnTo>
                      <a:lnTo>
                        <a:pt x="3306" y="3510"/>
                      </a:lnTo>
                      <a:lnTo>
                        <a:pt x="3304" y="3516"/>
                      </a:lnTo>
                      <a:lnTo>
                        <a:pt x="3304" y="3516"/>
                      </a:lnTo>
                      <a:lnTo>
                        <a:pt x="3300" y="3514"/>
                      </a:lnTo>
                      <a:lnTo>
                        <a:pt x="3298" y="3512"/>
                      </a:lnTo>
                      <a:lnTo>
                        <a:pt x="3298" y="3512"/>
                      </a:lnTo>
                      <a:lnTo>
                        <a:pt x="3292" y="3520"/>
                      </a:lnTo>
                      <a:lnTo>
                        <a:pt x="3286" y="3530"/>
                      </a:lnTo>
                      <a:lnTo>
                        <a:pt x="3282" y="3534"/>
                      </a:lnTo>
                      <a:lnTo>
                        <a:pt x="3276" y="3536"/>
                      </a:lnTo>
                      <a:lnTo>
                        <a:pt x="3270" y="3538"/>
                      </a:lnTo>
                      <a:lnTo>
                        <a:pt x="3264" y="3536"/>
                      </a:lnTo>
                      <a:lnTo>
                        <a:pt x="3264" y="3536"/>
                      </a:lnTo>
                      <a:lnTo>
                        <a:pt x="3256" y="3526"/>
                      </a:lnTo>
                      <a:lnTo>
                        <a:pt x="3252" y="3512"/>
                      </a:lnTo>
                      <a:lnTo>
                        <a:pt x="3250" y="3496"/>
                      </a:lnTo>
                      <a:lnTo>
                        <a:pt x="3250" y="3476"/>
                      </a:lnTo>
                      <a:lnTo>
                        <a:pt x="3250" y="3476"/>
                      </a:lnTo>
                      <a:lnTo>
                        <a:pt x="3246" y="3468"/>
                      </a:lnTo>
                      <a:lnTo>
                        <a:pt x="3242" y="3458"/>
                      </a:lnTo>
                      <a:lnTo>
                        <a:pt x="3238" y="3434"/>
                      </a:lnTo>
                      <a:lnTo>
                        <a:pt x="3234" y="3412"/>
                      </a:lnTo>
                      <a:lnTo>
                        <a:pt x="3228" y="3390"/>
                      </a:lnTo>
                      <a:lnTo>
                        <a:pt x="3228" y="3390"/>
                      </a:lnTo>
                      <a:lnTo>
                        <a:pt x="3224" y="3390"/>
                      </a:lnTo>
                      <a:lnTo>
                        <a:pt x="3222" y="3392"/>
                      </a:lnTo>
                      <a:lnTo>
                        <a:pt x="3220" y="3392"/>
                      </a:lnTo>
                      <a:lnTo>
                        <a:pt x="3220" y="3390"/>
                      </a:lnTo>
                      <a:lnTo>
                        <a:pt x="3220" y="3390"/>
                      </a:lnTo>
                      <a:lnTo>
                        <a:pt x="3220" y="3388"/>
                      </a:lnTo>
                      <a:lnTo>
                        <a:pt x="3222" y="3386"/>
                      </a:lnTo>
                      <a:lnTo>
                        <a:pt x="3224" y="3384"/>
                      </a:lnTo>
                      <a:lnTo>
                        <a:pt x="3226" y="3382"/>
                      </a:lnTo>
                      <a:lnTo>
                        <a:pt x="3226" y="3382"/>
                      </a:lnTo>
                      <a:lnTo>
                        <a:pt x="3222" y="3354"/>
                      </a:lnTo>
                      <a:lnTo>
                        <a:pt x="3218" y="3324"/>
                      </a:lnTo>
                      <a:lnTo>
                        <a:pt x="3212" y="3296"/>
                      </a:lnTo>
                      <a:lnTo>
                        <a:pt x="3208" y="3284"/>
                      </a:lnTo>
                      <a:lnTo>
                        <a:pt x="3202" y="3274"/>
                      </a:lnTo>
                      <a:lnTo>
                        <a:pt x="3202" y="3274"/>
                      </a:lnTo>
                      <a:lnTo>
                        <a:pt x="3202" y="3270"/>
                      </a:lnTo>
                      <a:lnTo>
                        <a:pt x="3200" y="3270"/>
                      </a:lnTo>
                      <a:lnTo>
                        <a:pt x="3196" y="3272"/>
                      </a:lnTo>
                      <a:lnTo>
                        <a:pt x="3196" y="3272"/>
                      </a:lnTo>
                      <a:lnTo>
                        <a:pt x="3194" y="3266"/>
                      </a:lnTo>
                      <a:lnTo>
                        <a:pt x="3194" y="3262"/>
                      </a:lnTo>
                      <a:lnTo>
                        <a:pt x="3192" y="3258"/>
                      </a:lnTo>
                      <a:lnTo>
                        <a:pt x="3194" y="3252"/>
                      </a:lnTo>
                      <a:lnTo>
                        <a:pt x="3194" y="3252"/>
                      </a:lnTo>
                      <a:lnTo>
                        <a:pt x="3180" y="3238"/>
                      </a:lnTo>
                      <a:lnTo>
                        <a:pt x="3166" y="3222"/>
                      </a:lnTo>
                      <a:lnTo>
                        <a:pt x="3142" y="3188"/>
                      </a:lnTo>
                      <a:lnTo>
                        <a:pt x="3142" y="3188"/>
                      </a:lnTo>
                      <a:lnTo>
                        <a:pt x="3140" y="3178"/>
                      </a:lnTo>
                      <a:lnTo>
                        <a:pt x="3138" y="3170"/>
                      </a:lnTo>
                      <a:lnTo>
                        <a:pt x="3130" y="3154"/>
                      </a:lnTo>
                      <a:lnTo>
                        <a:pt x="3122" y="3140"/>
                      </a:lnTo>
                      <a:lnTo>
                        <a:pt x="3114" y="3126"/>
                      </a:lnTo>
                      <a:lnTo>
                        <a:pt x="3114" y="3126"/>
                      </a:lnTo>
                      <a:lnTo>
                        <a:pt x="3104" y="3114"/>
                      </a:lnTo>
                      <a:lnTo>
                        <a:pt x="3094" y="3106"/>
                      </a:lnTo>
                      <a:lnTo>
                        <a:pt x="3082" y="3098"/>
                      </a:lnTo>
                      <a:lnTo>
                        <a:pt x="3074" y="3096"/>
                      </a:lnTo>
                      <a:lnTo>
                        <a:pt x="3064" y="3094"/>
                      </a:lnTo>
                      <a:lnTo>
                        <a:pt x="3064" y="3094"/>
                      </a:lnTo>
                      <a:lnTo>
                        <a:pt x="3064" y="3090"/>
                      </a:lnTo>
                      <a:lnTo>
                        <a:pt x="3062" y="3088"/>
                      </a:lnTo>
                      <a:lnTo>
                        <a:pt x="3060" y="3084"/>
                      </a:lnTo>
                      <a:lnTo>
                        <a:pt x="3058" y="3080"/>
                      </a:lnTo>
                      <a:lnTo>
                        <a:pt x="3058" y="3080"/>
                      </a:lnTo>
                      <a:lnTo>
                        <a:pt x="3052" y="3074"/>
                      </a:lnTo>
                      <a:lnTo>
                        <a:pt x="3046" y="3068"/>
                      </a:lnTo>
                      <a:lnTo>
                        <a:pt x="3042" y="3060"/>
                      </a:lnTo>
                      <a:lnTo>
                        <a:pt x="3040" y="3054"/>
                      </a:lnTo>
                      <a:lnTo>
                        <a:pt x="3036" y="3036"/>
                      </a:lnTo>
                      <a:lnTo>
                        <a:pt x="3028" y="3016"/>
                      </a:lnTo>
                      <a:lnTo>
                        <a:pt x="3028" y="3016"/>
                      </a:lnTo>
                      <a:lnTo>
                        <a:pt x="3022" y="3010"/>
                      </a:lnTo>
                      <a:lnTo>
                        <a:pt x="3022" y="3010"/>
                      </a:lnTo>
                      <a:lnTo>
                        <a:pt x="3022" y="3000"/>
                      </a:lnTo>
                      <a:lnTo>
                        <a:pt x="3022" y="2988"/>
                      </a:lnTo>
                      <a:lnTo>
                        <a:pt x="3020" y="2976"/>
                      </a:lnTo>
                      <a:lnTo>
                        <a:pt x="3018" y="2966"/>
                      </a:lnTo>
                      <a:lnTo>
                        <a:pt x="3018" y="2966"/>
                      </a:lnTo>
                      <a:lnTo>
                        <a:pt x="3014" y="2956"/>
                      </a:lnTo>
                      <a:lnTo>
                        <a:pt x="3008" y="2946"/>
                      </a:lnTo>
                      <a:lnTo>
                        <a:pt x="2996" y="2928"/>
                      </a:lnTo>
                      <a:lnTo>
                        <a:pt x="2984" y="2910"/>
                      </a:lnTo>
                      <a:lnTo>
                        <a:pt x="2980" y="2902"/>
                      </a:lnTo>
                      <a:lnTo>
                        <a:pt x="2976" y="2892"/>
                      </a:lnTo>
                      <a:lnTo>
                        <a:pt x="2976" y="2892"/>
                      </a:lnTo>
                      <a:lnTo>
                        <a:pt x="2972" y="2890"/>
                      </a:lnTo>
                      <a:lnTo>
                        <a:pt x="2968" y="2888"/>
                      </a:lnTo>
                      <a:lnTo>
                        <a:pt x="2958" y="2880"/>
                      </a:lnTo>
                      <a:lnTo>
                        <a:pt x="2948" y="2874"/>
                      </a:lnTo>
                      <a:lnTo>
                        <a:pt x="2944" y="2874"/>
                      </a:lnTo>
                      <a:lnTo>
                        <a:pt x="2938" y="2874"/>
                      </a:lnTo>
                      <a:lnTo>
                        <a:pt x="2938" y="2874"/>
                      </a:lnTo>
                      <a:lnTo>
                        <a:pt x="2924" y="2858"/>
                      </a:lnTo>
                      <a:lnTo>
                        <a:pt x="2908" y="2842"/>
                      </a:lnTo>
                      <a:lnTo>
                        <a:pt x="2908" y="2842"/>
                      </a:lnTo>
                      <a:lnTo>
                        <a:pt x="2910" y="2836"/>
                      </a:lnTo>
                      <a:lnTo>
                        <a:pt x="2910" y="2830"/>
                      </a:lnTo>
                      <a:lnTo>
                        <a:pt x="2910" y="2830"/>
                      </a:lnTo>
                      <a:lnTo>
                        <a:pt x="2896" y="2806"/>
                      </a:lnTo>
                      <a:lnTo>
                        <a:pt x="2880" y="2786"/>
                      </a:lnTo>
                      <a:lnTo>
                        <a:pt x="2846" y="2744"/>
                      </a:lnTo>
                      <a:lnTo>
                        <a:pt x="2810" y="2702"/>
                      </a:lnTo>
                      <a:lnTo>
                        <a:pt x="2794" y="2682"/>
                      </a:lnTo>
                      <a:lnTo>
                        <a:pt x="2778" y="2658"/>
                      </a:lnTo>
                      <a:lnTo>
                        <a:pt x="2778" y="2658"/>
                      </a:lnTo>
                      <a:lnTo>
                        <a:pt x="2768" y="2662"/>
                      </a:lnTo>
                      <a:lnTo>
                        <a:pt x="2762" y="2664"/>
                      </a:lnTo>
                      <a:lnTo>
                        <a:pt x="2756" y="2664"/>
                      </a:lnTo>
                      <a:lnTo>
                        <a:pt x="2756" y="2664"/>
                      </a:lnTo>
                      <a:lnTo>
                        <a:pt x="2756" y="2650"/>
                      </a:lnTo>
                      <a:lnTo>
                        <a:pt x="2754" y="2638"/>
                      </a:lnTo>
                      <a:lnTo>
                        <a:pt x="2750" y="2612"/>
                      </a:lnTo>
                      <a:lnTo>
                        <a:pt x="2744" y="2590"/>
                      </a:lnTo>
                      <a:lnTo>
                        <a:pt x="2740" y="2568"/>
                      </a:lnTo>
                      <a:lnTo>
                        <a:pt x="2740" y="2568"/>
                      </a:lnTo>
                      <a:lnTo>
                        <a:pt x="2740" y="2584"/>
                      </a:lnTo>
                      <a:lnTo>
                        <a:pt x="2740" y="2598"/>
                      </a:lnTo>
                      <a:lnTo>
                        <a:pt x="2742" y="2626"/>
                      </a:lnTo>
                      <a:lnTo>
                        <a:pt x="2748" y="2654"/>
                      </a:lnTo>
                      <a:lnTo>
                        <a:pt x="2752" y="2684"/>
                      </a:lnTo>
                      <a:lnTo>
                        <a:pt x="2752" y="2684"/>
                      </a:lnTo>
                      <a:lnTo>
                        <a:pt x="2750" y="2684"/>
                      </a:lnTo>
                      <a:lnTo>
                        <a:pt x="2748" y="2686"/>
                      </a:lnTo>
                      <a:lnTo>
                        <a:pt x="2746" y="2688"/>
                      </a:lnTo>
                      <a:lnTo>
                        <a:pt x="2744" y="2690"/>
                      </a:lnTo>
                      <a:lnTo>
                        <a:pt x="2744" y="2690"/>
                      </a:lnTo>
                      <a:lnTo>
                        <a:pt x="2736" y="2686"/>
                      </a:lnTo>
                      <a:lnTo>
                        <a:pt x="2730" y="2682"/>
                      </a:lnTo>
                      <a:lnTo>
                        <a:pt x="2720" y="2674"/>
                      </a:lnTo>
                      <a:lnTo>
                        <a:pt x="2710" y="2664"/>
                      </a:lnTo>
                      <a:lnTo>
                        <a:pt x="2704" y="2660"/>
                      </a:lnTo>
                      <a:lnTo>
                        <a:pt x="2696" y="2656"/>
                      </a:lnTo>
                      <a:lnTo>
                        <a:pt x="2696" y="2656"/>
                      </a:lnTo>
                      <a:lnTo>
                        <a:pt x="2692" y="2644"/>
                      </a:lnTo>
                      <a:lnTo>
                        <a:pt x="2686" y="2632"/>
                      </a:lnTo>
                      <a:lnTo>
                        <a:pt x="2680" y="2622"/>
                      </a:lnTo>
                      <a:lnTo>
                        <a:pt x="2672" y="2612"/>
                      </a:lnTo>
                      <a:lnTo>
                        <a:pt x="2656" y="2594"/>
                      </a:lnTo>
                      <a:lnTo>
                        <a:pt x="2648" y="2586"/>
                      </a:lnTo>
                      <a:lnTo>
                        <a:pt x="2642" y="2574"/>
                      </a:lnTo>
                      <a:lnTo>
                        <a:pt x="2642" y="2574"/>
                      </a:lnTo>
                      <a:lnTo>
                        <a:pt x="2648" y="2592"/>
                      </a:lnTo>
                      <a:lnTo>
                        <a:pt x="2656" y="2610"/>
                      </a:lnTo>
                      <a:lnTo>
                        <a:pt x="2664" y="2626"/>
                      </a:lnTo>
                      <a:lnTo>
                        <a:pt x="2674" y="2642"/>
                      </a:lnTo>
                      <a:lnTo>
                        <a:pt x="2686" y="2656"/>
                      </a:lnTo>
                      <a:lnTo>
                        <a:pt x="2698" y="2670"/>
                      </a:lnTo>
                      <a:lnTo>
                        <a:pt x="2724" y="2696"/>
                      </a:lnTo>
                      <a:lnTo>
                        <a:pt x="2724" y="2696"/>
                      </a:lnTo>
                      <a:lnTo>
                        <a:pt x="2726" y="2704"/>
                      </a:lnTo>
                      <a:lnTo>
                        <a:pt x="2728" y="2714"/>
                      </a:lnTo>
                      <a:lnTo>
                        <a:pt x="2728" y="2714"/>
                      </a:lnTo>
                      <a:lnTo>
                        <a:pt x="2738" y="2724"/>
                      </a:lnTo>
                      <a:lnTo>
                        <a:pt x="2746" y="2734"/>
                      </a:lnTo>
                      <a:lnTo>
                        <a:pt x="2754" y="2748"/>
                      </a:lnTo>
                      <a:lnTo>
                        <a:pt x="2758" y="2762"/>
                      </a:lnTo>
                      <a:lnTo>
                        <a:pt x="2758" y="2762"/>
                      </a:lnTo>
                      <a:lnTo>
                        <a:pt x="2784" y="2798"/>
                      </a:lnTo>
                      <a:lnTo>
                        <a:pt x="2810" y="2834"/>
                      </a:lnTo>
                      <a:lnTo>
                        <a:pt x="2834" y="2872"/>
                      </a:lnTo>
                      <a:lnTo>
                        <a:pt x="2860" y="2910"/>
                      </a:lnTo>
                      <a:lnTo>
                        <a:pt x="2860" y="2910"/>
                      </a:lnTo>
                      <a:lnTo>
                        <a:pt x="2868" y="2914"/>
                      </a:lnTo>
                      <a:lnTo>
                        <a:pt x="2872" y="2916"/>
                      </a:lnTo>
                      <a:lnTo>
                        <a:pt x="2876" y="2918"/>
                      </a:lnTo>
                      <a:lnTo>
                        <a:pt x="2876" y="2918"/>
                      </a:lnTo>
                      <a:lnTo>
                        <a:pt x="2874" y="2922"/>
                      </a:lnTo>
                      <a:lnTo>
                        <a:pt x="2872" y="2924"/>
                      </a:lnTo>
                      <a:lnTo>
                        <a:pt x="2868" y="2924"/>
                      </a:lnTo>
                      <a:lnTo>
                        <a:pt x="2864" y="2926"/>
                      </a:lnTo>
                      <a:lnTo>
                        <a:pt x="2864" y="2926"/>
                      </a:lnTo>
                      <a:lnTo>
                        <a:pt x="2872" y="2940"/>
                      </a:lnTo>
                      <a:lnTo>
                        <a:pt x="2876" y="2956"/>
                      </a:lnTo>
                      <a:lnTo>
                        <a:pt x="2880" y="2972"/>
                      </a:lnTo>
                      <a:lnTo>
                        <a:pt x="2888" y="2986"/>
                      </a:lnTo>
                      <a:lnTo>
                        <a:pt x="2888" y="2986"/>
                      </a:lnTo>
                      <a:lnTo>
                        <a:pt x="2898" y="2994"/>
                      </a:lnTo>
                      <a:lnTo>
                        <a:pt x="2910" y="3000"/>
                      </a:lnTo>
                      <a:lnTo>
                        <a:pt x="2920" y="3008"/>
                      </a:lnTo>
                      <a:lnTo>
                        <a:pt x="2924" y="3014"/>
                      </a:lnTo>
                      <a:lnTo>
                        <a:pt x="2926" y="3020"/>
                      </a:lnTo>
                      <a:lnTo>
                        <a:pt x="2926" y="3020"/>
                      </a:lnTo>
                      <a:lnTo>
                        <a:pt x="2932" y="3020"/>
                      </a:lnTo>
                      <a:lnTo>
                        <a:pt x="2936" y="3022"/>
                      </a:lnTo>
                      <a:lnTo>
                        <a:pt x="2940" y="3024"/>
                      </a:lnTo>
                      <a:lnTo>
                        <a:pt x="2946" y="3026"/>
                      </a:lnTo>
                      <a:lnTo>
                        <a:pt x="2946" y="3026"/>
                      </a:lnTo>
                      <a:lnTo>
                        <a:pt x="2946" y="3036"/>
                      </a:lnTo>
                      <a:lnTo>
                        <a:pt x="2950" y="3046"/>
                      </a:lnTo>
                      <a:lnTo>
                        <a:pt x="2952" y="3056"/>
                      </a:lnTo>
                      <a:lnTo>
                        <a:pt x="2958" y="3064"/>
                      </a:lnTo>
                      <a:lnTo>
                        <a:pt x="2968" y="3078"/>
                      </a:lnTo>
                      <a:lnTo>
                        <a:pt x="2976" y="3094"/>
                      </a:lnTo>
                      <a:lnTo>
                        <a:pt x="2976" y="3094"/>
                      </a:lnTo>
                      <a:lnTo>
                        <a:pt x="2974" y="3096"/>
                      </a:lnTo>
                      <a:lnTo>
                        <a:pt x="2972" y="3094"/>
                      </a:lnTo>
                      <a:lnTo>
                        <a:pt x="2972" y="3090"/>
                      </a:lnTo>
                      <a:lnTo>
                        <a:pt x="2972" y="3086"/>
                      </a:lnTo>
                      <a:lnTo>
                        <a:pt x="2972" y="3086"/>
                      </a:lnTo>
                      <a:lnTo>
                        <a:pt x="2970" y="3086"/>
                      </a:lnTo>
                      <a:lnTo>
                        <a:pt x="2970" y="3086"/>
                      </a:lnTo>
                      <a:lnTo>
                        <a:pt x="2978" y="3124"/>
                      </a:lnTo>
                      <a:lnTo>
                        <a:pt x="2986" y="3164"/>
                      </a:lnTo>
                      <a:lnTo>
                        <a:pt x="2998" y="3202"/>
                      </a:lnTo>
                      <a:lnTo>
                        <a:pt x="3010" y="3238"/>
                      </a:lnTo>
                      <a:lnTo>
                        <a:pt x="3010" y="3238"/>
                      </a:lnTo>
                      <a:lnTo>
                        <a:pt x="3020" y="3240"/>
                      </a:lnTo>
                      <a:lnTo>
                        <a:pt x="3028" y="3246"/>
                      </a:lnTo>
                      <a:lnTo>
                        <a:pt x="3036" y="3254"/>
                      </a:lnTo>
                      <a:lnTo>
                        <a:pt x="3040" y="3264"/>
                      </a:lnTo>
                      <a:lnTo>
                        <a:pt x="3040" y="3264"/>
                      </a:lnTo>
                      <a:lnTo>
                        <a:pt x="3044" y="3262"/>
                      </a:lnTo>
                      <a:lnTo>
                        <a:pt x="3046" y="3262"/>
                      </a:lnTo>
                      <a:lnTo>
                        <a:pt x="3050" y="3264"/>
                      </a:lnTo>
                      <a:lnTo>
                        <a:pt x="3054" y="3268"/>
                      </a:lnTo>
                      <a:lnTo>
                        <a:pt x="3056" y="3268"/>
                      </a:lnTo>
                      <a:lnTo>
                        <a:pt x="3058" y="3268"/>
                      </a:lnTo>
                      <a:lnTo>
                        <a:pt x="3058" y="3268"/>
                      </a:lnTo>
                      <a:lnTo>
                        <a:pt x="3068" y="3288"/>
                      </a:lnTo>
                      <a:lnTo>
                        <a:pt x="3076" y="3310"/>
                      </a:lnTo>
                      <a:lnTo>
                        <a:pt x="3092" y="3356"/>
                      </a:lnTo>
                      <a:lnTo>
                        <a:pt x="3106" y="3404"/>
                      </a:lnTo>
                      <a:lnTo>
                        <a:pt x="3114" y="3426"/>
                      </a:lnTo>
                      <a:lnTo>
                        <a:pt x="3124" y="3446"/>
                      </a:lnTo>
                      <a:lnTo>
                        <a:pt x="3124" y="3446"/>
                      </a:lnTo>
                      <a:lnTo>
                        <a:pt x="3126" y="3442"/>
                      </a:lnTo>
                      <a:lnTo>
                        <a:pt x="3126" y="3440"/>
                      </a:lnTo>
                      <a:lnTo>
                        <a:pt x="3124" y="3432"/>
                      </a:lnTo>
                      <a:lnTo>
                        <a:pt x="3122" y="3426"/>
                      </a:lnTo>
                      <a:lnTo>
                        <a:pt x="3122" y="3422"/>
                      </a:lnTo>
                      <a:lnTo>
                        <a:pt x="3124" y="3418"/>
                      </a:lnTo>
                      <a:lnTo>
                        <a:pt x="3124" y="3418"/>
                      </a:lnTo>
                      <a:lnTo>
                        <a:pt x="3128" y="3424"/>
                      </a:lnTo>
                      <a:lnTo>
                        <a:pt x="3132" y="3430"/>
                      </a:lnTo>
                      <a:lnTo>
                        <a:pt x="3138" y="3446"/>
                      </a:lnTo>
                      <a:lnTo>
                        <a:pt x="3138" y="3446"/>
                      </a:lnTo>
                      <a:lnTo>
                        <a:pt x="3142" y="3442"/>
                      </a:lnTo>
                      <a:lnTo>
                        <a:pt x="3148" y="3442"/>
                      </a:lnTo>
                      <a:lnTo>
                        <a:pt x="3156" y="3442"/>
                      </a:lnTo>
                      <a:lnTo>
                        <a:pt x="3156" y="3442"/>
                      </a:lnTo>
                      <a:lnTo>
                        <a:pt x="3158" y="3444"/>
                      </a:lnTo>
                      <a:lnTo>
                        <a:pt x="3160" y="3448"/>
                      </a:lnTo>
                      <a:lnTo>
                        <a:pt x="3160" y="3454"/>
                      </a:lnTo>
                      <a:lnTo>
                        <a:pt x="3160" y="3454"/>
                      </a:lnTo>
                      <a:lnTo>
                        <a:pt x="3168" y="3454"/>
                      </a:lnTo>
                      <a:lnTo>
                        <a:pt x="3178" y="3456"/>
                      </a:lnTo>
                      <a:lnTo>
                        <a:pt x="3178" y="3456"/>
                      </a:lnTo>
                      <a:lnTo>
                        <a:pt x="3182" y="3464"/>
                      </a:lnTo>
                      <a:lnTo>
                        <a:pt x="3186" y="3472"/>
                      </a:lnTo>
                      <a:lnTo>
                        <a:pt x="3198" y="3484"/>
                      </a:lnTo>
                      <a:lnTo>
                        <a:pt x="3210" y="3494"/>
                      </a:lnTo>
                      <a:lnTo>
                        <a:pt x="3222" y="3508"/>
                      </a:lnTo>
                      <a:lnTo>
                        <a:pt x="3222" y="3508"/>
                      </a:lnTo>
                      <a:lnTo>
                        <a:pt x="3222" y="3518"/>
                      </a:lnTo>
                      <a:lnTo>
                        <a:pt x="3222" y="3518"/>
                      </a:lnTo>
                      <a:lnTo>
                        <a:pt x="3234" y="3528"/>
                      </a:lnTo>
                      <a:lnTo>
                        <a:pt x="3238" y="3536"/>
                      </a:lnTo>
                      <a:lnTo>
                        <a:pt x="3240" y="3544"/>
                      </a:lnTo>
                      <a:lnTo>
                        <a:pt x="3240" y="3544"/>
                      </a:lnTo>
                      <a:lnTo>
                        <a:pt x="3242" y="3544"/>
                      </a:lnTo>
                      <a:lnTo>
                        <a:pt x="3244" y="3542"/>
                      </a:lnTo>
                      <a:lnTo>
                        <a:pt x="3246" y="3542"/>
                      </a:lnTo>
                      <a:lnTo>
                        <a:pt x="3248" y="3542"/>
                      </a:lnTo>
                      <a:lnTo>
                        <a:pt x="3248" y="3542"/>
                      </a:lnTo>
                      <a:lnTo>
                        <a:pt x="3256" y="3552"/>
                      </a:lnTo>
                      <a:lnTo>
                        <a:pt x="3258" y="3564"/>
                      </a:lnTo>
                      <a:lnTo>
                        <a:pt x="3258" y="3576"/>
                      </a:lnTo>
                      <a:lnTo>
                        <a:pt x="3256" y="3586"/>
                      </a:lnTo>
                      <a:lnTo>
                        <a:pt x="3248" y="3610"/>
                      </a:lnTo>
                      <a:lnTo>
                        <a:pt x="3240" y="3630"/>
                      </a:lnTo>
                      <a:lnTo>
                        <a:pt x="3240" y="3630"/>
                      </a:lnTo>
                      <a:lnTo>
                        <a:pt x="3242" y="3630"/>
                      </a:lnTo>
                      <a:lnTo>
                        <a:pt x="3246" y="3626"/>
                      </a:lnTo>
                      <a:lnTo>
                        <a:pt x="3252" y="3618"/>
                      </a:lnTo>
                      <a:lnTo>
                        <a:pt x="3252" y="3618"/>
                      </a:lnTo>
                      <a:lnTo>
                        <a:pt x="3258" y="3624"/>
                      </a:lnTo>
                      <a:lnTo>
                        <a:pt x="3262" y="3632"/>
                      </a:lnTo>
                      <a:lnTo>
                        <a:pt x="3272" y="3648"/>
                      </a:lnTo>
                      <a:lnTo>
                        <a:pt x="3282" y="3664"/>
                      </a:lnTo>
                      <a:lnTo>
                        <a:pt x="3286" y="3672"/>
                      </a:lnTo>
                      <a:lnTo>
                        <a:pt x="3292" y="3678"/>
                      </a:lnTo>
                      <a:lnTo>
                        <a:pt x="3292" y="3678"/>
                      </a:lnTo>
                      <a:lnTo>
                        <a:pt x="3302" y="3672"/>
                      </a:lnTo>
                      <a:lnTo>
                        <a:pt x="3310" y="3666"/>
                      </a:lnTo>
                      <a:lnTo>
                        <a:pt x="3322" y="3646"/>
                      </a:lnTo>
                      <a:lnTo>
                        <a:pt x="3326" y="3638"/>
                      </a:lnTo>
                      <a:lnTo>
                        <a:pt x="3334" y="3630"/>
                      </a:lnTo>
                      <a:lnTo>
                        <a:pt x="3342" y="3624"/>
                      </a:lnTo>
                      <a:lnTo>
                        <a:pt x="3352" y="3618"/>
                      </a:lnTo>
                      <a:lnTo>
                        <a:pt x="3352" y="3618"/>
                      </a:lnTo>
                      <a:lnTo>
                        <a:pt x="3360" y="3614"/>
                      </a:lnTo>
                      <a:lnTo>
                        <a:pt x="3366" y="3606"/>
                      </a:lnTo>
                      <a:lnTo>
                        <a:pt x="3378" y="3590"/>
                      </a:lnTo>
                      <a:lnTo>
                        <a:pt x="3388" y="3574"/>
                      </a:lnTo>
                      <a:lnTo>
                        <a:pt x="3394" y="3566"/>
                      </a:lnTo>
                      <a:lnTo>
                        <a:pt x="3402" y="3562"/>
                      </a:lnTo>
                      <a:lnTo>
                        <a:pt x="3402" y="3562"/>
                      </a:lnTo>
                      <a:lnTo>
                        <a:pt x="3402" y="3558"/>
                      </a:lnTo>
                      <a:lnTo>
                        <a:pt x="3404" y="3554"/>
                      </a:lnTo>
                      <a:lnTo>
                        <a:pt x="3406" y="3552"/>
                      </a:lnTo>
                      <a:lnTo>
                        <a:pt x="3406" y="3548"/>
                      </a:lnTo>
                      <a:lnTo>
                        <a:pt x="3406" y="3548"/>
                      </a:lnTo>
                      <a:lnTo>
                        <a:pt x="3418" y="3540"/>
                      </a:lnTo>
                      <a:lnTo>
                        <a:pt x="3428" y="3530"/>
                      </a:lnTo>
                      <a:lnTo>
                        <a:pt x="3438" y="3520"/>
                      </a:lnTo>
                      <a:lnTo>
                        <a:pt x="3446" y="3508"/>
                      </a:lnTo>
                      <a:lnTo>
                        <a:pt x="3452" y="3494"/>
                      </a:lnTo>
                      <a:lnTo>
                        <a:pt x="3460" y="3482"/>
                      </a:lnTo>
                      <a:lnTo>
                        <a:pt x="3470" y="3452"/>
                      </a:lnTo>
                      <a:lnTo>
                        <a:pt x="3470" y="3452"/>
                      </a:lnTo>
                      <a:lnTo>
                        <a:pt x="3474" y="3454"/>
                      </a:lnTo>
                      <a:lnTo>
                        <a:pt x="3476" y="3452"/>
                      </a:lnTo>
                      <a:lnTo>
                        <a:pt x="3480" y="3452"/>
                      </a:lnTo>
                      <a:lnTo>
                        <a:pt x="3484" y="3454"/>
                      </a:lnTo>
                      <a:lnTo>
                        <a:pt x="3484" y="3454"/>
                      </a:lnTo>
                      <a:lnTo>
                        <a:pt x="3480" y="3500"/>
                      </a:lnTo>
                      <a:lnTo>
                        <a:pt x="3482" y="3522"/>
                      </a:lnTo>
                      <a:lnTo>
                        <a:pt x="3484" y="3532"/>
                      </a:lnTo>
                      <a:lnTo>
                        <a:pt x="3486" y="3540"/>
                      </a:lnTo>
                      <a:lnTo>
                        <a:pt x="3486" y="3540"/>
                      </a:lnTo>
                      <a:lnTo>
                        <a:pt x="3482" y="3548"/>
                      </a:lnTo>
                      <a:lnTo>
                        <a:pt x="3478" y="3556"/>
                      </a:lnTo>
                      <a:lnTo>
                        <a:pt x="3478" y="3556"/>
                      </a:lnTo>
                      <a:lnTo>
                        <a:pt x="3472" y="3604"/>
                      </a:lnTo>
                      <a:lnTo>
                        <a:pt x="3466" y="3648"/>
                      </a:lnTo>
                      <a:lnTo>
                        <a:pt x="3458" y="3692"/>
                      </a:lnTo>
                      <a:lnTo>
                        <a:pt x="3448" y="3736"/>
                      </a:lnTo>
                      <a:lnTo>
                        <a:pt x="3426" y="3818"/>
                      </a:lnTo>
                      <a:lnTo>
                        <a:pt x="3402" y="3900"/>
                      </a:lnTo>
                      <a:lnTo>
                        <a:pt x="3402" y="3900"/>
                      </a:lnTo>
                      <a:lnTo>
                        <a:pt x="3386" y="3952"/>
                      </a:lnTo>
                      <a:lnTo>
                        <a:pt x="3368" y="4004"/>
                      </a:lnTo>
                      <a:lnTo>
                        <a:pt x="3350" y="4054"/>
                      </a:lnTo>
                      <a:lnTo>
                        <a:pt x="3328" y="4100"/>
                      </a:lnTo>
                      <a:lnTo>
                        <a:pt x="3328" y="4100"/>
                      </a:lnTo>
                      <a:lnTo>
                        <a:pt x="3304" y="4146"/>
                      </a:lnTo>
                      <a:lnTo>
                        <a:pt x="3280" y="4190"/>
                      </a:lnTo>
                      <a:lnTo>
                        <a:pt x="3228" y="4278"/>
                      </a:lnTo>
                      <a:lnTo>
                        <a:pt x="3228" y="4278"/>
                      </a:lnTo>
                      <a:lnTo>
                        <a:pt x="3112" y="4472"/>
                      </a:lnTo>
                      <a:lnTo>
                        <a:pt x="3112" y="4472"/>
                      </a:lnTo>
                      <a:lnTo>
                        <a:pt x="3110" y="4478"/>
                      </a:lnTo>
                      <a:lnTo>
                        <a:pt x="3108" y="4484"/>
                      </a:lnTo>
                      <a:lnTo>
                        <a:pt x="3100" y="4492"/>
                      </a:lnTo>
                      <a:lnTo>
                        <a:pt x="3100" y="4492"/>
                      </a:lnTo>
                      <a:lnTo>
                        <a:pt x="3098" y="4500"/>
                      </a:lnTo>
                      <a:lnTo>
                        <a:pt x="3096" y="4506"/>
                      </a:lnTo>
                      <a:lnTo>
                        <a:pt x="3088" y="4518"/>
                      </a:lnTo>
                      <a:lnTo>
                        <a:pt x="3070" y="4534"/>
                      </a:lnTo>
                      <a:lnTo>
                        <a:pt x="3070" y="4534"/>
                      </a:lnTo>
                      <a:lnTo>
                        <a:pt x="3072" y="4536"/>
                      </a:lnTo>
                      <a:lnTo>
                        <a:pt x="3074" y="4536"/>
                      </a:lnTo>
                      <a:lnTo>
                        <a:pt x="3076" y="4530"/>
                      </a:lnTo>
                      <a:lnTo>
                        <a:pt x="3076" y="4530"/>
                      </a:lnTo>
                      <a:lnTo>
                        <a:pt x="3060" y="4554"/>
                      </a:lnTo>
                      <a:lnTo>
                        <a:pt x="3048" y="4568"/>
                      </a:lnTo>
                      <a:lnTo>
                        <a:pt x="3036" y="4578"/>
                      </a:lnTo>
                      <a:lnTo>
                        <a:pt x="3036" y="4578"/>
                      </a:lnTo>
                      <a:lnTo>
                        <a:pt x="3030" y="4596"/>
                      </a:lnTo>
                      <a:lnTo>
                        <a:pt x="3022" y="4612"/>
                      </a:lnTo>
                      <a:lnTo>
                        <a:pt x="3014" y="4628"/>
                      </a:lnTo>
                      <a:lnTo>
                        <a:pt x="3004" y="4640"/>
                      </a:lnTo>
                      <a:lnTo>
                        <a:pt x="3004" y="4640"/>
                      </a:lnTo>
                      <a:lnTo>
                        <a:pt x="2996" y="4660"/>
                      </a:lnTo>
                      <a:lnTo>
                        <a:pt x="2986" y="4680"/>
                      </a:lnTo>
                      <a:lnTo>
                        <a:pt x="2974" y="4698"/>
                      </a:lnTo>
                      <a:lnTo>
                        <a:pt x="2960" y="4714"/>
                      </a:lnTo>
                      <a:lnTo>
                        <a:pt x="2960" y="4714"/>
                      </a:lnTo>
                      <a:lnTo>
                        <a:pt x="2956" y="4728"/>
                      </a:lnTo>
                      <a:lnTo>
                        <a:pt x="2948" y="4740"/>
                      </a:lnTo>
                      <a:lnTo>
                        <a:pt x="2934" y="4766"/>
                      </a:lnTo>
                      <a:lnTo>
                        <a:pt x="2926" y="4778"/>
                      </a:lnTo>
                      <a:lnTo>
                        <a:pt x="2920" y="4792"/>
                      </a:lnTo>
                      <a:lnTo>
                        <a:pt x="2918" y="4808"/>
                      </a:lnTo>
                      <a:lnTo>
                        <a:pt x="2918" y="4826"/>
                      </a:lnTo>
                      <a:lnTo>
                        <a:pt x="2918" y="4826"/>
                      </a:lnTo>
                      <a:lnTo>
                        <a:pt x="2920" y="4828"/>
                      </a:lnTo>
                      <a:lnTo>
                        <a:pt x="2922" y="4830"/>
                      </a:lnTo>
                      <a:lnTo>
                        <a:pt x="2924" y="4832"/>
                      </a:lnTo>
                      <a:lnTo>
                        <a:pt x="2924" y="4834"/>
                      </a:lnTo>
                      <a:lnTo>
                        <a:pt x="2924" y="4834"/>
                      </a:lnTo>
                      <a:lnTo>
                        <a:pt x="2910" y="4860"/>
                      </a:lnTo>
                      <a:lnTo>
                        <a:pt x="2896" y="4886"/>
                      </a:lnTo>
                      <a:lnTo>
                        <a:pt x="2884" y="4914"/>
                      </a:lnTo>
                      <a:lnTo>
                        <a:pt x="2870" y="4942"/>
                      </a:lnTo>
                      <a:lnTo>
                        <a:pt x="2870" y="4942"/>
                      </a:lnTo>
                      <a:lnTo>
                        <a:pt x="2870" y="4948"/>
                      </a:lnTo>
                      <a:lnTo>
                        <a:pt x="2872" y="4950"/>
                      </a:lnTo>
                      <a:lnTo>
                        <a:pt x="2874" y="4952"/>
                      </a:lnTo>
                      <a:lnTo>
                        <a:pt x="2874" y="4952"/>
                      </a:lnTo>
                      <a:lnTo>
                        <a:pt x="2870" y="4960"/>
                      </a:lnTo>
                      <a:lnTo>
                        <a:pt x="2866" y="4970"/>
                      </a:lnTo>
                      <a:lnTo>
                        <a:pt x="2864" y="4980"/>
                      </a:lnTo>
                      <a:lnTo>
                        <a:pt x="2860" y="4990"/>
                      </a:lnTo>
                      <a:lnTo>
                        <a:pt x="2860" y="4990"/>
                      </a:lnTo>
                      <a:lnTo>
                        <a:pt x="2862" y="4996"/>
                      </a:lnTo>
                      <a:lnTo>
                        <a:pt x="2864" y="4996"/>
                      </a:lnTo>
                      <a:lnTo>
                        <a:pt x="2868" y="4998"/>
                      </a:lnTo>
                      <a:lnTo>
                        <a:pt x="2868" y="4998"/>
                      </a:lnTo>
                      <a:lnTo>
                        <a:pt x="2866" y="5008"/>
                      </a:lnTo>
                      <a:lnTo>
                        <a:pt x="2864" y="5016"/>
                      </a:lnTo>
                      <a:lnTo>
                        <a:pt x="2854" y="5032"/>
                      </a:lnTo>
                      <a:lnTo>
                        <a:pt x="2842" y="5048"/>
                      </a:lnTo>
                      <a:lnTo>
                        <a:pt x="2832" y="5064"/>
                      </a:lnTo>
                      <a:lnTo>
                        <a:pt x="2832" y="5064"/>
                      </a:lnTo>
                      <a:lnTo>
                        <a:pt x="2816" y="5098"/>
                      </a:lnTo>
                      <a:lnTo>
                        <a:pt x="2798" y="5130"/>
                      </a:lnTo>
                      <a:lnTo>
                        <a:pt x="2778" y="5162"/>
                      </a:lnTo>
                      <a:lnTo>
                        <a:pt x="2758" y="5194"/>
                      </a:lnTo>
                      <a:lnTo>
                        <a:pt x="2758" y="5194"/>
                      </a:lnTo>
                      <a:lnTo>
                        <a:pt x="2758" y="5196"/>
                      </a:lnTo>
                      <a:lnTo>
                        <a:pt x="2758" y="5198"/>
                      </a:lnTo>
                      <a:lnTo>
                        <a:pt x="2754" y="5206"/>
                      </a:lnTo>
                      <a:lnTo>
                        <a:pt x="2736" y="5228"/>
                      </a:lnTo>
                      <a:lnTo>
                        <a:pt x="2712" y="5252"/>
                      </a:lnTo>
                      <a:lnTo>
                        <a:pt x="2694" y="5270"/>
                      </a:lnTo>
                      <a:lnTo>
                        <a:pt x="2694" y="5270"/>
                      </a:lnTo>
                      <a:lnTo>
                        <a:pt x="2678" y="5288"/>
                      </a:lnTo>
                      <a:lnTo>
                        <a:pt x="2664" y="5304"/>
                      </a:lnTo>
                      <a:lnTo>
                        <a:pt x="2664" y="5304"/>
                      </a:lnTo>
                      <a:lnTo>
                        <a:pt x="2650" y="5316"/>
                      </a:lnTo>
                      <a:lnTo>
                        <a:pt x="2634" y="5328"/>
                      </a:lnTo>
                      <a:lnTo>
                        <a:pt x="2602" y="5350"/>
                      </a:lnTo>
                      <a:lnTo>
                        <a:pt x="2570" y="5372"/>
                      </a:lnTo>
                      <a:lnTo>
                        <a:pt x="2538" y="5394"/>
                      </a:lnTo>
                      <a:lnTo>
                        <a:pt x="2538" y="5394"/>
                      </a:lnTo>
                      <a:lnTo>
                        <a:pt x="2502" y="5426"/>
                      </a:lnTo>
                      <a:lnTo>
                        <a:pt x="2468" y="5456"/>
                      </a:lnTo>
                      <a:lnTo>
                        <a:pt x="2468" y="5456"/>
                      </a:lnTo>
                      <a:lnTo>
                        <a:pt x="2456" y="5462"/>
                      </a:lnTo>
                      <a:lnTo>
                        <a:pt x="2448" y="5468"/>
                      </a:lnTo>
                      <a:lnTo>
                        <a:pt x="2430" y="5482"/>
                      </a:lnTo>
                      <a:lnTo>
                        <a:pt x="2412" y="5496"/>
                      </a:lnTo>
                      <a:lnTo>
                        <a:pt x="2394" y="5510"/>
                      </a:lnTo>
                      <a:lnTo>
                        <a:pt x="2394" y="5510"/>
                      </a:lnTo>
                      <a:lnTo>
                        <a:pt x="2392" y="5510"/>
                      </a:lnTo>
                      <a:lnTo>
                        <a:pt x="2390" y="5506"/>
                      </a:lnTo>
                      <a:lnTo>
                        <a:pt x="2390" y="5506"/>
                      </a:lnTo>
                      <a:lnTo>
                        <a:pt x="2388" y="5510"/>
                      </a:lnTo>
                      <a:lnTo>
                        <a:pt x="2386" y="5516"/>
                      </a:lnTo>
                      <a:lnTo>
                        <a:pt x="2378" y="5522"/>
                      </a:lnTo>
                      <a:lnTo>
                        <a:pt x="2368" y="5530"/>
                      </a:lnTo>
                      <a:lnTo>
                        <a:pt x="2362" y="5538"/>
                      </a:lnTo>
                      <a:lnTo>
                        <a:pt x="2362" y="5538"/>
                      </a:lnTo>
                      <a:lnTo>
                        <a:pt x="2362" y="5544"/>
                      </a:lnTo>
                      <a:lnTo>
                        <a:pt x="2362" y="5550"/>
                      </a:lnTo>
                      <a:lnTo>
                        <a:pt x="2362" y="5550"/>
                      </a:lnTo>
                      <a:lnTo>
                        <a:pt x="2358" y="5554"/>
                      </a:lnTo>
                      <a:lnTo>
                        <a:pt x="2354" y="5558"/>
                      </a:lnTo>
                      <a:lnTo>
                        <a:pt x="2350" y="5560"/>
                      </a:lnTo>
                      <a:lnTo>
                        <a:pt x="2346" y="5564"/>
                      </a:lnTo>
                      <a:lnTo>
                        <a:pt x="2346" y="5564"/>
                      </a:lnTo>
                      <a:lnTo>
                        <a:pt x="2328" y="5592"/>
                      </a:lnTo>
                      <a:lnTo>
                        <a:pt x="2328" y="5592"/>
                      </a:lnTo>
                      <a:lnTo>
                        <a:pt x="2314" y="5610"/>
                      </a:lnTo>
                      <a:lnTo>
                        <a:pt x="2298" y="5624"/>
                      </a:lnTo>
                      <a:lnTo>
                        <a:pt x="2268" y="5652"/>
                      </a:lnTo>
                      <a:lnTo>
                        <a:pt x="2268" y="5652"/>
                      </a:lnTo>
                      <a:lnTo>
                        <a:pt x="2248" y="5668"/>
                      </a:lnTo>
                      <a:lnTo>
                        <a:pt x="2228" y="5682"/>
                      </a:lnTo>
                      <a:lnTo>
                        <a:pt x="2208" y="5694"/>
                      </a:lnTo>
                      <a:lnTo>
                        <a:pt x="2184" y="5706"/>
                      </a:lnTo>
                      <a:lnTo>
                        <a:pt x="2140" y="5730"/>
                      </a:lnTo>
                      <a:lnTo>
                        <a:pt x="2116" y="5744"/>
                      </a:lnTo>
                      <a:lnTo>
                        <a:pt x="2094" y="5760"/>
                      </a:lnTo>
                      <a:lnTo>
                        <a:pt x="2094" y="5760"/>
                      </a:lnTo>
                      <a:lnTo>
                        <a:pt x="2096" y="5760"/>
                      </a:lnTo>
                      <a:lnTo>
                        <a:pt x="2096" y="5760"/>
                      </a:lnTo>
                      <a:lnTo>
                        <a:pt x="2098" y="5758"/>
                      </a:lnTo>
                      <a:lnTo>
                        <a:pt x="2098" y="5758"/>
                      </a:lnTo>
                      <a:lnTo>
                        <a:pt x="2076" y="5778"/>
                      </a:lnTo>
                      <a:lnTo>
                        <a:pt x="2052" y="5796"/>
                      </a:lnTo>
                      <a:lnTo>
                        <a:pt x="2024" y="5816"/>
                      </a:lnTo>
                      <a:lnTo>
                        <a:pt x="1996" y="5832"/>
                      </a:lnTo>
                      <a:lnTo>
                        <a:pt x="1934" y="5868"/>
                      </a:lnTo>
                      <a:lnTo>
                        <a:pt x="1870" y="5902"/>
                      </a:lnTo>
                      <a:lnTo>
                        <a:pt x="1870" y="5902"/>
                      </a:lnTo>
                      <a:lnTo>
                        <a:pt x="1812" y="5932"/>
                      </a:lnTo>
                      <a:lnTo>
                        <a:pt x="1750" y="5962"/>
                      </a:lnTo>
                      <a:lnTo>
                        <a:pt x="1690" y="5988"/>
                      </a:lnTo>
                      <a:lnTo>
                        <a:pt x="1658" y="6000"/>
                      </a:lnTo>
                      <a:lnTo>
                        <a:pt x="1628" y="6010"/>
                      </a:lnTo>
                      <a:lnTo>
                        <a:pt x="1628" y="6010"/>
                      </a:lnTo>
                      <a:lnTo>
                        <a:pt x="1602" y="6014"/>
                      </a:lnTo>
                      <a:lnTo>
                        <a:pt x="1590" y="6018"/>
                      </a:lnTo>
                      <a:lnTo>
                        <a:pt x="1580" y="6024"/>
                      </a:lnTo>
                      <a:lnTo>
                        <a:pt x="1580" y="6024"/>
                      </a:lnTo>
                      <a:lnTo>
                        <a:pt x="1528" y="6034"/>
                      </a:lnTo>
                      <a:lnTo>
                        <a:pt x="1478" y="6046"/>
                      </a:lnTo>
                      <a:lnTo>
                        <a:pt x="1380" y="6070"/>
                      </a:lnTo>
                      <a:lnTo>
                        <a:pt x="1380" y="6070"/>
                      </a:lnTo>
                      <a:lnTo>
                        <a:pt x="1374" y="6070"/>
                      </a:lnTo>
                      <a:lnTo>
                        <a:pt x="1374" y="6070"/>
                      </a:lnTo>
                      <a:close/>
                      <a:moveTo>
                        <a:pt x="1074" y="1772"/>
                      </a:moveTo>
                      <a:lnTo>
                        <a:pt x="1074" y="1772"/>
                      </a:lnTo>
                      <a:lnTo>
                        <a:pt x="1076" y="1786"/>
                      </a:lnTo>
                      <a:lnTo>
                        <a:pt x="1078" y="1788"/>
                      </a:lnTo>
                      <a:lnTo>
                        <a:pt x="1078" y="1788"/>
                      </a:lnTo>
                      <a:lnTo>
                        <a:pt x="1078" y="1782"/>
                      </a:lnTo>
                      <a:lnTo>
                        <a:pt x="1076" y="1778"/>
                      </a:lnTo>
                      <a:lnTo>
                        <a:pt x="1074" y="1772"/>
                      </a:lnTo>
                      <a:lnTo>
                        <a:pt x="1074" y="177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8" name="Freeform 244"/>
                <p:cNvSpPr>
                  <a:spLocks/>
                </p:cNvSpPr>
                <p:nvPr userDrawn="1"/>
              </p:nvSpPr>
              <p:spPr bwMode="auto">
                <a:xfrm>
                  <a:off x="4066" y="471"/>
                  <a:ext cx="13" cy="21"/>
                </a:xfrm>
                <a:custGeom>
                  <a:avLst/>
                  <a:gdLst/>
                  <a:ahLst/>
                  <a:cxnLst>
                    <a:cxn ang="0">
                      <a:pos x="36" y="28"/>
                    </a:cxn>
                    <a:cxn ang="0">
                      <a:pos x="42" y="36"/>
                    </a:cxn>
                    <a:cxn ang="0">
                      <a:pos x="48" y="40"/>
                    </a:cxn>
                    <a:cxn ang="0">
                      <a:pos x="46" y="44"/>
                    </a:cxn>
                    <a:cxn ang="0">
                      <a:pos x="40" y="46"/>
                    </a:cxn>
                    <a:cxn ang="0">
                      <a:pos x="48" y="80"/>
                    </a:cxn>
                    <a:cxn ang="0">
                      <a:pos x="36" y="76"/>
                    </a:cxn>
                    <a:cxn ang="0">
                      <a:pos x="20" y="72"/>
                    </a:cxn>
                    <a:cxn ang="0">
                      <a:pos x="20" y="70"/>
                    </a:cxn>
                    <a:cxn ang="0">
                      <a:pos x="18" y="66"/>
                    </a:cxn>
                    <a:cxn ang="0">
                      <a:pos x="18" y="62"/>
                    </a:cxn>
                    <a:cxn ang="0">
                      <a:pos x="26" y="64"/>
                    </a:cxn>
                    <a:cxn ang="0">
                      <a:pos x="30" y="66"/>
                    </a:cxn>
                    <a:cxn ang="0">
                      <a:pos x="36" y="64"/>
                    </a:cxn>
                    <a:cxn ang="0">
                      <a:pos x="38" y="58"/>
                    </a:cxn>
                    <a:cxn ang="0">
                      <a:pos x="32" y="52"/>
                    </a:cxn>
                    <a:cxn ang="0">
                      <a:pos x="32" y="48"/>
                    </a:cxn>
                    <a:cxn ang="0">
                      <a:pos x="20" y="46"/>
                    </a:cxn>
                    <a:cxn ang="0">
                      <a:pos x="12" y="40"/>
                    </a:cxn>
                    <a:cxn ang="0">
                      <a:pos x="4" y="26"/>
                    </a:cxn>
                    <a:cxn ang="0">
                      <a:pos x="0" y="22"/>
                    </a:cxn>
                    <a:cxn ang="0">
                      <a:pos x="10" y="16"/>
                    </a:cxn>
                    <a:cxn ang="0">
                      <a:pos x="12" y="12"/>
                    </a:cxn>
                    <a:cxn ang="0">
                      <a:pos x="8" y="10"/>
                    </a:cxn>
                    <a:cxn ang="0">
                      <a:pos x="14" y="10"/>
                    </a:cxn>
                    <a:cxn ang="0">
                      <a:pos x="20" y="18"/>
                    </a:cxn>
                    <a:cxn ang="0">
                      <a:pos x="24" y="22"/>
                    </a:cxn>
                    <a:cxn ang="0">
                      <a:pos x="24" y="18"/>
                    </a:cxn>
                    <a:cxn ang="0">
                      <a:pos x="22" y="6"/>
                    </a:cxn>
                    <a:cxn ang="0">
                      <a:pos x="24" y="0"/>
                    </a:cxn>
                    <a:cxn ang="0">
                      <a:pos x="30" y="0"/>
                    </a:cxn>
                    <a:cxn ang="0">
                      <a:pos x="38" y="6"/>
                    </a:cxn>
                    <a:cxn ang="0">
                      <a:pos x="42" y="16"/>
                    </a:cxn>
                    <a:cxn ang="0">
                      <a:pos x="40" y="26"/>
                    </a:cxn>
                    <a:cxn ang="0">
                      <a:pos x="36" y="28"/>
                    </a:cxn>
                  </a:cxnLst>
                  <a:rect l="0" t="0" r="r" b="b"/>
                  <a:pathLst>
                    <a:path w="48" h="80">
                      <a:moveTo>
                        <a:pt x="36" y="28"/>
                      </a:moveTo>
                      <a:lnTo>
                        <a:pt x="36" y="28"/>
                      </a:lnTo>
                      <a:lnTo>
                        <a:pt x="38" y="32"/>
                      </a:lnTo>
                      <a:lnTo>
                        <a:pt x="42" y="36"/>
                      </a:lnTo>
                      <a:lnTo>
                        <a:pt x="48" y="40"/>
                      </a:lnTo>
                      <a:lnTo>
                        <a:pt x="48" y="40"/>
                      </a:lnTo>
                      <a:lnTo>
                        <a:pt x="48" y="42"/>
                      </a:lnTo>
                      <a:lnTo>
                        <a:pt x="46" y="44"/>
                      </a:lnTo>
                      <a:lnTo>
                        <a:pt x="40" y="46"/>
                      </a:lnTo>
                      <a:lnTo>
                        <a:pt x="40" y="46"/>
                      </a:lnTo>
                      <a:lnTo>
                        <a:pt x="48" y="80"/>
                      </a:lnTo>
                      <a:lnTo>
                        <a:pt x="48" y="80"/>
                      </a:lnTo>
                      <a:lnTo>
                        <a:pt x="44" y="76"/>
                      </a:lnTo>
                      <a:lnTo>
                        <a:pt x="36" y="76"/>
                      </a:lnTo>
                      <a:lnTo>
                        <a:pt x="28" y="74"/>
                      </a:lnTo>
                      <a:lnTo>
                        <a:pt x="20" y="72"/>
                      </a:lnTo>
                      <a:lnTo>
                        <a:pt x="20" y="72"/>
                      </a:lnTo>
                      <a:lnTo>
                        <a:pt x="20" y="70"/>
                      </a:lnTo>
                      <a:lnTo>
                        <a:pt x="18" y="68"/>
                      </a:lnTo>
                      <a:lnTo>
                        <a:pt x="18" y="66"/>
                      </a:lnTo>
                      <a:lnTo>
                        <a:pt x="18" y="62"/>
                      </a:lnTo>
                      <a:lnTo>
                        <a:pt x="18" y="62"/>
                      </a:lnTo>
                      <a:lnTo>
                        <a:pt x="22" y="62"/>
                      </a:lnTo>
                      <a:lnTo>
                        <a:pt x="26" y="64"/>
                      </a:lnTo>
                      <a:lnTo>
                        <a:pt x="30" y="66"/>
                      </a:lnTo>
                      <a:lnTo>
                        <a:pt x="30" y="66"/>
                      </a:lnTo>
                      <a:lnTo>
                        <a:pt x="34" y="66"/>
                      </a:lnTo>
                      <a:lnTo>
                        <a:pt x="36" y="64"/>
                      </a:lnTo>
                      <a:lnTo>
                        <a:pt x="38" y="58"/>
                      </a:lnTo>
                      <a:lnTo>
                        <a:pt x="38" y="58"/>
                      </a:lnTo>
                      <a:lnTo>
                        <a:pt x="32" y="56"/>
                      </a:lnTo>
                      <a:lnTo>
                        <a:pt x="32" y="52"/>
                      </a:lnTo>
                      <a:lnTo>
                        <a:pt x="32" y="48"/>
                      </a:lnTo>
                      <a:lnTo>
                        <a:pt x="32" y="48"/>
                      </a:lnTo>
                      <a:lnTo>
                        <a:pt x="24" y="48"/>
                      </a:lnTo>
                      <a:lnTo>
                        <a:pt x="20" y="46"/>
                      </a:lnTo>
                      <a:lnTo>
                        <a:pt x="16" y="44"/>
                      </a:lnTo>
                      <a:lnTo>
                        <a:pt x="12" y="40"/>
                      </a:lnTo>
                      <a:lnTo>
                        <a:pt x="8" y="30"/>
                      </a:lnTo>
                      <a:lnTo>
                        <a:pt x="4" y="26"/>
                      </a:lnTo>
                      <a:lnTo>
                        <a:pt x="0" y="22"/>
                      </a:lnTo>
                      <a:lnTo>
                        <a:pt x="0" y="22"/>
                      </a:lnTo>
                      <a:lnTo>
                        <a:pt x="6" y="20"/>
                      </a:lnTo>
                      <a:lnTo>
                        <a:pt x="10" y="16"/>
                      </a:lnTo>
                      <a:lnTo>
                        <a:pt x="12" y="12"/>
                      </a:lnTo>
                      <a:lnTo>
                        <a:pt x="12" y="12"/>
                      </a:lnTo>
                      <a:lnTo>
                        <a:pt x="8" y="10"/>
                      </a:lnTo>
                      <a:lnTo>
                        <a:pt x="8" y="10"/>
                      </a:lnTo>
                      <a:lnTo>
                        <a:pt x="10" y="10"/>
                      </a:lnTo>
                      <a:lnTo>
                        <a:pt x="14" y="10"/>
                      </a:lnTo>
                      <a:lnTo>
                        <a:pt x="18" y="12"/>
                      </a:lnTo>
                      <a:lnTo>
                        <a:pt x="20" y="18"/>
                      </a:lnTo>
                      <a:lnTo>
                        <a:pt x="24" y="22"/>
                      </a:lnTo>
                      <a:lnTo>
                        <a:pt x="24" y="22"/>
                      </a:lnTo>
                      <a:lnTo>
                        <a:pt x="24" y="20"/>
                      </a:lnTo>
                      <a:lnTo>
                        <a:pt x="24" y="18"/>
                      </a:lnTo>
                      <a:lnTo>
                        <a:pt x="22" y="12"/>
                      </a:lnTo>
                      <a:lnTo>
                        <a:pt x="22" y="6"/>
                      </a:lnTo>
                      <a:lnTo>
                        <a:pt x="22" y="2"/>
                      </a:lnTo>
                      <a:lnTo>
                        <a:pt x="24" y="0"/>
                      </a:lnTo>
                      <a:lnTo>
                        <a:pt x="24" y="0"/>
                      </a:lnTo>
                      <a:lnTo>
                        <a:pt x="30" y="0"/>
                      </a:lnTo>
                      <a:lnTo>
                        <a:pt x="34" y="2"/>
                      </a:lnTo>
                      <a:lnTo>
                        <a:pt x="38" y="6"/>
                      </a:lnTo>
                      <a:lnTo>
                        <a:pt x="42" y="10"/>
                      </a:lnTo>
                      <a:lnTo>
                        <a:pt x="42" y="16"/>
                      </a:lnTo>
                      <a:lnTo>
                        <a:pt x="42" y="22"/>
                      </a:lnTo>
                      <a:lnTo>
                        <a:pt x="40" y="26"/>
                      </a:lnTo>
                      <a:lnTo>
                        <a:pt x="36" y="28"/>
                      </a:lnTo>
                      <a:lnTo>
                        <a:pt x="36" y="2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69" name="Freeform 245"/>
                <p:cNvSpPr>
                  <a:spLocks/>
                </p:cNvSpPr>
                <p:nvPr userDrawn="1"/>
              </p:nvSpPr>
              <p:spPr bwMode="auto">
                <a:xfrm>
                  <a:off x="3753" y="176"/>
                  <a:ext cx="6" cy="1"/>
                </a:xfrm>
                <a:custGeom>
                  <a:avLst/>
                  <a:gdLst/>
                  <a:ahLst/>
                  <a:cxnLst>
                    <a:cxn ang="0">
                      <a:pos x="8" y="0"/>
                    </a:cxn>
                    <a:cxn ang="0">
                      <a:pos x="8" y="0"/>
                    </a:cxn>
                    <a:cxn ang="0">
                      <a:pos x="10" y="2"/>
                    </a:cxn>
                    <a:cxn ang="0">
                      <a:pos x="14" y="2"/>
                    </a:cxn>
                    <a:cxn ang="0">
                      <a:pos x="18" y="0"/>
                    </a:cxn>
                    <a:cxn ang="0">
                      <a:pos x="20" y="2"/>
                    </a:cxn>
                    <a:cxn ang="0">
                      <a:pos x="20" y="2"/>
                    </a:cxn>
                    <a:cxn ang="0">
                      <a:pos x="16" y="4"/>
                    </a:cxn>
                    <a:cxn ang="0">
                      <a:pos x="12" y="4"/>
                    </a:cxn>
                    <a:cxn ang="0">
                      <a:pos x="2" y="6"/>
                    </a:cxn>
                    <a:cxn ang="0">
                      <a:pos x="2" y="6"/>
                    </a:cxn>
                    <a:cxn ang="0">
                      <a:pos x="0" y="4"/>
                    </a:cxn>
                    <a:cxn ang="0">
                      <a:pos x="4" y="4"/>
                    </a:cxn>
                    <a:cxn ang="0">
                      <a:pos x="6" y="4"/>
                    </a:cxn>
                    <a:cxn ang="0">
                      <a:pos x="8" y="2"/>
                    </a:cxn>
                    <a:cxn ang="0">
                      <a:pos x="8" y="0"/>
                    </a:cxn>
                    <a:cxn ang="0">
                      <a:pos x="8" y="0"/>
                    </a:cxn>
                  </a:cxnLst>
                  <a:rect l="0" t="0" r="r" b="b"/>
                  <a:pathLst>
                    <a:path w="20" h="6">
                      <a:moveTo>
                        <a:pt x="8" y="0"/>
                      </a:moveTo>
                      <a:lnTo>
                        <a:pt x="8" y="0"/>
                      </a:lnTo>
                      <a:lnTo>
                        <a:pt x="10" y="2"/>
                      </a:lnTo>
                      <a:lnTo>
                        <a:pt x="14" y="2"/>
                      </a:lnTo>
                      <a:lnTo>
                        <a:pt x="18" y="0"/>
                      </a:lnTo>
                      <a:lnTo>
                        <a:pt x="20" y="2"/>
                      </a:lnTo>
                      <a:lnTo>
                        <a:pt x="20" y="2"/>
                      </a:lnTo>
                      <a:lnTo>
                        <a:pt x="16" y="4"/>
                      </a:lnTo>
                      <a:lnTo>
                        <a:pt x="12" y="4"/>
                      </a:lnTo>
                      <a:lnTo>
                        <a:pt x="2" y="6"/>
                      </a:lnTo>
                      <a:lnTo>
                        <a:pt x="2" y="6"/>
                      </a:lnTo>
                      <a:lnTo>
                        <a:pt x="0" y="4"/>
                      </a:lnTo>
                      <a:lnTo>
                        <a:pt x="4" y="4"/>
                      </a:lnTo>
                      <a:lnTo>
                        <a:pt x="6" y="4"/>
                      </a:lnTo>
                      <a:lnTo>
                        <a:pt x="8"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0" name="Freeform 246"/>
                <p:cNvSpPr>
                  <a:spLocks noEditPoints="1"/>
                </p:cNvSpPr>
                <p:nvPr userDrawn="1"/>
              </p:nvSpPr>
              <p:spPr bwMode="auto">
                <a:xfrm>
                  <a:off x="3153" y="177"/>
                  <a:ext cx="676" cy="490"/>
                </a:xfrm>
                <a:custGeom>
                  <a:avLst/>
                  <a:gdLst/>
                  <a:ahLst/>
                  <a:cxnLst>
                    <a:cxn ang="0">
                      <a:pos x="1574" y="200"/>
                    </a:cxn>
                    <a:cxn ang="0">
                      <a:pos x="1652" y="176"/>
                    </a:cxn>
                    <a:cxn ang="0">
                      <a:pos x="1838" y="122"/>
                    </a:cxn>
                    <a:cxn ang="0">
                      <a:pos x="2002" y="62"/>
                    </a:cxn>
                    <a:cxn ang="0">
                      <a:pos x="2210" y="18"/>
                    </a:cxn>
                    <a:cxn ang="0">
                      <a:pos x="2252" y="40"/>
                    </a:cxn>
                    <a:cxn ang="0">
                      <a:pos x="2394" y="82"/>
                    </a:cxn>
                    <a:cxn ang="0">
                      <a:pos x="2306" y="134"/>
                    </a:cxn>
                    <a:cxn ang="0">
                      <a:pos x="2260" y="186"/>
                    </a:cxn>
                    <a:cxn ang="0">
                      <a:pos x="2242" y="218"/>
                    </a:cxn>
                    <a:cxn ang="0">
                      <a:pos x="2120" y="284"/>
                    </a:cxn>
                    <a:cxn ang="0">
                      <a:pos x="2200" y="288"/>
                    </a:cxn>
                    <a:cxn ang="0">
                      <a:pos x="2144" y="348"/>
                    </a:cxn>
                    <a:cxn ang="0">
                      <a:pos x="2390" y="304"/>
                    </a:cxn>
                    <a:cxn ang="0">
                      <a:pos x="2296" y="340"/>
                    </a:cxn>
                    <a:cxn ang="0">
                      <a:pos x="2230" y="376"/>
                    </a:cxn>
                    <a:cxn ang="0">
                      <a:pos x="2348" y="370"/>
                    </a:cxn>
                    <a:cxn ang="0">
                      <a:pos x="2158" y="426"/>
                    </a:cxn>
                    <a:cxn ang="0">
                      <a:pos x="2074" y="418"/>
                    </a:cxn>
                    <a:cxn ang="0">
                      <a:pos x="1962" y="436"/>
                    </a:cxn>
                    <a:cxn ang="0">
                      <a:pos x="1800" y="446"/>
                    </a:cxn>
                    <a:cxn ang="0">
                      <a:pos x="1494" y="608"/>
                    </a:cxn>
                    <a:cxn ang="0">
                      <a:pos x="1298" y="786"/>
                    </a:cxn>
                    <a:cxn ang="0">
                      <a:pos x="1314" y="808"/>
                    </a:cxn>
                    <a:cxn ang="0">
                      <a:pos x="1830" y="606"/>
                    </a:cxn>
                    <a:cxn ang="0">
                      <a:pos x="1992" y="596"/>
                    </a:cxn>
                    <a:cxn ang="0">
                      <a:pos x="1906" y="662"/>
                    </a:cxn>
                    <a:cxn ang="0">
                      <a:pos x="1864" y="730"/>
                    </a:cxn>
                    <a:cxn ang="0">
                      <a:pos x="1946" y="742"/>
                    </a:cxn>
                    <a:cxn ang="0">
                      <a:pos x="1874" y="808"/>
                    </a:cxn>
                    <a:cxn ang="0">
                      <a:pos x="1800" y="882"/>
                    </a:cxn>
                    <a:cxn ang="0">
                      <a:pos x="1792" y="920"/>
                    </a:cxn>
                    <a:cxn ang="0">
                      <a:pos x="1748" y="986"/>
                    </a:cxn>
                    <a:cxn ang="0">
                      <a:pos x="1724" y="1042"/>
                    </a:cxn>
                    <a:cxn ang="0">
                      <a:pos x="1560" y="1074"/>
                    </a:cxn>
                    <a:cxn ang="0">
                      <a:pos x="1354" y="1026"/>
                    </a:cxn>
                    <a:cxn ang="0">
                      <a:pos x="1360" y="1090"/>
                    </a:cxn>
                    <a:cxn ang="0">
                      <a:pos x="1246" y="1146"/>
                    </a:cxn>
                    <a:cxn ang="0">
                      <a:pos x="1240" y="1258"/>
                    </a:cxn>
                    <a:cxn ang="0">
                      <a:pos x="1236" y="1276"/>
                    </a:cxn>
                    <a:cxn ang="0">
                      <a:pos x="1066" y="1294"/>
                    </a:cxn>
                    <a:cxn ang="0">
                      <a:pos x="1166" y="1230"/>
                    </a:cxn>
                    <a:cxn ang="0">
                      <a:pos x="1196" y="1206"/>
                    </a:cxn>
                    <a:cxn ang="0">
                      <a:pos x="1084" y="1218"/>
                    </a:cxn>
                    <a:cxn ang="0">
                      <a:pos x="1034" y="1208"/>
                    </a:cxn>
                    <a:cxn ang="0">
                      <a:pos x="940" y="1226"/>
                    </a:cxn>
                    <a:cxn ang="0">
                      <a:pos x="858" y="1298"/>
                    </a:cxn>
                    <a:cxn ang="0">
                      <a:pos x="780" y="1268"/>
                    </a:cxn>
                    <a:cxn ang="0">
                      <a:pos x="656" y="1316"/>
                    </a:cxn>
                    <a:cxn ang="0">
                      <a:pos x="592" y="1346"/>
                    </a:cxn>
                    <a:cxn ang="0">
                      <a:pos x="610" y="1314"/>
                    </a:cxn>
                    <a:cxn ang="0">
                      <a:pos x="534" y="1386"/>
                    </a:cxn>
                    <a:cxn ang="0">
                      <a:pos x="472" y="1446"/>
                    </a:cxn>
                    <a:cxn ang="0">
                      <a:pos x="434" y="1472"/>
                    </a:cxn>
                    <a:cxn ang="0">
                      <a:pos x="306" y="1504"/>
                    </a:cxn>
                    <a:cxn ang="0">
                      <a:pos x="118" y="1698"/>
                    </a:cxn>
                    <a:cxn ang="0">
                      <a:pos x="80" y="1694"/>
                    </a:cxn>
                    <a:cxn ang="0">
                      <a:pos x="168" y="1472"/>
                    </a:cxn>
                    <a:cxn ang="0">
                      <a:pos x="128" y="1480"/>
                    </a:cxn>
                    <a:cxn ang="0">
                      <a:pos x="148" y="1404"/>
                    </a:cxn>
                    <a:cxn ang="0">
                      <a:pos x="1022" y="472"/>
                    </a:cxn>
                    <a:cxn ang="0">
                      <a:pos x="2094" y="292"/>
                    </a:cxn>
                    <a:cxn ang="0">
                      <a:pos x="2162" y="338"/>
                    </a:cxn>
                  </a:cxnLst>
                  <a:rect l="0" t="0" r="r" b="b"/>
                  <a:pathLst>
                    <a:path w="2554" h="1868">
                      <a:moveTo>
                        <a:pt x="1368" y="276"/>
                      </a:moveTo>
                      <a:lnTo>
                        <a:pt x="1368" y="276"/>
                      </a:lnTo>
                      <a:lnTo>
                        <a:pt x="1378" y="274"/>
                      </a:lnTo>
                      <a:lnTo>
                        <a:pt x="1388" y="270"/>
                      </a:lnTo>
                      <a:lnTo>
                        <a:pt x="1412" y="260"/>
                      </a:lnTo>
                      <a:lnTo>
                        <a:pt x="1412" y="260"/>
                      </a:lnTo>
                      <a:lnTo>
                        <a:pt x="1418" y="260"/>
                      </a:lnTo>
                      <a:lnTo>
                        <a:pt x="1426" y="258"/>
                      </a:lnTo>
                      <a:lnTo>
                        <a:pt x="1442" y="250"/>
                      </a:lnTo>
                      <a:lnTo>
                        <a:pt x="1458" y="242"/>
                      </a:lnTo>
                      <a:lnTo>
                        <a:pt x="1468" y="240"/>
                      </a:lnTo>
                      <a:lnTo>
                        <a:pt x="1480" y="238"/>
                      </a:lnTo>
                      <a:lnTo>
                        <a:pt x="1480" y="238"/>
                      </a:lnTo>
                      <a:lnTo>
                        <a:pt x="1480" y="234"/>
                      </a:lnTo>
                      <a:lnTo>
                        <a:pt x="1482" y="232"/>
                      </a:lnTo>
                      <a:lnTo>
                        <a:pt x="1492" y="228"/>
                      </a:lnTo>
                      <a:lnTo>
                        <a:pt x="1514" y="220"/>
                      </a:lnTo>
                      <a:lnTo>
                        <a:pt x="1514" y="220"/>
                      </a:lnTo>
                      <a:lnTo>
                        <a:pt x="1512" y="224"/>
                      </a:lnTo>
                      <a:lnTo>
                        <a:pt x="1512" y="224"/>
                      </a:lnTo>
                      <a:lnTo>
                        <a:pt x="1522" y="224"/>
                      </a:lnTo>
                      <a:lnTo>
                        <a:pt x="1530" y="220"/>
                      </a:lnTo>
                      <a:lnTo>
                        <a:pt x="1548" y="214"/>
                      </a:lnTo>
                      <a:lnTo>
                        <a:pt x="1566" y="206"/>
                      </a:lnTo>
                      <a:lnTo>
                        <a:pt x="1572" y="204"/>
                      </a:lnTo>
                      <a:lnTo>
                        <a:pt x="1578" y="204"/>
                      </a:lnTo>
                      <a:lnTo>
                        <a:pt x="1578" y="204"/>
                      </a:lnTo>
                      <a:lnTo>
                        <a:pt x="1576" y="200"/>
                      </a:lnTo>
                      <a:lnTo>
                        <a:pt x="1574" y="200"/>
                      </a:lnTo>
                      <a:lnTo>
                        <a:pt x="1572" y="202"/>
                      </a:lnTo>
                      <a:lnTo>
                        <a:pt x="1566" y="202"/>
                      </a:lnTo>
                      <a:lnTo>
                        <a:pt x="1566" y="202"/>
                      </a:lnTo>
                      <a:lnTo>
                        <a:pt x="1578" y="196"/>
                      </a:lnTo>
                      <a:lnTo>
                        <a:pt x="1592" y="190"/>
                      </a:lnTo>
                      <a:lnTo>
                        <a:pt x="1608" y="188"/>
                      </a:lnTo>
                      <a:lnTo>
                        <a:pt x="1618" y="188"/>
                      </a:lnTo>
                      <a:lnTo>
                        <a:pt x="1630" y="190"/>
                      </a:lnTo>
                      <a:lnTo>
                        <a:pt x="1630" y="190"/>
                      </a:lnTo>
                      <a:lnTo>
                        <a:pt x="1628" y="188"/>
                      </a:lnTo>
                      <a:lnTo>
                        <a:pt x="1622" y="186"/>
                      </a:lnTo>
                      <a:lnTo>
                        <a:pt x="1622" y="186"/>
                      </a:lnTo>
                      <a:lnTo>
                        <a:pt x="1626" y="182"/>
                      </a:lnTo>
                      <a:lnTo>
                        <a:pt x="1632" y="182"/>
                      </a:lnTo>
                      <a:lnTo>
                        <a:pt x="1636" y="184"/>
                      </a:lnTo>
                      <a:lnTo>
                        <a:pt x="1644" y="184"/>
                      </a:lnTo>
                      <a:lnTo>
                        <a:pt x="1644" y="184"/>
                      </a:lnTo>
                      <a:lnTo>
                        <a:pt x="1642" y="182"/>
                      </a:lnTo>
                      <a:lnTo>
                        <a:pt x="1644" y="180"/>
                      </a:lnTo>
                      <a:lnTo>
                        <a:pt x="1644" y="180"/>
                      </a:lnTo>
                      <a:lnTo>
                        <a:pt x="1642" y="178"/>
                      </a:lnTo>
                      <a:lnTo>
                        <a:pt x="1640" y="180"/>
                      </a:lnTo>
                      <a:lnTo>
                        <a:pt x="1638" y="182"/>
                      </a:lnTo>
                      <a:lnTo>
                        <a:pt x="1636" y="182"/>
                      </a:lnTo>
                      <a:lnTo>
                        <a:pt x="1636" y="182"/>
                      </a:lnTo>
                      <a:lnTo>
                        <a:pt x="1638" y="180"/>
                      </a:lnTo>
                      <a:lnTo>
                        <a:pt x="1640" y="178"/>
                      </a:lnTo>
                      <a:lnTo>
                        <a:pt x="1646" y="176"/>
                      </a:lnTo>
                      <a:lnTo>
                        <a:pt x="1652" y="176"/>
                      </a:lnTo>
                      <a:lnTo>
                        <a:pt x="1656" y="174"/>
                      </a:lnTo>
                      <a:lnTo>
                        <a:pt x="1656" y="174"/>
                      </a:lnTo>
                      <a:lnTo>
                        <a:pt x="1654" y="174"/>
                      </a:lnTo>
                      <a:lnTo>
                        <a:pt x="1652" y="172"/>
                      </a:lnTo>
                      <a:lnTo>
                        <a:pt x="1652" y="172"/>
                      </a:lnTo>
                      <a:lnTo>
                        <a:pt x="1654" y="170"/>
                      </a:lnTo>
                      <a:lnTo>
                        <a:pt x="1658" y="172"/>
                      </a:lnTo>
                      <a:lnTo>
                        <a:pt x="1660" y="174"/>
                      </a:lnTo>
                      <a:lnTo>
                        <a:pt x="1664" y="172"/>
                      </a:lnTo>
                      <a:lnTo>
                        <a:pt x="1664" y="172"/>
                      </a:lnTo>
                      <a:lnTo>
                        <a:pt x="1664" y="172"/>
                      </a:lnTo>
                      <a:lnTo>
                        <a:pt x="1660" y="170"/>
                      </a:lnTo>
                      <a:lnTo>
                        <a:pt x="1660" y="170"/>
                      </a:lnTo>
                      <a:lnTo>
                        <a:pt x="1700" y="160"/>
                      </a:lnTo>
                      <a:lnTo>
                        <a:pt x="1740" y="152"/>
                      </a:lnTo>
                      <a:lnTo>
                        <a:pt x="1740" y="152"/>
                      </a:lnTo>
                      <a:lnTo>
                        <a:pt x="1738" y="156"/>
                      </a:lnTo>
                      <a:lnTo>
                        <a:pt x="1736" y="158"/>
                      </a:lnTo>
                      <a:lnTo>
                        <a:pt x="1732" y="158"/>
                      </a:lnTo>
                      <a:lnTo>
                        <a:pt x="1732" y="158"/>
                      </a:lnTo>
                      <a:lnTo>
                        <a:pt x="1782" y="140"/>
                      </a:lnTo>
                      <a:lnTo>
                        <a:pt x="1810" y="132"/>
                      </a:lnTo>
                      <a:lnTo>
                        <a:pt x="1824" y="130"/>
                      </a:lnTo>
                      <a:lnTo>
                        <a:pt x="1838" y="128"/>
                      </a:lnTo>
                      <a:lnTo>
                        <a:pt x="1838" y="128"/>
                      </a:lnTo>
                      <a:lnTo>
                        <a:pt x="1838" y="128"/>
                      </a:lnTo>
                      <a:lnTo>
                        <a:pt x="1838" y="126"/>
                      </a:lnTo>
                      <a:lnTo>
                        <a:pt x="1838" y="122"/>
                      </a:lnTo>
                      <a:lnTo>
                        <a:pt x="1838" y="122"/>
                      </a:lnTo>
                      <a:lnTo>
                        <a:pt x="1902" y="100"/>
                      </a:lnTo>
                      <a:lnTo>
                        <a:pt x="1934" y="90"/>
                      </a:lnTo>
                      <a:lnTo>
                        <a:pt x="1968" y="80"/>
                      </a:lnTo>
                      <a:lnTo>
                        <a:pt x="1968" y="80"/>
                      </a:lnTo>
                      <a:lnTo>
                        <a:pt x="1960" y="78"/>
                      </a:lnTo>
                      <a:lnTo>
                        <a:pt x="1952" y="80"/>
                      </a:lnTo>
                      <a:lnTo>
                        <a:pt x="1946" y="80"/>
                      </a:lnTo>
                      <a:lnTo>
                        <a:pt x="1942" y="78"/>
                      </a:lnTo>
                      <a:lnTo>
                        <a:pt x="1940" y="76"/>
                      </a:lnTo>
                      <a:lnTo>
                        <a:pt x="1940" y="76"/>
                      </a:lnTo>
                      <a:lnTo>
                        <a:pt x="1946" y="72"/>
                      </a:lnTo>
                      <a:lnTo>
                        <a:pt x="1950" y="66"/>
                      </a:lnTo>
                      <a:lnTo>
                        <a:pt x="1956" y="60"/>
                      </a:lnTo>
                      <a:lnTo>
                        <a:pt x="1960" y="58"/>
                      </a:lnTo>
                      <a:lnTo>
                        <a:pt x="1964" y="58"/>
                      </a:lnTo>
                      <a:lnTo>
                        <a:pt x="1964" y="58"/>
                      </a:lnTo>
                      <a:lnTo>
                        <a:pt x="1970" y="58"/>
                      </a:lnTo>
                      <a:lnTo>
                        <a:pt x="1978" y="60"/>
                      </a:lnTo>
                      <a:lnTo>
                        <a:pt x="1986" y="64"/>
                      </a:lnTo>
                      <a:lnTo>
                        <a:pt x="1994" y="64"/>
                      </a:lnTo>
                      <a:lnTo>
                        <a:pt x="1994" y="64"/>
                      </a:lnTo>
                      <a:lnTo>
                        <a:pt x="1994" y="66"/>
                      </a:lnTo>
                      <a:lnTo>
                        <a:pt x="1992" y="68"/>
                      </a:lnTo>
                      <a:lnTo>
                        <a:pt x="1990" y="68"/>
                      </a:lnTo>
                      <a:lnTo>
                        <a:pt x="1990" y="72"/>
                      </a:lnTo>
                      <a:lnTo>
                        <a:pt x="1990" y="72"/>
                      </a:lnTo>
                      <a:lnTo>
                        <a:pt x="2002" y="68"/>
                      </a:lnTo>
                      <a:lnTo>
                        <a:pt x="2002" y="68"/>
                      </a:lnTo>
                      <a:lnTo>
                        <a:pt x="2002" y="62"/>
                      </a:lnTo>
                      <a:lnTo>
                        <a:pt x="2002" y="60"/>
                      </a:lnTo>
                      <a:lnTo>
                        <a:pt x="2002" y="60"/>
                      </a:lnTo>
                      <a:lnTo>
                        <a:pt x="1998" y="58"/>
                      </a:lnTo>
                      <a:lnTo>
                        <a:pt x="1992" y="56"/>
                      </a:lnTo>
                      <a:lnTo>
                        <a:pt x="1992" y="56"/>
                      </a:lnTo>
                      <a:lnTo>
                        <a:pt x="1992" y="52"/>
                      </a:lnTo>
                      <a:lnTo>
                        <a:pt x="1994" y="52"/>
                      </a:lnTo>
                      <a:lnTo>
                        <a:pt x="1996" y="52"/>
                      </a:lnTo>
                      <a:lnTo>
                        <a:pt x="1996" y="48"/>
                      </a:lnTo>
                      <a:lnTo>
                        <a:pt x="1996" y="48"/>
                      </a:lnTo>
                      <a:lnTo>
                        <a:pt x="1994" y="46"/>
                      </a:lnTo>
                      <a:lnTo>
                        <a:pt x="1988" y="48"/>
                      </a:lnTo>
                      <a:lnTo>
                        <a:pt x="1984" y="50"/>
                      </a:lnTo>
                      <a:lnTo>
                        <a:pt x="1978" y="50"/>
                      </a:lnTo>
                      <a:lnTo>
                        <a:pt x="1978" y="50"/>
                      </a:lnTo>
                      <a:lnTo>
                        <a:pt x="1988" y="40"/>
                      </a:lnTo>
                      <a:lnTo>
                        <a:pt x="2004" y="32"/>
                      </a:lnTo>
                      <a:lnTo>
                        <a:pt x="2022" y="30"/>
                      </a:lnTo>
                      <a:lnTo>
                        <a:pt x="2030" y="30"/>
                      </a:lnTo>
                      <a:lnTo>
                        <a:pt x="2038" y="30"/>
                      </a:lnTo>
                      <a:lnTo>
                        <a:pt x="2038" y="30"/>
                      </a:lnTo>
                      <a:lnTo>
                        <a:pt x="2076" y="20"/>
                      </a:lnTo>
                      <a:lnTo>
                        <a:pt x="2118" y="10"/>
                      </a:lnTo>
                      <a:lnTo>
                        <a:pt x="2164" y="4"/>
                      </a:lnTo>
                      <a:lnTo>
                        <a:pt x="2210" y="0"/>
                      </a:lnTo>
                      <a:lnTo>
                        <a:pt x="2210" y="0"/>
                      </a:lnTo>
                      <a:lnTo>
                        <a:pt x="2212" y="4"/>
                      </a:lnTo>
                      <a:lnTo>
                        <a:pt x="2212" y="8"/>
                      </a:lnTo>
                      <a:lnTo>
                        <a:pt x="2210" y="18"/>
                      </a:lnTo>
                      <a:lnTo>
                        <a:pt x="2210" y="18"/>
                      </a:lnTo>
                      <a:lnTo>
                        <a:pt x="2204" y="16"/>
                      </a:lnTo>
                      <a:lnTo>
                        <a:pt x="2200" y="18"/>
                      </a:lnTo>
                      <a:lnTo>
                        <a:pt x="2194" y="22"/>
                      </a:lnTo>
                      <a:lnTo>
                        <a:pt x="2188" y="26"/>
                      </a:lnTo>
                      <a:lnTo>
                        <a:pt x="2186" y="28"/>
                      </a:lnTo>
                      <a:lnTo>
                        <a:pt x="2182" y="28"/>
                      </a:lnTo>
                      <a:lnTo>
                        <a:pt x="2182" y="28"/>
                      </a:lnTo>
                      <a:lnTo>
                        <a:pt x="2186" y="32"/>
                      </a:lnTo>
                      <a:lnTo>
                        <a:pt x="2194" y="34"/>
                      </a:lnTo>
                      <a:lnTo>
                        <a:pt x="2202" y="34"/>
                      </a:lnTo>
                      <a:lnTo>
                        <a:pt x="2210" y="36"/>
                      </a:lnTo>
                      <a:lnTo>
                        <a:pt x="2210" y="36"/>
                      </a:lnTo>
                      <a:lnTo>
                        <a:pt x="2224" y="28"/>
                      </a:lnTo>
                      <a:lnTo>
                        <a:pt x="2242" y="22"/>
                      </a:lnTo>
                      <a:lnTo>
                        <a:pt x="2262" y="18"/>
                      </a:lnTo>
                      <a:lnTo>
                        <a:pt x="2280" y="18"/>
                      </a:lnTo>
                      <a:lnTo>
                        <a:pt x="2280" y="18"/>
                      </a:lnTo>
                      <a:lnTo>
                        <a:pt x="2280" y="20"/>
                      </a:lnTo>
                      <a:lnTo>
                        <a:pt x="2280" y="22"/>
                      </a:lnTo>
                      <a:lnTo>
                        <a:pt x="2280" y="22"/>
                      </a:lnTo>
                      <a:lnTo>
                        <a:pt x="2304" y="18"/>
                      </a:lnTo>
                      <a:lnTo>
                        <a:pt x="2304" y="18"/>
                      </a:lnTo>
                      <a:lnTo>
                        <a:pt x="2298" y="28"/>
                      </a:lnTo>
                      <a:lnTo>
                        <a:pt x="2290" y="38"/>
                      </a:lnTo>
                      <a:lnTo>
                        <a:pt x="2290" y="38"/>
                      </a:lnTo>
                      <a:lnTo>
                        <a:pt x="2280" y="36"/>
                      </a:lnTo>
                      <a:lnTo>
                        <a:pt x="2272" y="36"/>
                      </a:lnTo>
                      <a:lnTo>
                        <a:pt x="2252" y="40"/>
                      </a:lnTo>
                      <a:lnTo>
                        <a:pt x="2252" y="40"/>
                      </a:lnTo>
                      <a:lnTo>
                        <a:pt x="2254" y="44"/>
                      </a:lnTo>
                      <a:lnTo>
                        <a:pt x="2258" y="44"/>
                      </a:lnTo>
                      <a:lnTo>
                        <a:pt x="2266" y="46"/>
                      </a:lnTo>
                      <a:lnTo>
                        <a:pt x="2274" y="46"/>
                      </a:lnTo>
                      <a:lnTo>
                        <a:pt x="2278" y="48"/>
                      </a:lnTo>
                      <a:lnTo>
                        <a:pt x="2280" y="50"/>
                      </a:lnTo>
                      <a:lnTo>
                        <a:pt x="2280" y="50"/>
                      </a:lnTo>
                      <a:lnTo>
                        <a:pt x="2288" y="48"/>
                      </a:lnTo>
                      <a:lnTo>
                        <a:pt x="2298" y="46"/>
                      </a:lnTo>
                      <a:lnTo>
                        <a:pt x="2322" y="44"/>
                      </a:lnTo>
                      <a:lnTo>
                        <a:pt x="2348" y="46"/>
                      </a:lnTo>
                      <a:lnTo>
                        <a:pt x="2372" y="50"/>
                      </a:lnTo>
                      <a:lnTo>
                        <a:pt x="2372" y="50"/>
                      </a:lnTo>
                      <a:lnTo>
                        <a:pt x="2370" y="52"/>
                      </a:lnTo>
                      <a:lnTo>
                        <a:pt x="2366" y="54"/>
                      </a:lnTo>
                      <a:lnTo>
                        <a:pt x="2364" y="56"/>
                      </a:lnTo>
                      <a:lnTo>
                        <a:pt x="2362" y="58"/>
                      </a:lnTo>
                      <a:lnTo>
                        <a:pt x="2362" y="58"/>
                      </a:lnTo>
                      <a:lnTo>
                        <a:pt x="2364" y="62"/>
                      </a:lnTo>
                      <a:lnTo>
                        <a:pt x="2368" y="64"/>
                      </a:lnTo>
                      <a:lnTo>
                        <a:pt x="2376" y="68"/>
                      </a:lnTo>
                      <a:lnTo>
                        <a:pt x="2386" y="70"/>
                      </a:lnTo>
                      <a:lnTo>
                        <a:pt x="2394" y="74"/>
                      </a:lnTo>
                      <a:lnTo>
                        <a:pt x="2394" y="74"/>
                      </a:lnTo>
                      <a:lnTo>
                        <a:pt x="2392" y="76"/>
                      </a:lnTo>
                      <a:lnTo>
                        <a:pt x="2388" y="76"/>
                      </a:lnTo>
                      <a:lnTo>
                        <a:pt x="2388" y="76"/>
                      </a:lnTo>
                      <a:lnTo>
                        <a:pt x="2394" y="82"/>
                      </a:lnTo>
                      <a:lnTo>
                        <a:pt x="2402" y="86"/>
                      </a:lnTo>
                      <a:lnTo>
                        <a:pt x="2402" y="86"/>
                      </a:lnTo>
                      <a:lnTo>
                        <a:pt x="2400" y="88"/>
                      </a:lnTo>
                      <a:lnTo>
                        <a:pt x="2396" y="88"/>
                      </a:lnTo>
                      <a:lnTo>
                        <a:pt x="2396" y="88"/>
                      </a:lnTo>
                      <a:lnTo>
                        <a:pt x="2398" y="90"/>
                      </a:lnTo>
                      <a:lnTo>
                        <a:pt x="2396" y="92"/>
                      </a:lnTo>
                      <a:lnTo>
                        <a:pt x="2396" y="92"/>
                      </a:lnTo>
                      <a:lnTo>
                        <a:pt x="2402" y="96"/>
                      </a:lnTo>
                      <a:lnTo>
                        <a:pt x="2408" y="98"/>
                      </a:lnTo>
                      <a:lnTo>
                        <a:pt x="2408" y="98"/>
                      </a:lnTo>
                      <a:lnTo>
                        <a:pt x="2404" y="100"/>
                      </a:lnTo>
                      <a:lnTo>
                        <a:pt x="2400" y="102"/>
                      </a:lnTo>
                      <a:lnTo>
                        <a:pt x="2390" y="102"/>
                      </a:lnTo>
                      <a:lnTo>
                        <a:pt x="2382" y="104"/>
                      </a:lnTo>
                      <a:lnTo>
                        <a:pt x="2376" y="106"/>
                      </a:lnTo>
                      <a:lnTo>
                        <a:pt x="2374" y="110"/>
                      </a:lnTo>
                      <a:lnTo>
                        <a:pt x="2374" y="110"/>
                      </a:lnTo>
                      <a:lnTo>
                        <a:pt x="2370" y="108"/>
                      </a:lnTo>
                      <a:lnTo>
                        <a:pt x="2364" y="108"/>
                      </a:lnTo>
                      <a:lnTo>
                        <a:pt x="2352" y="108"/>
                      </a:lnTo>
                      <a:lnTo>
                        <a:pt x="2352" y="108"/>
                      </a:lnTo>
                      <a:lnTo>
                        <a:pt x="2350" y="112"/>
                      </a:lnTo>
                      <a:lnTo>
                        <a:pt x="2344" y="116"/>
                      </a:lnTo>
                      <a:lnTo>
                        <a:pt x="2328" y="120"/>
                      </a:lnTo>
                      <a:lnTo>
                        <a:pt x="2320" y="122"/>
                      </a:lnTo>
                      <a:lnTo>
                        <a:pt x="2312" y="124"/>
                      </a:lnTo>
                      <a:lnTo>
                        <a:pt x="2308" y="128"/>
                      </a:lnTo>
                      <a:lnTo>
                        <a:pt x="2306" y="134"/>
                      </a:lnTo>
                      <a:lnTo>
                        <a:pt x="2306" y="134"/>
                      </a:lnTo>
                      <a:lnTo>
                        <a:pt x="2284" y="136"/>
                      </a:lnTo>
                      <a:lnTo>
                        <a:pt x="2276" y="140"/>
                      </a:lnTo>
                      <a:lnTo>
                        <a:pt x="2272" y="142"/>
                      </a:lnTo>
                      <a:lnTo>
                        <a:pt x="2270" y="146"/>
                      </a:lnTo>
                      <a:lnTo>
                        <a:pt x="2270" y="146"/>
                      </a:lnTo>
                      <a:lnTo>
                        <a:pt x="2254" y="146"/>
                      </a:lnTo>
                      <a:lnTo>
                        <a:pt x="2242" y="148"/>
                      </a:lnTo>
                      <a:lnTo>
                        <a:pt x="2218" y="156"/>
                      </a:lnTo>
                      <a:lnTo>
                        <a:pt x="2218" y="156"/>
                      </a:lnTo>
                      <a:lnTo>
                        <a:pt x="2228" y="156"/>
                      </a:lnTo>
                      <a:lnTo>
                        <a:pt x="2246" y="160"/>
                      </a:lnTo>
                      <a:lnTo>
                        <a:pt x="2256" y="164"/>
                      </a:lnTo>
                      <a:lnTo>
                        <a:pt x="2254" y="164"/>
                      </a:lnTo>
                      <a:lnTo>
                        <a:pt x="2244" y="166"/>
                      </a:lnTo>
                      <a:lnTo>
                        <a:pt x="2244" y="166"/>
                      </a:lnTo>
                      <a:lnTo>
                        <a:pt x="2252" y="170"/>
                      </a:lnTo>
                      <a:lnTo>
                        <a:pt x="2262" y="174"/>
                      </a:lnTo>
                      <a:lnTo>
                        <a:pt x="2272" y="176"/>
                      </a:lnTo>
                      <a:lnTo>
                        <a:pt x="2280" y="180"/>
                      </a:lnTo>
                      <a:lnTo>
                        <a:pt x="2280" y="180"/>
                      </a:lnTo>
                      <a:lnTo>
                        <a:pt x="2276" y="182"/>
                      </a:lnTo>
                      <a:lnTo>
                        <a:pt x="2270" y="182"/>
                      </a:lnTo>
                      <a:lnTo>
                        <a:pt x="2258" y="178"/>
                      </a:lnTo>
                      <a:lnTo>
                        <a:pt x="2258" y="178"/>
                      </a:lnTo>
                      <a:lnTo>
                        <a:pt x="2256" y="180"/>
                      </a:lnTo>
                      <a:lnTo>
                        <a:pt x="2258" y="182"/>
                      </a:lnTo>
                      <a:lnTo>
                        <a:pt x="2260" y="184"/>
                      </a:lnTo>
                      <a:lnTo>
                        <a:pt x="2260" y="186"/>
                      </a:lnTo>
                      <a:lnTo>
                        <a:pt x="2260" y="186"/>
                      </a:lnTo>
                      <a:lnTo>
                        <a:pt x="2266" y="186"/>
                      </a:lnTo>
                      <a:lnTo>
                        <a:pt x="2274" y="186"/>
                      </a:lnTo>
                      <a:lnTo>
                        <a:pt x="2282" y="188"/>
                      </a:lnTo>
                      <a:lnTo>
                        <a:pt x="2290" y="188"/>
                      </a:lnTo>
                      <a:lnTo>
                        <a:pt x="2290" y="188"/>
                      </a:lnTo>
                      <a:lnTo>
                        <a:pt x="2280" y="192"/>
                      </a:lnTo>
                      <a:lnTo>
                        <a:pt x="2264" y="192"/>
                      </a:lnTo>
                      <a:lnTo>
                        <a:pt x="2248" y="194"/>
                      </a:lnTo>
                      <a:lnTo>
                        <a:pt x="2232" y="196"/>
                      </a:lnTo>
                      <a:lnTo>
                        <a:pt x="2232" y="196"/>
                      </a:lnTo>
                      <a:lnTo>
                        <a:pt x="2238" y="198"/>
                      </a:lnTo>
                      <a:lnTo>
                        <a:pt x="2244" y="200"/>
                      </a:lnTo>
                      <a:lnTo>
                        <a:pt x="2252" y="198"/>
                      </a:lnTo>
                      <a:lnTo>
                        <a:pt x="2260" y="200"/>
                      </a:lnTo>
                      <a:lnTo>
                        <a:pt x="2260" y="200"/>
                      </a:lnTo>
                      <a:lnTo>
                        <a:pt x="2258" y="202"/>
                      </a:lnTo>
                      <a:lnTo>
                        <a:pt x="2256" y="202"/>
                      </a:lnTo>
                      <a:lnTo>
                        <a:pt x="2248" y="202"/>
                      </a:lnTo>
                      <a:lnTo>
                        <a:pt x="2238" y="204"/>
                      </a:lnTo>
                      <a:lnTo>
                        <a:pt x="2232" y="206"/>
                      </a:lnTo>
                      <a:lnTo>
                        <a:pt x="2232" y="206"/>
                      </a:lnTo>
                      <a:lnTo>
                        <a:pt x="2234" y="208"/>
                      </a:lnTo>
                      <a:lnTo>
                        <a:pt x="2240" y="208"/>
                      </a:lnTo>
                      <a:lnTo>
                        <a:pt x="2252" y="208"/>
                      </a:lnTo>
                      <a:lnTo>
                        <a:pt x="2252" y="208"/>
                      </a:lnTo>
                      <a:lnTo>
                        <a:pt x="2252" y="212"/>
                      </a:lnTo>
                      <a:lnTo>
                        <a:pt x="2250" y="214"/>
                      </a:lnTo>
                      <a:lnTo>
                        <a:pt x="2242" y="218"/>
                      </a:lnTo>
                      <a:lnTo>
                        <a:pt x="2234" y="218"/>
                      </a:lnTo>
                      <a:lnTo>
                        <a:pt x="2226" y="220"/>
                      </a:lnTo>
                      <a:lnTo>
                        <a:pt x="2226" y="220"/>
                      </a:lnTo>
                      <a:lnTo>
                        <a:pt x="2220" y="226"/>
                      </a:lnTo>
                      <a:lnTo>
                        <a:pt x="2214" y="228"/>
                      </a:lnTo>
                      <a:lnTo>
                        <a:pt x="2198" y="234"/>
                      </a:lnTo>
                      <a:lnTo>
                        <a:pt x="2198" y="234"/>
                      </a:lnTo>
                      <a:lnTo>
                        <a:pt x="2198" y="238"/>
                      </a:lnTo>
                      <a:lnTo>
                        <a:pt x="2200" y="238"/>
                      </a:lnTo>
                      <a:lnTo>
                        <a:pt x="2206" y="238"/>
                      </a:lnTo>
                      <a:lnTo>
                        <a:pt x="2206" y="238"/>
                      </a:lnTo>
                      <a:lnTo>
                        <a:pt x="2202" y="242"/>
                      </a:lnTo>
                      <a:lnTo>
                        <a:pt x="2198" y="246"/>
                      </a:lnTo>
                      <a:lnTo>
                        <a:pt x="2188" y="248"/>
                      </a:lnTo>
                      <a:lnTo>
                        <a:pt x="2176" y="250"/>
                      </a:lnTo>
                      <a:lnTo>
                        <a:pt x="2164" y="248"/>
                      </a:lnTo>
                      <a:lnTo>
                        <a:pt x="2154" y="248"/>
                      </a:lnTo>
                      <a:lnTo>
                        <a:pt x="2142" y="248"/>
                      </a:lnTo>
                      <a:lnTo>
                        <a:pt x="2134" y="250"/>
                      </a:lnTo>
                      <a:lnTo>
                        <a:pt x="2132" y="254"/>
                      </a:lnTo>
                      <a:lnTo>
                        <a:pt x="2130" y="258"/>
                      </a:lnTo>
                      <a:lnTo>
                        <a:pt x="2130" y="258"/>
                      </a:lnTo>
                      <a:lnTo>
                        <a:pt x="2132" y="262"/>
                      </a:lnTo>
                      <a:lnTo>
                        <a:pt x="2136" y="268"/>
                      </a:lnTo>
                      <a:lnTo>
                        <a:pt x="2142" y="270"/>
                      </a:lnTo>
                      <a:lnTo>
                        <a:pt x="2150" y="270"/>
                      </a:lnTo>
                      <a:lnTo>
                        <a:pt x="2150" y="270"/>
                      </a:lnTo>
                      <a:lnTo>
                        <a:pt x="2120" y="284"/>
                      </a:lnTo>
                      <a:lnTo>
                        <a:pt x="2120" y="284"/>
                      </a:lnTo>
                      <a:lnTo>
                        <a:pt x="2122" y="286"/>
                      </a:lnTo>
                      <a:lnTo>
                        <a:pt x="2124" y="286"/>
                      </a:lnTo>
                      <a:lnTo>
                        <a:pt x="2124" y="288"/>
                      </a:lnTo>
                      <a:lnTo>
                        <a:pt x="2124" y="288"/>
                      </a:lnTo>
                      <a:lnTo>
                        <a:pt x="2130" y="286"/>
                      </a:lnTo>
                      <a:lnTo>
                        <a:pt x="2136" y="284"/>
                      </a:lnTo>
                      <a:lnTo>
                        <a:pt x="2150" y="284"/>
                      </a:lnTo>
                      <a:lnTo>
                        <a:pt x="2180" y="286"/>
                      </a:lnTo>
                      <a:lnTo>
                        <a:pt x="2180" y="286"/>
                      </a:lnTo>
                      <a:lnTo>
                        <a:pt x="2178" y="284"/>
                      </a:lnTo>
                      <a:lnTo>
                        <a:pt x="2174" y="284"/>
                      </a:lnTo>
                      <a:lnTo>
                        <a:pt x="2174" y="284"/>
                      </a:lnTo>
                      <a:lnTo>
                        <a:pt x="2174" y="282"/>
                      </a:lnTo>
                      <a:lnTo>
                        <a:pt x="2178" y="282"/>
                      </a:lnTo>
                      <a:lnTo>
                        <a:pt x="2178" y="282"/>
                      </a:lnTo>
                      <a:lnTo>
                        <a:pt x="2176" y="280"/>
                      </a:lnTo>
                      <a:lnTo>
                        <a:pt x="2174" y="280"/>
                      </a:lnTo>
                      <a:lnTo>
                        <a:pt x="2170" y="282"/>
                      </a:lnTo>
                      <a:lnTo>
                        <a:pt x="2166" y="282"/>
                      </a:lnTo>
                      <a:lnTo>
                        <a:pt x="2164" y="280"/>
                      </a:lnTo>
                      <a:lnTo>
                        <a:pt x="2164" y="280"/>
                      </a:lnTo>
                      <a:lnTo>
                        <a:pt x="2170" y="278"/>
                      </a:lnTo>
                      <a:lnTo>
                        <a:pt x="2176" y="276"/>
                      </a:lnTo>
                      <a:lnTo>
                        <a:pt x="2190" y="276"/>
                      </a:lnTo>
                      <a:lnTo>
                        <a:pt x="2202" y="280"/>
                      </a:lnTo>
                      <a:lnTo>
                        <a:pt x="2208" y="282"/>
                      </a:lnTo>
                      <a:lnTo>
                        <a:pt x="2212" y="286"/>
                      </a:lnTo>
                      <a:lnTo>
                        <a:pt x="2212" y="286"/>
                      </a:lnTo>
                      <a:lnTo>
                        <a:pt x="2200" y="288"/>
                      </a:lnTo>
                      <a:lnTo>
                        <a:pt x="2188" y="290"/>
                      </a:lnTo>
                      <a:lnTo>
                        <a:pt x="2168" y="298"/>
                      </a:lnTo>
                      <a:lnTo>
                        <a:pt x="2168" y="298"/>
                      </a:lnTo>
                      <a:lnTo>
                        <a:pt x="2168" y="300"/>
                      </a:lnTo>
                      <a:lnTo>
                        <a:pt x="2172" y="302"/>
                      </a:lnTo>
                      <a:lnTo>
                        <a:pt x="2172" y="302"/>
                      </a:lnTo>
                      <a:lnTo>
                        <a:pt x="2160" y="308"/>
                      </a:lnTo>
                      <a:lnTo>
                        <a:pt x="2150" y="314"/>
                      </a:lnTo>
                      <a:lnTo>
                        <a:pt x="2150" y="314"/>
                      </a:lnTo>
                      <a:lnTo>
                        <a:pt x="2158" y="318"/>
                      </a:lnTo>
                      <a:lnTo>
                        <a:pt x="2166" y="320"/>
                      </a:lnTo>
                      <a:lnTo>
                        <a:pt x="2166" y="320"/>
                      </a:lnTo>
                      <a:lnTo>
                        <a:pt x="2166" y="324"/>
                      </a:lnTo>
                      <a:lnTo>
                        <a:pt x="2164" y="326"/>
                      </a:lnTo>
                      <a:lnTo>
                        <a:pt x="2162" y="326"/>
                      </a:lnTo>
                      <a:lnTo>
                        <a:pt x="2162" y="328"/>
                      </a:lnTo>
                      <a:lnTo>
                        <a:pt x="2162" y="328"/>
                      </a:lnTo>
                      <a:lnTo>
                        <a:pt x="2174" y="328"/>
                      </a:lnTo>
                      <a:lnTo>
                        <a:pt x="2188" y="326"/>
                      </a:lnTo>
                      <a:lnTo>
                        <a:pt x="2202" y="324"/>
                      </a:lnTo>
                      <a:lnTo>
                        <a:pt x="2208" y="324"/>
                      </a:lnTo>
                      <a:lnTo>
                        <a:pt x="2212" y="326"/>
                      </a:lnTo>
                      <a:lnTo>
                        <a:pt x="2212" y="326"/>
                      </a:lnTo>
                      <a:lnTo>
                        <a:pt x="2208" y="332"/>
                      </a:lnTo>
                      <a:lnTo>
                        <a:pt x="2202" y="336"/>
                      </a:lnTo>
                      <a:lnTo>
                        <a:pt x="2194" y="338"/>
                      </a:lnTo>
                      <a:lnTo>
                        <a:pt x="2184" y="340"/>
                      </a:lnTo>
                      <a:lnTo>
                        <a:pt x="2164" y="344"/>
                      </a:lnTo>
                      <a:lnTo>
                        <a:pt x="2144" y="348"/>
                      </a:lnTo>
                      <a:lnTo>
                        <a:pt x="2144" y="348"/>
                      </a:lnTo>
                      <a:lnTo>
                        <a:pt x="2150" y="350"/>
                      </a:lnTo>
                      <a:lnTo>
                        <a:pt x="2156" y="350"/>
                      </a:lnTo>
                      <a:lnTo>
                        <a:pt x="2168" y="348"/>
                      </a:lnTo>
                      <a:lnTo>
                        <a:pt x="2180" y="344"/>
                      </a:lnTo>
                      <a:lnTo>
                        <a:pt x="2192" y="342"/>
                      </a:lnTo>
                      <a:lnTo>
                        <a:pt x="2192" y="342"/>
                      </a:lnTo>
                      <a:lnTo>
                        <a:pt x="2198" y="344"/>
                      </a:lnTo>
                      <a:lnTo>
                        <a:pt x="2206" y="346"/>
                      </a:lnTo>
                      <a:lnTo>
                        <a:pt x="2220" y="344"/>
                      </a:lnTo>
                      <a:lnTo>
                        <a:pt x="2236" y="342"/>
                      </a:lnTo>
                      <a:lnTo>
                        <a:pt x="2250" y="342"/>
                      </a:lnTo>
                      <a:lnTo>
                        <a:pt x="2250" y="342"/>
                      </a:lnTo>
                      <a:lnTo>
                        <a:pt x="2248" y="340"/>
                      </a:lnTo>
                      <a:lnTo>
                        <a:pt x="2244" y="340"/>
                      </a:lnTo>
                      <a:lnTo>
                        <a:pt x="2236" y="340"/>
                      </a:lnTo>
                      <a:lnTo>
                        <a:pt x="2236" y="340"/>
                      </a:lnTo>
                      <a:lnTo>
                        <a:pt x="2248" y="336"/>
                      </a:lnTo>
                      <a:lnTo>
                        <a:pt x="2262" y="334"/>
                      </a:lnTo>
                      <a:lnTo>
                        <a:pt x="2276" y="332"/>
                      </a:lnTo>
                      <a:lnTo>
                        <a:pt x="2288" y="328"/>
                      </a:lnTo>
                      <a:lnTo>
                        <a:pt x="2288" y="328"/>
                      </a:lnTo>
                      <a:lnTo>
                        <a:pt x="2292" y="324"/>
                      </a:lnTo>
                      <a:lnTo>
                        <a:pt x="2294" y="318"/>
                      </a:lnTo>
                      <a:lnTo>
                        <a:pt x="2294" y="318"/>
                      </a:lnTo>
                      <a:lnTo>
                        <a:pt x="2318" y="312"/>
                      </a:lnTo>
                      <a:lnTo>
                        <a:pt x="2342" y="308"/>
                      </a:lnTo>
                      <a:lnTo>
                        <a:pt x="2390" y="304"/>
                      </a:lnTo>
                      <a:lnTo>
                        <a:pt x="2390" y="304"/>
                      </a:lnTo>
                      <a:lnTo>
                        <a:pt x="2410" y="300"/>
                      </a:lnTo>
                      <a:lnTo>
                        <a:pt x="2432" y="296"/>
                      </a:lnTo>
                      <a:lnTo>
                        <a:pt x="2472" y="288"/>
                      </a:lnTo>
                      <a:lnTo>
                        <a:pt x="2492" y="282"/>
                      </a:lnTo>
                      <a:lnTo>
                        <a:pt x="2512" y="280"/>
                      </a:lnTo>
                      <a:lnTo>
                        <a:pt x="2534" y="278"/>
                      </a:lnTo>
                      <a:lnTo>
                        <a:pt x="2554" y="278"/>
                      </a:lnTo>
                      <a:lnTo>
                        <a:pt x="2554" y="278"/>
                      </a:lnTo>
                      <a:lnTo>
                        <a:pt x="2548" y="282"/>
                      </a:lnTo>
                      <a:lnTo>
                        <a:pt x="2552" y="288"/>
                      </a:lnTo>
                      <a:lnTo>
                        <a:pt x="2552" y="288"/>
                      </a:lnTo>
                      <a:lnTo>
                        <a:pt x="2534" y="292"/>
                      </a:lnTo>
                      <a:lnTo>
                        <a:pt x="2514" y="294"/>
                      </a:lnTo>
                      <a:lnTo>
                        <a:pt x="2494" y="296"/>
                      </a:lnTo>
                      <a:lnTo>
                        <a:pt x="2474" y="300"/>
                      </a:lnTo>
                      <a:lnTo>
                        <a:pt x="2474" y="300"/>
                      </a:lnTo>
                      <a:lnTo>
                        <a:pt x="2476" y="296"/>
                      </a:lnTo>
                      <a:lnTo>
                        <a:pt x="2474" y="294"/>
                      </a:lnTo>
                      <a:lnTo>
                        <a:pt x="2474" y="294"/>
                      </a:lnTo>
                      <a:lnTo>
                        <a:pt x="2438" y="300"/>
                      </a:lnTo>
                      <a:lnTo>
                        <a:pt x="2402" y="310"/>
                      </a:lnTo>
                      <a:lnTo>
                        <a:pt x="2370" y="320"/>
                      </a:lnTo>
                      <a:lnTo>
                        <a:pt x="2336" y="334"/>
                      </a:lnTo>
                      <a:lnTo>
                        <a:pt x="2336" y="334"/>
                      </a:lnTo>
                      <a:lnTo>
                        <a:pt x="2328" y="332"/>
                      </a:lnTo>
                      <a:lnTo>
                        <a:pt x="2316" y="332"/>
                      </a:lnTo>
                      <a:lnTo>
                        <a:pt x="2306" y="336"/>
                      </a:lnTo>
                      <a:lnTo>
                        <a:pt x="2296" y="340"/>
                      </a:lnTo>
                      <a:lnTo>
                        <a:pt x="2296" y="340"/>
                      </a:lnTo>
                      <a:lnTo>
                        <a:pt x="2298" y="342"/>
                      </a:lnTo>
                      <a:lnTo>
                        <a:pt x="2300" y="342"/>
                      </a:lnTo>
                      <a:lnTo>
                        <a:pt x="2302" y="340"/>
                      </a:lnTo>
                      <a:lnTo>
                        <a:pt x="2306" y="340"/>
                      </a:lnTo>
                      <a:lnTo>
                        <a:pt x="2306" y="340"/>
                      </a:lnTo>
                      <a:lnTo>
                        <a:pt x="2302" y="344"/>
                      </a:lnTo>
                      <a:lnTo>
                        <a:pt x="2300" y="348"/>
                      </a:lnTo>
                      <a:lnTo>
                        <a:pt x="2300" y="348"/>
                      </a:lnTo>
                      <a:lnTo>
                        <a:pt x="2292" y="348"/>
                      </a:lnTo>
                      <a:lnTo>
                        <a:pt x="2284" y="348"/>
                      </a:lnTo>
                      <a:lnTo>
                        <a:pt x="2270" y="352"/>
                      </a:lnTo>
                      <a:lnTo>
                        <a:pt x="2252" y="358"/>
                      </a:lnTo>
                      <a:lnTo>
                        <a:pt x="2234" y="362"/>
                      </a:lnTo>
                      <a:lnTo>
                        <a:pt x="2234" y="362"/>
                      </a:lnTo>
                      <a:lnTo>
                        <a:pt x="2248" y="362"/>
                      </a:lnTo>
                      <a:lnTo>
                        <a:pt x="2262" y="360"/>
                      </a:lnTo>
                      <a:lnTo>
                        <a:pt x="2278" y="356"/>
                      </a:lnTo>
                      <a:lnTo>
                        <a:pt x="2294" y="356"/>
                      </a:lnTo>
                      <a:lnTo>
                        <a:pt x="2294" y="356"/>
                      </a:lnTo>
                      <a:lnTo>
                        <a:pt x="2282" y="362"/>
                      </a:lnTo>
                      <a:lnTo>
                        <a:pt x="2270" y="368"/>
                      </a:lnTo>
                      <a:lnTo>
                        <a:pt x="2256" y="372"/>
                      </a:lnTo>
                      <a:lnTo>
                        <a:pt x="2240" y="376"/>
                      </a:lnTo>
                      <a:lnTo>
                        <a:pt x="2240" y="376"/>
                      </a:lnTo>
                      <a:lnTo>
                        <a:pt x="2242" y="374"/>
                      </a:lnTo>
                      <a:lnTo>
                        <a:pt x="2244" y="374"/>
                      </a:lnTo>
                      <a:lnTo>
                        <a:pt x="2244" y="374"/>
                      </a:lnTo>
                      <a:lnTo>
                        <a:pt x="2236" y="374"/>
                      </a:lnTo>
                      <a:lnTo>
                        <a:pt x="2230" y="376"/>
                      </a:lnTo>
                      <a:lnTo>
                        <a:pt x="2214" y="382"/>
                      </a:lnTo>
                      <a:lnTo>
                        <a:pt x="2198" y="388"/>
                      </a:lnTo>
                      <a:lnTo>
                        <a:pt x="2184" y="394"/>
                      </a:lnTo>
                      <a:lnTo>
                        <a:pt x="2184" y="394"/>
                      </a:lnTo>
                      <a:lnTo>
                        <a:pt x="2192" y="396"/>
                      </a:lnTo>
                      <a:lnTo>
                        <a:pt x="2202" y="396"/>
                      </a:lnTo>
                      <a:lnTo>
                        <a:pt x="2216" y="392"/>
                      </a:lnTo>
                      <a:lnTo>
                        <a:pt x="2232" y="386"/>
                      </a:lnTo>
                      <a:lnTo>
                        <a:pt x="2248" y="380"/>
                      </a:lnTo>
                      <a:lnTo>
                        <a:pt x="2248" y="380"/>
                      </a:lnTo>
                      <a:lnTo>
                        <a:pt x="2250" y="382"/>
                      </a:lnTo>
                      <a:lnTo>
                        <a:pt x="2248" y="382"/>
                      </a:lnTo>
                      <a:lnTo>
                        <a:pt x="2246" y="384"/>
                      </a:lnTo>
                      <a:lnTo>
                        <a:pt x="2234" y="386"/>
                      </a:lnTo>
                      <a:lnTo>
                        <a:pt x="2234" y="386"/>
                      </a:lnTo>
                      <a:lnTo>
                        <a:pt x="2242" y="388"/>
                      </a:lnTo>
                      <a:lnTo>
                        <a:pt x="2250" y="386"/>
                      </a:lnTo>
                      <a:lnTo>
                        <a:pt x="2268" y="382"/>
                      </a:lnTo>
                      <a:lnTo>
                        <a:pt x="2288" y="378"/>
                      </a:lnTo>
                      <a:lnTo>
                        <a:pt x="2296" y="378"/>
                      </a:lnTo>
                      <a:lnTo>
                        <a:pt x="2304" y="378"/>
                      </a:lnTo>
                      <a:lnTo>
                        <a:pt x="2304" y="378"/>
                      </a:lnTo>
                      <a:lnTo>
                        <a:pt x="2314" y="372"/>
                      </a:lnTo>
                      <a:lnTo>
                        <a:pt x="2326" y="366"/>
                      </a:lnTo>
                      <a:lnTo>
                        <a:pt x="2340" y="364"/>
                      </a:lnTo>
                      <a:lnTo>
                        <a:pt x="2346" y="364"/>
                      </a:lnTo>
                      <a:lnTo>
                        <a:pt x="2352" y="366"/>
                      </a:lnTo>
                      <a:lnTo>
                        <a:pt x="2352" y="366"/>
                      </a:lnTo>
                      <a:lnTo>
                        <a:pt x="2348" y="370"/>
                      </a:lnTo>
                      <a:lnTo>
                        <a:pt x="2350" y="370"/>
                      </a:lnTo>
                      <a:lnTo>
                        <a:pt x="2352" y="372"/>
                      </a:lnTo>
                      <a:lnTo>
                        <a:pt x="2354" y="376"/>
                      </a:lnTo>
                      <a:lnTo>
                        <a:pt x="2354" y="376"/>
                      </a:lnTo>
                      <a:lnTo>
                        <a:pt x="2346" y="378"/>
                      </a:lnTo>
                      <a:lnTo>
                        <a:pt x="2340" y="380"/>
                      </a:lnTo>
                      <a:lnTo>
                        <a:pt x="2336" y="384"/>
                      </a:lnTo>
                      <a:lnTo>
                        <a:pt x="2332" y="390"/>
                      </a:lnTo>
                      <a:lnTo>
                        <a:pt x="2332" y="390"/>
                      </a:lnTo>
                      <a:lnTo>
                        <a:pt x="2320" y="394"/>
                      </a:lnTo>
                      <a:lnTo>
                        <a:pt x="2308" y="396"/>
                      </a:lnTo>
                      <a:lnTo>
                        <a:pt x="2284" y="398"/>
                      </a:lnTo>
                      <a:lnTo>
                        <a:pt x="2284" y="398"/>
                      </a:lnTo>
                      <a:lnTo>
                        <a:pt x="2280" y="398"/>
                      </a:lnTo>
                      <a:lnTo>
                        <a:pt x="2278" y="400"/>
                      </a:lnTo>
                      <a:lnTo>
                        <a:pt x="2272" y="406"/>
                      </a:lnTo>
                      <a:lnTo>
                        <a:pt x="2272" y="406"/>
                      </a:lnTo>
                      <a:lnTo>
                        <a:pt x="2248" y="416"/>
                      </a:lnTo>
                      <a:lnTo>
                        <a:pt x="2222" y="424"/>
                      </a:lnTo>
                      <a:lnTo>
                        <a:pt x="2194" y="430"/>
                      </a:lnTo>
                      <a:lnTo>
                        <a:pt x="2178" y="430"/>
                      </a:lnTo>
                      <a:lnTo>
                        <a:pt x="2160" y="430"/>
                      </a:lnTo>
                      <a:lnTo>
                        <a:pt x="2160" y="430"/>
                      </a:lnTo>
                      <a:lnTo>
                        <a:pt x="2162" y="428"/>
                      </a:lnTo>
                      <a:lnTo>
                        <a:pt x="2166" y="426"/>
                      </a:lnTo>
                      <a:lnTo>
                        <a:pt x="2170" y="424"/>
                      </a:lnTo>
                      <a:lnTo>
                        <a:pt x="2172" y="420"/>
                      </a:lnTo>
                      <a:lnTo>
                        <a:pt x="2172" y="420"/>
                      </a:lnTo>
                      <a:lnTo>
                        <a:pt x="2158" y="426"/>
                      </a:lnTo>
                      <a:lnTo>
                        <a:pt x="2152" y="430"/>
                      </a:lnTo>
                      <a:lnTo>
                        <a:pt x="2144" y="432"/>
                      </a:lnTo>
                      <a:lnTo>
                        <a:pt x="2144" y="432"/>
                      </a:lnTo>
                      <a:lnTo>
                        <a:pt x="2150" y="428"/>
                      </a:lnTo>
                      <a:lnTo>
                        <a:pt x="2150" y="428"/>
                      </a:lnTo>
                      <a:lnTo>
                        <a:pt x="2150" y="426"/>
                      </a:lnTo>
                      <a:lnTo>
                        <a:pt x="2146" y="426"/>
                      </a:lnTo>
                      <a:lnTo>
                        <a:pt x="2144" y="426"/>
                      </a:lnTo>
                      <a:lnTo>
                        <a:pt x="2142" y="428"/>
                      </a:lnTo>
                      <a:lnTo>
                        <a:pt x="2142" y="428"/>
                      </a:lnTo>
                      <a:lnTo>
                        <a:pt x="2140" y="428"/>
                      </a:lnTo>
                      <a:lnTo>
                        <a:pt x="2142" y="426"/>
                      </a:lnTo>
                      <a:lnTo>
                        <a:pt x="2144" y="424"/>
                      </a:lnTo>
                      <a:lnTo>
                        <a:pt x="2140" y="422"/>
                      </a:lnTo>
                      <a:lnTo>
                        <a:pt x="2140" y="422"/>
                      </a:lnTo>
                      <a:lnTo>
                        <a:pt x="2148" y="418"/>
                      </a:lnTo>
                      <a:lnTo>
                        <a:pt x="2156" y="416"/>
                      </a:lnTo>
                      <a:lnTo>
                        <a:pt x="2156" y="416"/>
                      </a:lnTo>
                      <a:lnTo>
                        <a:pt x="2154" y="414"/>
                      </a:lnTo>
                      <a:lnTo>
                        <a:pt x="2150" y="414"/>
                      </a:lnTo>
                      <a:lnTo>
                        <a:pt x="2148" y="414"/>
                      </a:lnTo>
                      <a:lnTo>
                        <a:pt x="2150" y="410"/>
                      </a:lnTo>
                      <a:lnTo>
                        <a:pt x="2150" y="410"/>
                      </a:lnTo>
                      <a:lnTo>
                        <a:pt x="2134" y="418"/>
                      </a:lnTo>
                      <a:lnTo>
                        <a:pt x="2114" y="422"/>
                      </a:lnTo>
                      <a:lnTo>
                        <a:pt x="2092" y="424"/>
                      </a:lnTo>
                      <a:lnTo>
                        <a:pt x="2070" y="424"/>
                      </a:lnTo>
                      <a:lnTo>
                        <a:pt x="2070" y="424"/>
                      </a:lnTo>
                      <a:lnTo>
                        <a:pt x="2074" y="418"/>
                      </a:lnTo>
                      <a:lnTo>
                        <a:pt x="2082" y="412"/>
                      </a:lnTo>
                      <a:lnTo>
                        <a:pt x="2094" y="404"/>
                      </a:lnTo>
                      <a:lnTo>
                        <a:pt x="2094" y="404"/>
                      </a:lnTo>
                      <a:lnTo>
                        <a:pt x="2094" y="402"/>
                      </a:lnTo>
                      <a:lnTo>
                        <a:pt x="2092" y="402"/>
                      </a:lnTo>
                      <a:lnTo>
                        <a:pt x="2088" y="400"/>
                      </a:lnTo>
                      <a:lnTo>
                        <a:pt x="2088" y="398"/>
                      </a:lnTo>
                      <a:lnTo>
                        <a:pt x="2088" y="398"/>
                      </a:lnTo>
                      <a:lnTo>
                        <a:pt x="2084" y="404"/>
                      </a:lnTo>
                      <a:lnTo>
                        <a:pt x="2076" y="408"/>
                      </a:lnTo>
                      <a:lnTo>
                        <a:pt x="2062" y="416"/>
                      </a:lnTo>
                      <a:lnTo>
                        <a:pt x="2062" y="416"/>
                      </a:lnTo>
                      <a:lnTo>
                        <a:pt x="2064" y="420"/>
                      </a:lnTo>
                      <a:lnTo>
                        <a:pt x="2066" y="424"/>
                      </a:lnTo>
                      <a:lnTo>
                        <a:pt x="2068" y="426"/>
                      </a:lnTo>
                      <a:lnTo>
                        <a:pt x="2070" y="430"/>
                      </a:lnTo>
                      <a:lnTo>
                        <a:pt x="2070" y="430"/>
                      </a:lnTo>
                      <a:lnTo>
                        <a:pt x="2022" y="438"/>
                      </a:lnTo>
                      <a:lnTo>
                        <a:pt x="1998" y="440"/>
                      </a:lnTo>
                      <a:lnTo>
                        <a:pt x="1988" y="440"/>
                      </a:lnTo>
                      <a:lnTo>
                        <a:pt x="1982" y="438"/>
                      </a:lnTo>
                      <a:lnTo>
                        <a:pt x="1982" y="438"/>
                      </a:lnTo>
                      <a:lnTo>
                        <a:pt x="1980" y="436"/>
                      </a:lnTo>
                      <a:lnTo>
                        <a:pt x="1982" y="432"/>
                      </a:lnTo>
                      <a:lnTo>
                        <a:pt x="1990" y="430"/>
                      </a:lnTo>
                      <a:lnTo>
                        <a:pt x="1990" y="430"/>
                      </a:lnTo>
                      <a:lnTo>
                        <a:pt x="1980" y="430"/>
                      </a:lnTo>
                      <a:lnTo>
                        <a:pt x="1972" y="432"/>
                      </a:lnTo>
                      <a:lnTo>
                        <a:pt x="1962" y="436"/>
                      </a:lnTo>
                      <a:lnTo>
                        <a:pt x="1948" y="436"/>
                      </a:lnTo>
                      <a:lnTo>
                        <a:pt x="1948" y="436"/>
                      </a:lnTo>
                      <a:lnTo>
                        <a:pt x="1946" y="432"/>
                      </a:lnTo>
                      <a:lnTo>
                        <a:pt x="1946" y="430"/>
                      </a:lnTo>
                      <a:lnTo>
                        <a:pt x="1946" y="426"/>
                      </a:lnTo>
                      <a:lnTo>
                        <a:pt x="1946" y="426"/>
                      </a:lnTo>
                      <a:lnTo>
                        <a:pt x="1942" y="428"/>
                      </a:lnTo>
                      <a:lnTo>
                        <a:pt x="1940" y="430"/>
                      </a:lnTo>
                      <a:lnTo>
                        <a:pt x="1938" y="436"/>
                      </a:lnTo>
                      <a:lnTo>
                        <a:pt x="1938" y="436"/>
                      </a:lnTo>
                      <a:lnTo>
                        <a:pt x="1924" y="440"/>
                      </a:lnTo>
                      <a:lnTo>
                        <a:pt x="1910" y="444"/>
                      </a:lnTo>
                      <a:lnTo>
                        <a:pt x="1904" y="444"/>
                      </a:lnTo>
                      <a:lnTo>
                        <a:pt x="1898" y="442"/>
                      </a:lnTo>
                      <a:lnTo>
                        <a:pt x="1894" y="440"/>
                      </a:lnTo>
                      <a:lnTo>
                        <a:pt x="1890" y="434"/>
                      </a:lnTo>
                      <a:lnTo>
                        <a:pt x="1890" y="434"/>
                      </a:lnTo>
                      <a:lnTo>
                        <a:pt x="1882" y="438"/>
                      </a:lnTo>
                      <a:lnTo>
                        <a:pt x="1878" y="442"/>
                      </a:lnTo>
                      <a:lnTo>
                        <a:pt x="1878" y="442"/>
                      </a:lnTo>
                      <a:lnTo>
                        <a:pt x="1876" y="440"/>
                      </a:lnTo>
                      <a:lnTo>
                        <a:pt x="1874" y="438"/>
                      </a:lnTo>
                      <a:lnTo>
                        <a:pt x="1866" y="440"/>
                      </a:lnTo>
                      <a:lnTo>
                        <a:pt x="1848" y="444"/>
                      </a:lnTo>
                      <a:lnTo>
                        <a:pt x="1848" y="444"/>
                      </a:lnTo>
                      <a:lnTo>
                        <a:pt x="1850" y="442"/>
                      </a:lnTo>
                      <a:lnTo>
                        <a:pt x="1852" y="442"/>
                      </a:lnTo>
                      <a:lnTo>
                        <a:pt x="1852" y="442"/>
                      </a:lnTo>
                      <a:lnTo>
                        <a:pt x="1800" y="446"/>
                      </a:lnTo>
                      <a:lnTo>
                        <a:pt x="1744" y="454"/>
                      </a:lnTo>
                      <a:lnTo>
                        <a:pt x="1686" y="466"/>
                      </a:lnTo>
                      <a:lnTo>
                        <a:pt x="1658" y="474"/>
                      </a:lnTo>
                      <a:lnTo>
                        <a:pt x="1630" y="484"/>
                      </a:lnTo>
                      <a:lnTo>
                        <a:pt x="1630" y="484"/>
                      </a:lnTo>
                      <a:lnTo>
                        <a:pt x="1628" y="488"/>
                      </a:lnTo>
                      <a:lnTo>
                        <a:pt x="1630" y="490"/>
                      </a:lnTo>
                      <a:lnTo>
                        <a:pt x="1632" y="492"/>
                      </a:lnTo>
                      <a:lnTo>
                        <a:pt x="1632" y="498"/>
                      </a:lnTo>
                      <a:lnTo>
                        <a:pt x="1632" y="498"/>
                      </a:lnTo>
                      <a:lnTo>
                        <a:pt x="1574" y="520"/>
                      </a:lnTo>
                      <a:lnTo>
                        <a:pt x="1518" y="542"/>
                      </a:lnTo>
                      <a:lnTo>
                        <a:pt x="1464" y="568"/>
                      </a:lnTo>
                      <a:lnTo>
                        <a:pt x="1412" y="596"/>
                      </a:lnTo>
                      <a:lnTo>
                        <a:pt x="1412" y="596"/>
                      </a:lnTo>
                      <a:lnTo>
                        <a:pt x="1440" y="582"/>
                      </a:lnTo>
                      <a:lnTo>
                        <a:pt x="1470" y="568"/>
                      </a:lnTo>
                      <a:lnTo>
                        <a:pt x="1530" y="538"/>
                      </a:lnTo>
                      <a:lnTo>
                        <a:pt x="1530" y="538"/>
                      </a:lnTo>
                      <a:lnTo>
                        <a:pt x="1542" y="542"/>
                      </a:lnTo>
                      <a:lnTo>
                        <a:pt x="1548" y="544"/>
                      </a:lnTo>
                      <a:lnTo>
                        <a:pt x="1554" y="548"/>
                      </a:lnTo>
                      <a:lnTo>
                        <a:pt x="1554" y="548"/>
                      </a:lnTo>
                      <a:lnTo>
                        <a:pt x="1548" y="558"/>
                      </a:lnTo>
                      <a:lnTo>
                        <a:pt x="1542" y="566"/>
                      </a:lnTo>
                      <a:lnTo>
                        <a:pt x="1528" y="584"/>
                      </a:lnTo>
                      <a:lnTo>
                        <a:pt x="1512" y="596"/>
                      </a:lnTo>
                      <a:lnTo>
                        <a:pt x="1494" y="608"/>
                      </a:lnTo>
                      <a:lnTo>
                        <a:pt x="1494" y="608"/>
                      </a:lnTo>
                      <a:lnTo>
                        <a:pt x="1494" y="616"/>
                      </a:lnTo>
                      <a:lnTo>
                        <a:pt x="1492" y="622"/>
                      </a:lnTo>
                      <a:lnTo>
                        <a:pt x="1490" y="626"/>
                      </a:lnTo>
                      <a:lnTo>
                        <a:pt x="1486" y="632"/>
                      </a:lnTo>
                      <a:lnTo>
                        <a:pt x="1476" y="642"/>
                      </a:lnTo>
                      <a:lnTo>
                        <a:pt x="1472" y="646"/>
                      </a:lnTo>
                      <a:lnTo>
                        <a:pt x="1470" y="652"/>
                      </a:lnTo>
                      <a:lnTo>
                        <a:pt x="1470" y="652"/>
                      </a:lnTo>
                      <a:lnTo>
                        <a:pt x="1476" y="656"/>
                      </a:lnTo>
                      <a:lnTo>
                        <a:pt x="1478" y="658"/>
                      </a:lnTo>
                      <a:lnTo>
                        <a:pt x="1480" y="666"/>
                      </a:lnTo>
                      <a:lnTo>
                        <a:pt x="1480" y="672"/>
                      </a:lnTo>
                      <a:lnTo>
                        <a:pt x="1482" y="676"/>
                      </a:lnTo>
                      <a:lnTo>
                        <a:pt x="1484" y="676"/>
                      </a:lnTo>
                      <a:lnTo>
                        <a:pt x="1484" y="676"/>
                      </a:lnTo>
                      <a:lnTo>
                        <a:pt x="1470" y="686"/>
                      </a:lnTo>
                      <a:lnTo>
                        <a:pt x="1454" y="692"/>
                      </a:lnTo>
                      <a:lnTo>
                        <a:pt x="1418" y="706"/>
                      </a:lnTo>
                      <a:lnTo>
                        <a:pt x="1418" y="706"/>
                      </a:lnTo>
                      <a:lnTo>
                        <a:pt x="1392" y="718"/>
                      </a:lnTo>
                      <a:lnTo>
                        <a:pt x="1366" y="732"/>
                      </a:lnTo>
                      <a:lnTo>
                        <a:pt x="1342" y="746"/>
                      </a:lnTo>
                      <a:lnTo>
                        <a:pt x="1320" y="764"/>
                      </a:lnTo>
                      <a:lnTo>
                        <a:pt x="1320" y="764"/>
                      </a:lnTo>
                      <a:lnTo>
                        <a:pt x="1316" y="762"/>
                      </a:lnTo>
                      <a:lnTo>
                        <a:pt x="1314" y="762"/>
                      </a:lnTo>
                      <a:lnTo>
                        <a:pt x="1314" y="762"/>
                      </a:lnTo>
                      <a:lnTo>
                        <a:pt x="1304" y="778"/>
                      </a:lnTo>
                      <a:lnTo>
                        <a:pt x="1298" y="786"/>
                      </a:lnTo>
                      <a:lnTo>
                        <a:pt x="1292" y="792"/>
                      </a:lnTo>
                      <a:lnTo>
                        <a:pt x="1284" y="798"/>
                      </a:lnTo>
                      <a:lnTo>
                        <a:pt x="1276" y="802"/>
                      </a:lnTo>
                      <a:lnTo>
                        <a:pt x="1266" y="804"/>
                      </a:lnTo>
                      <a:lnTo>
                        <a:pt x="1254" y="804"/>
                      </a:lnTo>
                      <a:lnTo>
                        <a:pt x="1254" y="804"/>
                      </a:lnTo>
                      <a:lnTo>
                        <a:pt x="1258" y="806"/>
                      </a:lnTo>
                      <a:lnTo>
                        <a:pt x="1262" y="806"/>
                      </a:lnTo>
                      <a:lnTo>
                        <a:pt x="1268" y="808"/>
                      </a:lnTo>
                      <a:lnTo>
                        <a:pt x="1272" y="808"/>
                      </a:lnTo>
                      <a:lnTo>
                        <a:pt x="1272" y="808"/>
                      </a:lnTo>
                      <a:lnTo>
                        <a:pt x="1270" y="812"/>
                      </a:lnTo>
                      <a:lnTo>
                        <a:pt x="1270" y="814"/>
                      </a:lnTo>
                      <a:lnTo>
                        <a:pt x="1268" y="818"/>
                      </a:lnTo>
                      <a:lnTo>
                        <a:pt x="1268" y="818"/>
                      </a:lnTo>
                      <a:lnTo>
                        <a:pt x="1284" y="812"/>
                      </a:lnTo>
                      <a:lnTo>
                        <a:pt x="1292" y="810"/>
                      </a:lnTo>
                      <a:lnTo>
                        <a:pt x="1302" y="810"/>
                      </a:lnTo>
                      <a:lnTo>
                        <a:pt x="1302" y="810"/>
                      </a:lnTo>
                      <a:lnTo>
                        <a:pt x="1298" y="814"/>
                      </a:lnTo>
                      <a:lnTo>
                        <a:pt x="1294" y="816"/>
                      </a:lnTo>
                      <a:lnTo>
                        <a:pt x="1294" y="818"/>
                      </a:lnTo>
                      <a:lnTo>
                        <a:pt x="1294" y="818"/>
                      </a:lnTo>
                      <a:lnTo>
                        <a:pt x="1298" y="820"/>
                      </a:lnTo>
                      <a:lnTo>
                        <a:pt x="1300" y="820"/>
                      </a:lnTo>
                      <a:lnTo>
                        <a:pt x="1304" y="816"/>
                      </a:lnTo>
                      <a:lnTo>
                        <a:pt x="1308" y="812"/>
                      </a:lnTo>
                      <a:lnTo>
                        <a:pt x="1314" y="808"/>
                      </a:lnTo>
                      <a:lnTo>
                        <a:pt x="1314" y="808"/>
                      </a:lnTo>
                      <a:lnTo>
                        <a:pt x="1326" y="808"/>
                      </a:lnTo>
                      <a:lnTo>
                        <a:pt x="1342" y="804"/>
                      </a:lnTo>
                      <a:lnTo>
                        <a:pt x="1356" y="798"/>
                      </a:lnTo>
                      <a:lnTo>
                        <a:pt x="1360" y="792"/>
                      </a:lnTo>
                      <a:lnTo>
                        <a:pt x="1366" y="788"/>
                      </a:lnTo>
                      <a:lnTo>
                        <a:pt x="1366" y="788"/>
                      </a:lnTo>
                      <a:lnTo>
                        <a:pt x="1426" y="756"/>
                      </a:lnTo>
                      <a:lnTo>
                        <a:pt x="1454" y="738"/>
                      </a:lnTo>
                      <a:lnTo>
                        <a:pt x="1482" y="720"/>
                      </a:lnTo>
                      <a:lnTo>
                        <a:pt x="1482" y="720"/>
                      </a:lnTo>
                      <a:lnTo>
                        <a:pt x="1514" y="722"/>
                      </a:lnTo>
                      <a:lnTo>
                        <a:pt x="1544" y="722"/>
                      </a:lnTo>
                      <a:lnTo>
                        <a:pt x="1576" y="718"/>
                      </a:lnTo>
                      <a:lnTo>
                        <a:pt x="1606" y="710"/>
                      </a:lnTo>
                      <a:lnTo>
                        <a:pt x="1634" y="702"/>
                      </a:lnTo>
                      <a:lnTo>
                        <a:pt x="1660" y="690"/>
                      </a:lnTo>
                      <a:lnTo>
                        <a:pt x="1684" y="676"/>
                      </a:lnTo>
                      <a:lnTo>
                        <a:pt x="1704" y="662"/>
                      </a:lnTo>
                      <a:lnTo>
                        <a:pt x="1704" y="662"/>
                      </a:lnTo>
                      <a:lnTo>
                        <a:pt x="1716" y="652"/>
                      </a:lnTo>
                      <a:lnTo>
                        <a:pt x="1726" y="640"/>
                      </a:lnTo>
                      <a:lnTo>
                        <a:pt x="1738" y="630"/>
                      </a:lnTo>
                      <a:lnTo>
                        <a:pt x="1744" y="626"/>
                      </a:lnTo>
                      <a:lnTo>
                        <a:pt x="1752" y="622"/>
                      </a:lnTo>
                      <a:lnTo>
                        <a:pt x="1752" y="622"/>
                      </a:lnTo>
                      <a:lnTo>
                        <a:pt x="1772" y="620"/>
                      </a:lnTo>
                      <a:lnTo>
                        <a:pt x="1792" y="616"/>
                      </a:lnTo>
                      <a:lnTo>
                        <a:pt x="1810" y="610"/>
                      </a:lnTo>
                      <a:lnTo>
                        <a:pt x="1830" y="606"/>
                      </a:lnTo>
                      <a:lnTo>
                        <a:pt x="1830" y="606"/>
                      </a:lnTo>
                      <a:lnTo>
                        <a:pt x="1832" y="604"/>
                      </a:lnTo>
                      <a:lnTo>
                        <a:pt x="1832" y="604"/>
                      </a:lnTo>
                      <a:lnTo>
                        <a:pt x="1832" y="602"/>
                      </a:lnTo>
                      <a:lnTo>
                        <a:pt x="1832" y="602"/>
                      </a:lnTo>
                      <a:lnTo>
                        <a:pt x="1842" y="598"/>
                      </a:lnTo>
                      <a:lnTo>
                        <a:pt x="1854" y="594"/>
                      </a:lnTo>
                      <a:lnTo>
                        <a:pt x="1866" y="588"/>
                      </a:lnTo>
                      <a:lnTo>
                        <a:pt x="1870" y="584"/>
                      </a:lnTo>
                      <a:lnTo>
                        <a:pt x="1874" y="578"/>
                      </a:lnTo>
                      <a:lnTo>
                        <a:pt x="1874" y="578"/>
                      </a:lnTo>
                      <a:lnTo>
                        <a:pt x="1890" y="576"/>
                      </a:lnTo>
                      <a:lnTo>
                        <a:pt x="1904" y="572"/>
                      </a:lnTo>
                      <a:lnTo>
                        <a:pt x="1928" y="560"/>
                      </a:lnTo>
                      <a:lnTo>
                        <a:pt x="1954" y="550"/>
                      </a:lnTo>
                      <a:lnTo>
                        <a:pt x="1968" y="546"/>
                      </a:lnTo>
                      <a:lnTo>
                        <a:pt x="1984" y="544"/>
                      </a:lnTo>
                      <a:lnTo>
                        <a:pt x="1984" y="544"/>
                      </a:lnTo>
                      <a:lnTo>
                        <a:pt x="1986" y="558"/>
                      </a:lnTo>
                      <a:lnTo>
                        <a:pt x="1988" y="568"/>
                      </a:lnTo>
                      <a:lnTo>
                        <a:pt x="1988" y="568"/>
                      </a:lnTo>
                      <a:lnTo>
                        <a:pt x="1994" y="572"/>
                      </a:lnTo>
                      <a:lnTo>
                        <a:pt x="1998" y="572"/>
                      </a:lnTo>
                      <a:lnTo>
                        <a:pt x="2012" y="570"/>
                      </a:lnTo>
                      <a:lnTo>
                        <a:pt x="2012" y="570"/>
                      </a:lnTo>
                      <a:lnTo>
                        <a:pt x="2010" y="576"/>
                      </a:lnTo>
                      <a:lnTo>
                        <a:pt x="2008" y="580"/>
                      </a:lnTo>
                      <a:lnTo>
                        <a:pt x="2000" y="588"/>
                      </a:lnTo>
                      <a:lnTo>
                        <a:pt x="1992" y="596"/>
                      </a:lnTo>
                      <a:lnTo>
                        <a:pt x="1988" y="602"/>
                      </a:lnTo>
                      <a:lnTo>
                        <a:pt x="1988" y="606"/>
                      </a:lnTo>
                      <a:lnTo>
                        <a:pt x="1988" y="606"/>
                      </a:lnTo>
                      <a:lnTo>
                        <a:pt x="1980" y="608"/>
                      </a:lnTo>
                      <a:lnTo>
                        <a:pt x="1976" y="610"/>
                      </a:lnTo>
                      <a:lnTo>
                        <a:pt x="1970" y="614"/>
                      </a:lnTo>
                      <a:lnTo>
                        <a:pt x="1962" y="616"/>
                      </a:lnTo>
                      <a:lnTo>
                        <a:pt x="1962" y="616"/>
                      </a:lnTo>
                      <a:lnTo>
                        <a:pt x="1964" y="624"/>
                      </a:lnTo>
                      <a:lnTo>
                        <a:pt x="1966" y="628"/>
                      </a:lnTo>
                      <a:lnTo>
                        <a:pt x="1972" y="630"/>
                      </a:lnTo>
                      <a:lnTo>
                        <a:pt x="1972" y="630"/>
                      </a:lnTo>
                      <a:lnTo>
                        <a:pt x="1966" y="634"/>
                      </a:lnTo>
                      <a:lnTo>
                        <a:pt x="1960" y="638"/>
                      </a:lnTo>
                      <a:lnTo>
                        <a:pt x="1960" y="638"/>
                      </a:lnTo>
                      <a:lnTo>
                        <a:pt x="1962" y="638"/>
                      </a:lnTo>
                      <a:lnTo>
                        <a:pt x="1966" y="638"/>
                      </a:lnTo>
                      <a:lnTo>
                        <a:pt x="1972" y="636"/>
                      </a:lnTo>
                      <a:lnTo>
                        <a:pt x="1976" y="636"/>
                      </a:lnTo>
                      <a:lnTo>
                        <a:pt x="1976" y="636"/>
                      </a:lnTo>
                      <a:lnTo>
                        <a:pt x="1960" y="644"/>
                      </a:lnTo>
                      <a:lnTo>
                        <a:pt x="1944" y="650"/>
                      </a:lnTo>
                      <a:lnTo>
                        <a:pt x="1912" y="664"/>
                      </a:lnTo>
                      <a:lnTo>
                        <a:pt x="1912" y="664"/>
                      </a:lnTo>
                      <a:lnTo>
                        <a:pt x="1914" y="662"/>
                      </a:lnTo>
                      <a:lnTo>
                        <a:pt x="1912" y="660"/>
                      </a:lnTo>
                      <a:lnTo>
                        <a:pt x="1906" y="658"/>
                      </a:lnTo>
                      <a:lnTo>
                        <a:pt x="1906" y="658"/>
                      </a:lnTo>
                      <a:lnTo>
                        <a:pt x="1906" y="662"/>
                      </a:lnTo>
                      <a:lnTo>
                        <a:pt x="1908" y="662"/>
                      </a:lnTo>
                      <a:lnTo>
                        <a:pt x="1910" y="664"/>
                      </a:lnTo>
                      <a:lnTo>
                        <a:pt x="1910" y="666"/>
                      </a:lnTo>
                      <a:lnTo>
                        <a:pt x="1910" y="666"/>
                      </a:lnTo>
                      <a:lnTo>
                        <a:pt x="1902" y="672"/>
                      </a:lnTo>
                      <a:lnTo>
                        <a:pt x="1894" y="676"/>
                      </a:lnTo>
                      <a:lnTo>
                        <a:pt x="1884" y="680"/>
                      </a:lnTo>
                      <a:lnTo>
                        <a:pt x="1876" y="684"/>
                      </a:lnTo>
                      <a:lnTo>
                        <a:pt x="1876" y="684"/>
                      </a:lnTo>
                      <a:lnTo>
                        <a:pt x="1878" y="686"/>
                      </a:lnTo>
                      <a:lnTo>
                        <a:pt x="1882" y="686"/>
                      </a:lnTo>
                      <a:lnTo>
                        <a:pt x="1882" y="686"/>
                      </a:lnTo>
                      <a:lnTo>
                        <a:pt x="1876" y="690"/>
                      </a:lnTo>
                      <a:lnTo>
                        <a:pt x="1870" y="692"/>
                      </a:lnTo>
                      <a:lnTo>
                        <a:pt x="1862" y="694"/>
                      </a:lnTo>
                      <a:lnTo>
                        <a:pt x="1854" y="698"/>
                      </a:lnTo>
                      <a:lnTo>
                        <a:pt x="1854" y="698"/>
                      </a:lnTo>
                      <a:lnTo>
                        <a:pt x="1866" y="702"/>
                      </a:lnTo>
                      <a:lnTo>
                        <a:pt x="1866" y="702"/>
                      </a:lnTo>
                      <a:lnTo>
                        <a:pt x="1864" y="708"/>
                      </a:lnTo>
                      <a:lnTo>
                        <a:pt x="1860" y="712"/>
                      </a:lnTo>
                      <a:lnTo>
                        <a:pt x="1850" y="716"/>
                      </a:lnTo>
                      <a:lnTo>
                        <a:pt x="1850" y="716"/>
                      </a:lnTo>
                      <a:lnTo>
                        <a:pt x="1852" y="720"/>
                      </a:lnTo>
                      <a:lnTo>
                        <a:pt x="1850" y="724"/>
                      </a:lnTo>
                      <a:lnTo>
                        <a:pt x="1840" y="732"/>
                      </a:lnTo>
                      <a:lnTo>
                        <a:pt x="1840" y="732"/>
                      </a:lnTo>
                      <a:lnTo>
                        <a:pt x="1850" y="732"/>
                      </a:lnTo>
                      <a:lnTo>
                        <a:pt x="1864" y="730"/>
                      </a:lnTo>
                      <a:lnTo>
                        <a:pt x="1878" y="728"/>
                      </a:lnTo>
                      <a:lnTo>
                        <a:pt x="1890" y="722"/>
                      </a:lnTo>
                      <a:lnTo>
                        <a:pt x="1890" y="722"/>
                      </a:lnTo>
                      <a:lnTo>
                        <a:pt x="1892" y="724"/>
                      </a:lnTo>
                      <a:lnTo>
                        <a:pt x="1890" y="728"/>
                      </a:lnTo>
                      <a:lnTo>
                        <a:pt x="1886" y="732"/>
                      </a:lnTo>
                      <a:lnTo>
                        <a:pt x="1886" y="732"/>
                      </a:lnTo>
                      <a:lnTo>
                        <a:pt x="1900" y="724"/>
                      </a:lnTo>
                      <a:lnTo>
                        <a:pt x="1908" y="724"/>
                      </a:lnTo>
                      <a:lnTo>
                        <a:pt x="1916" y="724"/>
                      </a:lnTo>
                      <a:lnTo>
                        <a:pt x="1916" y="724"/>
                      </a:lnTo>
                      <a:lnTo>
                        <a:pt x="1924" y="716"/>
                      </a:lnTo>
                      <a:lnTo>
                        <a:pt x="1934" y="712"/>
                      </a:lnTo>
                      <a:lnTo>
                        <a:pt x="1956" y="702"/>
                      </a:lnTo>
                      <a:lnTo>
                        <a:pt x="1982" y="694"/>
                      </a:lnTo>
                      <a:lnTo>
                        <a:pt x="2006" y="684"/>
                      </a:lnTo>
                      <a:lnTo>
                        <a:pt x="2006" y="684"/>
                      </a:lnTo>
                      <a:lnTo>
                        <a:pt x="2004" y="688"/>
                      </a:lnTo>
                      <a:lnTo>
                        <a:pt x="2002" y="692"/>
                      </a:lnTo>
                      <a:lnTo>
                        <a:pt x="1994" y="696"/>
                      </a:lnTo>
                      <a:lnTo>
                        <a:pt x="1988" y="698"/>
                      </a:lnTo>
                      <a:lnTo>
                        <a:pt x="1986" y="702"/>
                      </a:lnTo>
                      <a:lnTo>
                        <a:pt x="1986" y="704"/>
                      </a:lnTo>
                      <a:lnTo>
                        <a:pt x="1986" y="704"/>
                      </a:lnTo>
                      <a:lnTo>
                        <a:pt x="1968" y="712"/>
                      </a:lnTo>
                      <a:lnTo>
                        <a:pt x="1968" y="712"/>
                      </a:lnTo>
                      <a:lnTo>
                        <a:pt x="1964" y="720"/>
                      </a:lnTo>
                      <a:lnTo>
                        <a:pt x="1956" y="732"/>
                      </a:lnTo>
                      <a:lnTo>
                        <a:pt x="1946" y="742"/>
                      </a:lnTo>
                      <a:lnTo>
                        <a:pt x="1940" y="744"/>
                      </a:lnTo>
                      <a:lnTo>
                        <a:pt x="1936" y="746"/>
                      </a:lnTo>
                      <a:lnTo>
                        <a:pt x="1936" y="746"/>
                      </a:lnTo>
                      <a:lnTo>
                        <a:pt x="1938" y="748"/>
                      </a:lnTo>
                      <a:lnTo>
                        <a:pt x="1940" y="748"/>
                      </a:lnTo>
                      <a:lnTo>
                        <a:pt x="1940" y="750"/>
                      </a:lnTo>
                      <a:lnTo>
                        <a:pt x="1940" y="750"/>
                      </a:lnTo>
                      <a:lnTo>
                        <a:pt x="1926" y="756"/>
                      </a:lnTo>
                      <a:lnTo>
                        <a:pt x="1918" y="756"/>
                      </a:lnTo>
                      <a:lnTo>
                        <a:pt x="1910" y="756"/>
                      </a:lnTo>
                      <a:lnTo>
                        <a:pt x="1910" y="756"/>
                      </a:lnTo>
                      <a:lnTo>
                        <a:pt x="1918" y="760"/>
                      </a:lnTo>
                      <a:lnTo>
                        <a:pt x="1926" y="762"/>
                      </a:lnTo>
                      <a:lnTo>
                        <a:pt x="1926" y="762"/>
                      </a:lnTo>
                      <a:lnTo>
                        <a:pt x="1918" y="768"/>
                      </a:lnTo>
                      <a:lnTo>
                        <a:pt x="1914" y="770"/>
                      </a:lnTo>
                      <a:lnTo>
                        <a:pt x="1908" y="770"/>
                      </a:lnTo>
                      <a:lnTo>
                        <a:pt x="1908" y="770"/>
                      </a:lnTo>
                      <a:lnTo>
                        <a:pt x="1906" y="778"/>
                      </a:lnTo>
                      <a:lnTo>
                        <a:pt x="1902" y="786"/>
                      </a:lnTo>
                      <a:lnTo>
                        <a:pt x="1896" y="790"/>
                      </a:lnTo>
                      <a:lnTo>
                        <a:pt x="1892" y="796"/>
                      </a:lnTo>
                      <a:lnTo>
                        <a:pt x="1892" y="796"/>
                      </a:lnTo>
                      <a:lnTo>
                        <a:pt x="1882" y="796"/>
                      </a:lnTo>
                      <a:lnTo>
                        <a:pt x="1878" y="796"/>
                      </a:lnTo>
                      <a:lnTo>
                        <a:pt x="1874" y="794"/>
                      </a:lnTo>
                      <a:lnTo>
                        <a:pt x="1874" y="794"/>
                      </a:lnTo>
                      <a:lnTo>
                        <a:pt x="1874" y="802"/>
                      </a:lnTo>
                      <a:lnTo>
                        <a:pt x="1874" y="808"/>
                      </a:lnTo>
                      <a:lnTo>
                        <a:pt x="1872" y="812"/>
                      </a:lnTo>
                      <a:lnTo>
                        <a:pt x="1866" y="818"/>
                      </a:lnTo>
                      <a:lnTo>
                        <a:pt x="1856" y="826"/>
                      </a:lnTo>
                      <a:lnTo>
                        <a:pt x="1846" y="834"/>
                      </a:lnTo>
                      <a:lnTo>
                        <a:pt x="1846" y="834"/>
                      </a:lnTo>
                      <a:lnTo>
                        <a:pt x="1844" y="832"/>
                      </a:lnTo>
                      <a:lnTo>
                        <a:pt x="1840" y="830"/>
                      </a:lnTo>
                      <a:lnTo>
                        <a:pt x="1836" y="832"/>
                      </a:lnTo>
                      <a:lnTo>
                        <a:pt x="1830" y="836"/>
                      </a:lnTo>
                      <a:lnTo>
                        <a:pt x="1826" y="836"/>
                      </a:lnTo>
                      <a:lnTo>
                        <a:pt x="1824" y="836"/>
                      </a:lnTo>
                      <a:lnTo>
                        <a:pt x="1824" y="836"/>
                      </a:lnTo>
                      <a:lnTo>
                        <a:pt x="1822" y="840"/>
                      </a:lnTo>
                      <a:lnTo>
                        <a:pt x="1820" y="844"/>
                      </a:lnTo>
                      <a:lnTo>
                        <a:pt x="1816" y="844"/>
                      </a:lnTo>
                      <a:lnTo>
                        <a:pt x="1816" y="844"/>
                      </a:lnTo>
                      <a:lnTo>
                        <a:pt x="1818" y="848"/>
                      </a:lnTo>
                      <a:lnTo>
                        <a:pt x="1820" y="848"/>
                      </a:lnTo>
                      <a:lnTo>
                        <a:pt x="1820" y="850"/>
                      </a:lnTo>
                      <a:lnTo>
                        <a:pt x="1820" y="850"/>
                      </a:lnTo>
                      <a:lnTo>
                        <a:pt x="1814" y="854"/>
                      </a:lnTo>
                      <a:lnTo>
                        <a:pt x="1806" y="856"/>
                      </a:lnTo>
                      <a:lnTo>
                        <a:pt x="1806" y="856"/>
                      </a:lnTo>
                      <a:lnTo>
                        <a:pt x="1808" y="862"/>
                      </a:lnTo>
                      <a:lnTo>
                        <a:pt x="1810" y="866"/>
                      </a:lnTo>
                      <a:lnTo>
                        <a:pt x="1810" y="870"/>
                      </a:lnTo>
                      <a:lnTo>
                        <a:pt x="1812" y="874"/>
                      </a:lnTo>
                      <a:lnTo>
                        <a:pt x="1812" y="874"/>
                      </a:lnTo>
                      <a:lnTo>
                        <a:pt x="1800" y="882"/>
                      </a:lnTo>
                      <a:lnTo>
                        <a:pt x="1794" y="888"/>
                      </a:lnTo>
                      <a:lnTo>
                        <a:pt x="1786" y="890"/>
                      </a:lnTo>
                      <a:lnTo>
                        <a:pt x="1786" y="890"/>
                      </a:lnTo>
                      <a:lnTo>
                        <a:pt x="1786" y="892"/>
                      </a:lnTo>
                      <a:lnTo>
                        <a:pt x="1790" y="894"/>
                      </a:lnTo>
                      <a:lnTo>
                        <a:pt x="1792" y="894"/>
                      </a:lnTo>
                      <a:lnTo>
                        <a:pt x="1790" y="894"/>
                      </a:lnTo>
                      <a:lnTo>
                        <a:pt x="1790" y="894"/>
                      </a:lnTo>
                      <a:lnTo>
                        <a:pt x="1792" y="896"/>
                      </a:lnTo>
                      <a:lnTo>
                        <a:pt x="1794" y="894"/>
                      </a:lnTo>
                      <a:lnTo>
                        <a:pt x="1796" y="892"/>
                      </a:lnTo>
                      <a:lnTo>
                        <a:pt x="1800" y="894"/>
                      </a:lnTo>
                      <a:lnTo>
                        <a:pt x="1800" y="894"/>
                      </a:lnTo>
                      <a:lnTo>
                        <a:pt x="1798" y="898"/>
                      </a:lnTo>
                      <a:lnTo>
                        <a:pt x="1794" y="898"/>
                      </a:lnTo>
                      <a:lnTo>
                        <a:pt x="1792" y="898"/>
                      </a:lnTo>
                      <a:lnTo>
                        <a:pt x="1790" y="900"/>
                      </a:lnTo>
                      <a:lnTo>
                        <a:pt x="1790" y="900"/>
                      </a:lnTo>
                      <a:lnTo>
                        <a:pt x="1796" y="902"/>
                      </a:lnTo>
                      <a:lnTo>
                        <a:pt x="1790" y="904"/>
                      </a:lnTo>
                      <a:lnTo>
                        <a:pt x="1790" y="904"/>
                      </a:lnTo>
                      <a:lnTo>
                        <a:pt x="1792" y="906"/>
                      </a:lnTo>
                      <a:lnTo>
                        <a:pt x="1796" y="906"/>
                      </a:lnTo>
                      <a:lnTo>
                        <a:pt x="1800" y="904"/>
                      </a:lnTo>
                      <a:lnTo>
                        <a:pt x="1804" y="902"/>
                      </a:lnTo>
                      <a:lnTo>
                        <a:pt x="1804" y="902"/>
                      </a:lnTo>
                      <a:lnTo>
                        <a:pt x="1800" y="910"/>
                      </a:lnTo>
                      <a:lnTo>
                        <a:pt x="1796" y="916"/>
                      </a:lnTo>
                      <a:lnTo>
                        <a:pt x="1792" y="920"/>
                      </a:lnTo>
                      <a:lnTo>
                        <a:pt x="1792" y="924"/>
                      </a:lnTo>
                      <a:lnTo>
                        <a:pt x="1792" y="924"/>
                      </a:lnTo>
                      <a:lnTo>
                        <a:pt x="1792" y="926"/>
                      </a:lnTo>
                      <a:lnTo>
                        <a:pt x="1794" y="928"/>
                      </a:lnTo>
                      <a:lnTo>
                        <a:pt x="1800" y="926"/>
                      </a:lnTo>
                      <a:lnTo>
                        <a:pt x="1810" y="924"/>
                      </a:lnTo>
                      <a:lnTo>
                        <a:pt x="1810" y="924"/>
                      </a:lnTo>
                      <a:lnTo>
                        <a:pt x="1808" y="928"/>
                      </a:lnTo>
                      <a:lnTo>
                        <a:pt x="1806" y="930"/>
                      </a:lnTo>
                      <a:lnTo>
                        <a:pt x="1802" y="934"/>
                      </a:lnTo>
                      <a:lnTo>
                        <a:pt x="1802" y="940"/>
                      </a:lnTo>
                      <a:lnTo>
                        <a:pt x="1802" y="940"/>
                      </a:lnTo>
                      <a:lnTo>
                        <a:pt x="1800" y="944"/>
                      </a:lnTo>
                      <a:lnTo>
                        <a:pt x="1796" y="946"/>
                      </a:lnTo>
                      <a:lnTo>
                        <a:pt x="1786" y="946"/>
                      </a:lnTo>
                      <a:lnTo>
                        <a:pt x="1776" y="946"/>
                      </a:lnTo>
                      <a:lnTo>
                        <a:pt x="1766" y="946"/>
                      </a:lnTo>
                      <a:lnTo>
                        <a:pt x="1766" y="946"/>
                      </a:lnTo>
                      <a:lnTo>
                        <a:pt x="1772" y="950"/>
                      </a:lnTo>
                      <a:lnTo>
                        <a:pt x="1780" y="954"/>
                      </a:lnTo>
                      <a:lnTo>
                        <a:pt x="1780" y="954"/>
                      </a:lnTo>
                      <a:lnTo>
                        <a:pt x="1780" y="962"/>
                      </a:lnTo>
                      <a:lnTo>
                        <a:pt x="1776" y="966"/>
                      </a:lnTo>
                      <a:lnTo>
                        <a:pt x="1772" y="970"/>
                      </a:lnTo>
                      <a:lnTo>
                        <a:pt x="1766" y="974"/>
                      </a:lnTo>
                      <a:lnTo>
                        <a:pt x="1756" y="978"/>
                      </a:lnTo>
                      <a:lnTo>
                        <a:pt x="1750" y="980"/>
                      </a:lnTo>
                      <a:lnTo>
                        <a:pt x="1748" y="986"/>
                      </a:lnTo>
                      <a:lnTo>
                        <a:pt x="1748" y="986"/>
                      </a:lnTo>
                      <a:lnTo>
                        <a:pt x="1754" y="982"/>
                      </a:lnTo>
                      <a:lnTo>
                        <a:pt x="1760" y="980"/>
                      </a:lnTo>
                      <a:lnTo>
                        <a:pt x="1766" y="978"/>
                      </a:lnTo>
                      <a:lnTo>
                        <a:pt x="1774" y="980"/>
                      </a:lnTo>
                      <a:lnTo>
                        <a:pt x="1774" y="980"/>
                      </a:lnTo>
                      <a:lnTo>
                        <a:pt x="1772" y="984"/>
                      </a:lnTo>
                      <a:lnTo>
                        <a:pt x="1772" y="986"/>
                      </a:lnTo>
                      <a:lnTo>
                        <a:pt x="1776" y="990"/>
                      </a:lnTo>
                      <a:lnTo>
                        <a:pt x="1776" y="996"/>
                      </a:lnTo>
                      <a:lnTo>
                        <a:pt x="1776" y="996"/>
                      </a:lnTo>
                      <a:lnTo>
                        <a:pt x="1772" y="996"/>
                      </a:lnTo>
                      <a:lnTo>
                        <a:pt x="1774" y="994"/>
                      </a:lnTo>
                      <a:lnTo>
                        <a:pt x="1774" y="992"/>
                      </a:lnTo>
                      <a:lnTo>
                        <a:pt x="1772" y="990"/>
                      </a:lnTo>
                      <a:lnTo>
                        <a:pt x="1772" y="990"/>
                      </a:lnTo>
                      <a:lnTo>
                        <a:pt x="1770" y="998"/>
                      </a:lnTo>
                      <a:lnTo>
                        <a:pt x="1770" y="1004"/>
                      </a:lnTo>
                      <a:lnTo>
                        <a:pt x="1770" y="1004"/>
                      </a:lnTo>
                      <a:lnTo>
                        <a:pt x="1762" y="1008"/>
                      </a:lnTo>
                      <a:lnTo>
                        <a:pt x="1752" y="1016"/>
                      </a:lnTo>
                      <a:lnTo>
                        <a:pt x="1744" y="1020"/>
                      </a:lnTo>
                      <a:lnTo>
                        <a:pt x="1740" y="1022"/>
                      </a:lnTo>
                      <a:lnTo>
                        <a:pt x="1736" y="1022"/>
                      </a:lnTo>
                      <a:lnTo>
                        <a:pt x="1736" y="1022"/>
                      </a:lnTo>
                      <a:lnTo>
                        <a:pt x="1732" y="1028"/>
                      </a:lnTo>
                      <a:lnTo>
                        <a:pt x="1728" y="1032"/>
                      </a:lnTo>
                      <a:lnTo>
                        <a:pt x="1724" y="1036"/>
                      </a:lnTo>
                      <a:lnTo>
                        <a:pt x="1724" y="1042"/>
                      </a:lnTo>
                      <a:lnTo>
                        <a:pt x="1724" y="1042"/>
                      </a:lnTo>
                      <a:lnTo>
                        <a:pt x="1720" y="1042"/>
                      </a:lnTo>
                      <a:lnTo>
                        <a:pt x="1718" y="1040"/>
                      </a:lnTo>
                      <a:lnTo>
                        <a:pt x="1718" y="1040"/>
                      </a:lnTo>
                      <a:lnTo>
                        <a:pt x="1712" y="1048"/>
                      </a:lnTo>
                      <a:lnTo>
                        <a:pt x="1704" y="1054"/>
                      </a:lnTo>
                      <a:lnTo>
                        <a:pt x="1694" y="1058"/>
                      </a:lnTo>
                      <a:lnTo>
                        <a:pt x="1684" y="1060"/>
                      </a:lnTo>
                      <a:lnTo>
                        <a:pt x="1662" y="1064"/>
                      </a:lnTo>
                      <a:lnTo>
                        <a:pt x="1652" y="1066"/>
                      </a:lnTo>
                      <a:lnTo>
                        <a:pt x="1642" y="1070"/>
                      </a:lnTo>
                      <a:lnTo>
                        <a:pt x="1642" y="1070"/>
                      </a:lnTo>
                      <a:lnTo>
                        <a:pt x="1642" y="1066"/>
                      </a:lnTo>
                      <a:lnTo>
                        <a:pt x="1640" y="1064"/>
                      </a:lnTo>
                      <a:lnTo>
                        <a:pt x="1638" y="1062"/>
                      </a:lnTo>
                      <a:lnTo>
                        <a:pt x="1636" y="1060"/>
                      </a:lnTo>
                      <a:lnTo>
                        <a:pt x="1636" y="1060"/>
                      </a:lnTo>
                      <a:lnTo>
                        <a:pt x="1620" y="1062"/>
                      </a:lnTo>
                      <a:lnTo>
                        <a:pt x="1602" y="1062"/>
                      </a:lnTo>
                      <a:lnTo>
                        <a:pt x="1594" y="1062"/>
                      </a:lnTo>
                      <a:lnTo>
                        <a:pt x="1586" y="1064"/>
                      </a:lnTo>
                      <a:lnTo>
                        <a:pt x="1578" y="1068"/>
                      </a:lnTo>
                      <a:lnTo>
                        <a:pt x="1570" y="1076"/>
                      </a:lnTo>
                      <a:lnTo>
                        <a:pt x="1570" y="1076"/>
                      </a:lnTo>
                      <a:lnTo>
                        <a:pt x="1570" y="1074"/>
                      </a:lnTo>
                      <a:lnTo>
                        <a:pt x="1570" y="1074"/>
                      </a:lnTo>
                      <a:lnTo>
                        <a:pt x="1572" y="1072"/>
                      </a:lnTo>
                      <a:lnTo>
                        <a:pt x="1572" y="1072"/>
                      </a:lnTo>
                      <a:lnTo>
                        <a:pt x="1566" y="1072"/>
                      </a:lnTo>
                      <a:lnTo>
                        <a:pt x="1560" y="1074"/>
                      </a:lnTo>
                      <a:lnTo>
                        <a:pt x="1548" y="1078"/>
                      </a:lnTo>
                      <a:lnTo>
                        <a:pt x="1534" y="1084"/>
                      </a:lnTo>
                      <a:lnTo>
                        <a:pt x="1526" y="1084"/>
                      </a:lnTo>
                      <a:lnTo>
                        <a:pt x="1516" y="1084"/>
                      </a:lnTo>
                      <a:lnTo>
                        <a:pt x="1516" y="1084"/>
                      </a:lnTo>
                      <a:lnTo>
                        <a:pt x="1514" y="1082"/>
                      </a:lnTo>
                      <a:lnTo>
                        <a:pt x="1506" y="1078"/>
                      </a:lnTo>
                      <a:lnTo>
                        <a:pt x="1494" y="1072"/>
                      </a:lnTo>
                      <a:lnTo>
                        <a:pt x="1490" y="1072"/>
                      </a:lnTo>
                      <a:lnTo>
                        <a:pt x="1484" y="1074"/>
                      </a:lnTo>
                      <a:lnTo>
                        <a:pt x="1484" y="1074"/>
                      </a:lnTo>
                      <a:lnTo>
                        <a:pt x="1480" y="1064"/>
                      </a:lnTo>
                      <a:lnTo>
                        <a:pt x="1476" y="1054"/>
                      </a:lnTo>
                      <a:lnTo>
                        <a:pt x="1472" y="1052"/>
                      </a:lnTo>
                      <a:lnTo>
                        <a:pt x="1468" y="1050"/>
                      </a:lnTo>
                      <a:lnTo>
                        <a:pt x="1462" y="1050"/>
                      </a:lnTo>
                      <a:lnTo>
                        <a:pt x="1458" y="1050"/>
                      </a:lnTo>
                      <a:lnTo>
                        <a:pt x="1458" y="1050"/>
                      </a:lnTo>
                      <a:lnTo>
                        <a:pt x="1450" y="1040"/>
                      </a:lnTo>
                      <a:lnTo>
                        <a:pt x="1440" y="1032"/>
                      </a:lnTo>
                      <a:lnTo>
                        <a:pt x="1428" y="1026"/>
                      </a:lnTo>
                      <a:lnTo>
                        <a:pt x="1414" y="1022"/>
                      </a:lnTo>
                      <a:lnTo>
                        <a:pt x="1414" y="1022"/>
                      </a:lnTo>
                      <a:lnTo>
                        <a:pt x="1414" y="1016"/>
                      </a:lnTo>
                      <a:lnTo>
                        <a:pt x="1414" y="1016"/>
                      </a:lnTo>
                      <a:lnTo>
                        <a:pt x="1402" y="1014"/>
                      </a:lnTo>
                      <a:lnTo>
                        <a:pt x="1392" y="1014"/>
                      </a:lnTo>
                      <a:lnTo>
                        <a:pt x="1372" y="1018"/>
                      </a:lnTo>
                      <a:lnTo>
                        <a:pt x="1354" y="1026"/>
                      </a:lnTo>
                      <a:lnTo>
                        <a:pt x="1334" y="1034"/>
                      </a:lnTo>
                      <a:lnTo>
                        <a:pt x="1334" y="1034"/>
                      </a:lnTo>
                      <a:lnTo>
                        <a:pt x="1326" y="1030"/>
                      </a:lnTo>
                      <a:lnTo>
                        <a:pt x="1320" y="1026"/>
                      </a:lnTo>
                      <a:lnTo>
                        <a:pt x="1320" y="1026"/>
                      </a:lnTo>
                      <a:lnTo>
                        <a:pt x="1278" y="1036"/>
                      </a:lnTo>
                      <a:lnTo>
                        <a:pt x="1230" y="1050"/>
                      </a:lnTo>
                      <a:lnTo>
                        <a:pt x="1182" y="1064"/>
                      </a:lnTo>
                      <a:lnTo>
                        <a:pt x="1130" y="1080"/>
                      </a:lnTo>
                      <a:lnTo>
                        <a:pt x="1130" y="1080"/>
                      </a:lnTo>
                      <a:lnTo>
                        <a:pt x="1158" y="1076"/>
                      </a:lnTo>
                      <a:lnTo>
                        <a:pt x="1186" y="1070"/>
                      </a:lnTo>
                      <a:lnTo>
                        <a:pt x="1216" y="1062"/>
                      </a:lnTo>
                      <a:lnTo>
                        <a:pt x="1246" y="1056"/>
                      </a:lnTo>
                      <a:lnTo>
                        <a:pt x="1278" y="1050"/>
                      </a:lnTo>
                      <a:lnTo>
                        <a:pt x="1294" y="1050"/>
                      </a:lnTo>
                      <a:lnTo>
                        <a:pt x="1310" y="1050"/>
                      </a:lnTo>
                      <a:lnTo>
                        <a:pt x="1324" y="1052"/>
                      </a:lnTo>
                      <a:lnTo>
                        <a:pt x="1340" y="1054"/>
                      </a:lnTo>
                      <a:lnTo>
                        <a:pt x="1356" y="1060"/>
                      </a:lnTo>
                      <a:lnTo>
                        <a:pt x="1370" y="1068"/>
                      </a:lnTo>
                      <a:lnTo>
                        <a:pt x="1370" y="1068"/>
                      </a:lnTo>
                      <a:lnTo>
                        <a:pt x="1372" y="1076"/>
                      </a:lnTo>
                      <a:lnTo>
                        <a:pt x="1370" y="1084"/>
                      </a:lnTo>
                      <a:lnTo>
                        <a:pt x="1366" y="1090"/>
                      </a:lnTo>
                      <a:lnTo>
                        <a:pt x="1362" y="1094"/>
                      </a:lnTo>
                      <a:lnTo>
                        <a:pt x="1362" y="1094"/>
                      </a:lnTo>
                      <a:lnTo>
                        <a:pt x="1360" y="1094"/>
                      </a:lnTo>
                      <a:lnTo>
                        <a:pt x="1360" y="1090"/>
                      </a:lnTo>
                      <a:lnTo>
                        <a:pt x="1360" y="1090"/>
                      </a:lnTo>
                      <a:lnTo>
                        <a:pt x="1354" y="1098"/>
                      </a:lnTo>
                      <a:lnTo>
                        <a:pt x="1348" y="1102"/>
                      </a:lnTo>
                      <a:lnTo>
                        <a:pt x="1340" y="1106"/>
                      </a:lnTo>
                      <a:lnTo>
                        <a:pt x="1332" y="1108"/>
                      </a:lnTo>
                      <a:lnTo>
                        <a:pt x="1312" y="1110"/>
                      </a:lnTo>
                      <a:lnTo>
                        <a:pt x="1294" y="1112"/>
                      </a:lnTo>
                      <a:lnTo>
                        <a:pt x="1294" y="1112"/>
                      </a:lnTo>
                      <a:lnTo>
                        <a:pt x="1296" y="1108"/>
                      </a:lnTo>
                      <a:lnTo>
                        <a:pt x="1294" y="1104"/>
                      </a:lnTo>
                      <a:lnTo>
                        <a:pt x="1294" y="1100"/>
                      </a:lnTo>
                      <a:lnTo>
                        <a:pt x="1296" y="1096"/>
                      </a:lnTo>
                      <a:lnTo>
                        <a:pt x="1296" y="1096"/>
                      </a:lnTo>
                      <a:lnTo>
                        <a:pt x="1288" y="1098"/>
                      </a:lnTo>
                      <a:lnTo>
                        <a:pt x="1280" y="1096"/>
                      </a:lnTo>
                      <a:lnTo>
                        <a:pt x="1280" y="1096"/>
                      </a:lnTo>
                      <a:lnTo>
                        <a:pt x="1280" y="1108"/>
                      </a:lnTo>
                      <a:lnTo>
                        <a:pt x="1278" y="1114"/>
                      </a:lnTo>
                      <a:lnTo>
                        <a:pt x="1272" y="1120"/>
                      </a:lnTo>
                      <a:lnTo>
                        <a:pt x="1272" y="1120"/>
                      </a:lnTo>
                      <a:lnTo>
                        <a:pt x="1284" y="1120"/>
                      </a:lnTo>
                      <a:lnTo>
                        <a:pt x="1294" y="1124"/>
                      </a:lnTo>
                      <a:lnTo>
                        <a:pt x="1294" y="1124"/>
                      </a:lnTo>
                      <a:lnTo>
                        <a:pt x="1290" y="1128"/>
                      </a:lnTo>
                      <a:lnTo>
                        <a:pt x="1286" y="1134"/>
                      </a:lnTo>
                      <a:lnTo>
                        <a:pt x="1274" y="1140"/>
                      </a:lnTo>
                      <a:lnTo>
                        <a:pt x="1260" y="1144"/>
                      </a:lnTo>
                      <a:lnTo>
                        <a:pt x="1246" y="1146"/>
                      </a:lnTo>
                      <a:lnTo>
                        <a:pt x="1246" y="1146"/>
                      </a:lnTo>
                      <a:lnTo>
                        <a:pt x="1248" y="1150"/>
                      </a:lnTo>
                      <a:lnTo>
                        <a:pt x="1250" y="1152"/>
                      </a:lnTo>
                      <a:lnTo>
                        <a:pt x="1254" y="1152"/>
                      </a:lnTo>
                      <a:lnTo>
                        <a:pt x="1254" y="1152"/>
                      </a:lnTo>
                      <a:lnTo>
                        <a:pt x="1234" y="1172"/>
                      </a:lnTo>
                      <a:lnTo>
                        <a:pt x="1214" y="1192"/>
                      </a:lnTo>
                      <a:lnTo>
                        <a:pt x="1214" y="1192"/>
                      </a:lnTo>
                      <a:lnTo>
                        <a:pt x="1218" y="1198"/>
                      </a:lnTo>
                      <a:lnTo>
                        <a:pt x="1224" y="1202"/>
                      </a:lnTo>
                      <a:lnTo>
                        <a:pt x="1224" y="1202"/>
                      </a:lnTo>
                      <a:lnTo>
                        <a:pt x="1216" y="1212"/>
                      </a:lnTo>
                      <a:lnTo>
                        <a:pt x="1212" y="1218"/>
                      </a:lnTo>
                      <a:lnTo>
                        <a:pt x="1212" y="1226"/>
                      </a:lnTo>
                      <a:lnTo>
                        <a:pt x="1212" y="1226"/>
                      </a:lnTo>
                      <a:lnTo>
                        <a:pt x="1214" y="1228"/>
                      </a:lnTo>
                      <a:lnTo>
                        <a:pt x="1218" y="1232"/>
                      </a:lnTo>
                      <a:lnTo>
                        <a:pt x="1224" y="1234"/>
                      </a:lnTo>
                      <a:lnTo>
                        <a:pt x="1226" y="1236"/>
                      </a:lnTo>
                      <a:lnTo>
                        <a:pt x="1226" y="1236"/>
                      </a:lnTo>
                      <a:lnTo>
                        <a:pt x="1224" y="1240"/>
                      </a:lnTo>
                      <a:lnTo>
                        <a:pt x="1220" y="1240"/>
                      </a:lnTo>
                      <a:lnTo>
                        <a:pt x="1220" y="1240"/>
                      </a:lnTo>
                      <a:lnTo>
                        <a:pt x="1224" y="1244"/>
                      </a:lnTo>
                      <a:lnTo>
                        <a:pt x="1230" y="1246"/>
                      </a:lnTo>
                      <a:lnTo>
                        <a:pt x="1246" y="1244"/>
                      </a:lnTo>
                      <a:lnTo>
                        <a:pt x="1246" y="1244"/>
                      </a:lnTo>
                      <a:lnTo>
                        <a:pt x="1238" y="1256"/>
                      </a:lnTo>
                      <a:lnTo>
                        <a:pt x="1238" y="1256"/>
                      </a:lnTo>
                      <a:lnTo>
                        <a:pt x="1240" y="1258"/>
                      </a:lnTo>
                      <a:lnTo>
                        <a:pt x="1242" y="1258"/>
                      </a:lnTo>
                      <a:lnTo>
                        <a:pt x="1248" y="1258"/>
                      </a:lnTo>
                      <a:lnTo>
                        <a:pt x="1248" y="1258"/>
                      </a:lnTo>
                      <a:lnTo>
                        <a:pt x="1268" y="1242"/>
                      </a:lnTo>
                      <a:lnTo>
                        <a:pt x="1292" y="1230"/>
                      </a:lnTo>
                      <a:lnTo>
                        <a:pt x="1318" y="1220"/>
                      </a:lnTo>
                      <a:lnTo>
                        <a:pt x="1342" y="1214"/>
                      </a:lnTo>
                      <a:lnTo>
                        <a:pt x="1342" y="1214"/>
                      </a:lnTo>
                      <a:lnTo>
                        <a:pt x="1336" y="1218"/>
                      </a:lnTo>
                      <a:lnTo>
                        <a:pt x="1334" y="1226"/>
                      </a:lnTo>
                      <a:lnTo>
                        <a:pt x="1334" y="1226"/>
                      </a:lnTo>
                      <a:lnTo>
                        <a:pt x="1326" y="1230"/>
                      </a:lnTo>
                      <a:lnTo>
                        <a:pt x="1318" y="1234"/>
                      </a:lnTo>
                      <a:lnTo>
                        <a:pt x="1310" y="1238"/>
                      </a:lnTo>
                      <a:lnTo>
                        <a:pt x="1302" y="1242"/>
                      </a:lnTo>
                      <a:lnTo>
                        <a:pt x="1302" y="1242"/>
                      </a:lnTo>
                      <a:lnTo>
                        <a:pt x="1306" y="1248"/>
                      </a:lnTo>
                      <a:lnTo>
                        <a:pt x="1310" y="1256"/>
                      </a:lnTo>
                      <a:lnTo>
                        <a:pt x="1310" y="1256"/>
                      </a:lnTo>
                      <a:lnTo>
                        <a:pt x="1302" y="1264"/>
                      </a:lnTo>
                      <a:lnTo>
                        <a:pt x="1294" y="1270"/>
                      </a:lnTo>
                      <a:lnTo>
                        <a:pt x="1284" y="1272"/>
                      </a:lnTo>
                      <a:lnTo>
                        <a:pt x="1274" y="1272"/>
                      </a:lnTo>
                      <a:lnTo>
                        <a:pt x="1252" y="1270"/>
                      </a:lnTo>
                      <a:lnTo>
                        <a:pt x="1242" y="1268"/>
                      </a:lnTo>
                      <a:lnTo>
                        <a:pt x="1234" y="1270"/>
                      </a:lnTo>
                      <a:lnTo>
                        <a:pt x="1234" y="1270"/>
                      </a:lnTo>
                      <a:lnTo>
                        <a:pt x="1234" y="1274"/>
                      </a:lnTo>
                      <a:lnTo>
                        <a:pt x="1236" y="1276"/>
                      </a:lnTo>
                      <a:lnTo>
                        <a:pt x="1240" y="1278"/>
                      </a:lnTo>
                      <a:lnTo>
                        <a:pt x="1240" y="1278"/>
                      </a:lnTo>
                      <a:lnTo>
                        <a:pt x="1214" y="1280"/>
                      </a:lnTo>
                      <a:lnTo>
                        <a:pt x="1184" y="1282"/>
                      </a:lnTo>
                      <a:lnTo>
                        <a:pt x="1184" y="1282"/>
                      </a:lnTo>
                      <a:lnTo>
                        <a:pt x="1170" y="1280"/>
                      </a:lnTo>
                      <a:lnTo>
                        <a:pt x="1170" y="1280"/>
                      </a:lnTo>
                      <a:lnTo>
                        <a:pt x="1152" y="1278"/>
                      </a:lnTo>
                      <a:lnTo>
                        <a:pt x="1144" y="1278"/>
                      </a:lnTo>
                      <a:lnTo>
                        <a:pt x="1136" y="1282"/>
                      </a:lnTo>
                      <a:lnTo>
                        <a:pt x="1136" y="1282"/>
                      </a:lnTo>
                      <a:lnTo>
                        <a:pt x="1136" y="1276"/>
                      </a:lnTo>
                      <a:lnTo>
                        <a:pt x="1136" y="1274"/>
                      </a:lnTo>
                      <a:lnTo>
                        <a:pt x="1142" y="1268"/>
                      </a:lnTo>
                      <a:lnTo>
                        <a:pt x="1142" y="1268"/>
                      </a:lnTo>
                      <a:lnTo>
                        <a:pt x="1138" y="1268"/>
                      </a:lnTo>
                      <a:lnTo>
                        <a:pt x="1134" y="1270"/>
                      </a:lnTo>
                      <a:lnTo>
                        <a:pt x="1130" y="1270"/>
                      </a:lnTo>
                      <a:lnTo>
                        <a:pt x="1128" y="1268"/>
                      </a:lnTo>
                      <a:lnTo>
                        <a:pt x="1128" y="1268"/>
                      </a:lnTo>
                      <a:lnTo>
                        <a:pt x="1122" y="1270"/>
                      </a:lnTo>
                      <a:lnTo>
                        <a:pt x="1120" y="1274"/>
                      </a:lnTo>
                      <a:lnTo>
                        <a:pt x="1116" y="1278"/>
                      </a:lnTo>
                      <a:lnTo>
                        <a:pt x="1112" y="1280"/>
                      </a:lnTo>
                      <a:lnTo>
                        <a:pt x="1112" y="1280"/>
                      </a:lnTo>
                      <a:lnTo>
                        <a:pt x="1102" y="1280"/>
                      </a:lnTo>
                      <a:lnTo>
                        <a:pt x="1090" y="1284"/>
                      </a:lnTo>
                      <a:lnTo>
                        <a:pt x="1066" y="1294"/>
                      </a:lnTo>
                      <a:lnTo>
                        <a:pt x="1066" y="1294"/>
                      </a:lnTo>
                      <a:lnTo>
                        <a:pt x="1064" y="1294"/>
                      </a:lnTo>
                      <a:lnTo>
                        <a:pt x="1064" y="1292"/>
                      </a:lnTo>
                      <a:lnTo>
                        <a:pt x="1068" y="1290"/>
                      </a:lnTo>
                      <a:lnTo>
                        <a:pt x="1068" y="1290"/>
                      </a:lnTo>
                      <a:lnTo>
                        <a:pt x="1064" y="1290"/>
                      </a:lnTo>
                      <a:lnTo>
                        <a:pt x="1058" y="1292"/>
                      </a:lnTo>
                      <a:lnTo>
                        <a:pt x="1052" y="1294"/>
                      </a:lnTo>
                      <a:lnTo>
                        <a:pt x="1046" y="1296"/>
                      </a:lnTo>
                      <a:lnTo>
                        <a:pt x="1046" y="1296"/>
                      </a:lnTo>
                      <a:lnTo>
                        <a:pt x="1048" y="1292"/>
                      </a:lnTo>
                      <a:lnTo>
                        <a:pt x="1042" y="1292"/>
                      </a:lnTo>
                      <a:lnTo>
                        <a:pt x="1042" y="1292"/>
                      </a:lnTo>
                      <a:lnTo>
                        <a:pt x="1048" y="1284"/>
                      </a:lnTo>
                      <a:lnTo>
                        <a:pt x="1056" y="1276"/>
                      </a:lnTo>
                      <a:lnTo>
                        <a:pt x="1056" y="1276"/>
                      </a:lnTo>
                      <a:lnTo>
                        <a:pt x="1054" y="1276"/>
                      </a:lnTo>
                      <a:lnTo>
                        <a:pt x="1052" y="1276"/>
                      </a:lnTo>
                      <a:lnTo>
                        <a:pt x="1048" y="1278"/>
                      </a:lnTo>
                      <a:lnTo>
                        <a:pt x="1048" y="1278"/>
                      </a:lnTo>
                      <a:lnTo>
                        <a:pt x="1056" y="1270"/>
                      </a:lnTo>
                      <a:lnTo>
                        <a:pt x="1068" y="1258"/>
                      </a:lnTo>
                      <a:lnTo>
                        <a:pt x="1082" y="1246"/>
                      </a:lnTo>
                      <a:lnTo>
                        <a:pt x="1090" y="1242"/>
                      </a:lnTo>
                      <a:lnTo>
                        <a:pt x="1096" y="1238"/>
                      </a:lnTo>
                      <a:lnTo>
                        <a:pt x="1096" y="1238"/>
                      </a:lnTo>
                      <a:lnTo>
                        <a:pt x="1110" y="1240"/>
                      </a:lnTo>
                      <a:lnTo>
                        <a:pt x="1110" y="1240"/>
                      </a:lnTo>
                      <a:lnTo>
                        <a:pt x="1140" y="1236"/>
                      </a:lnTo>
                      <a:lnTo>
                        <a:pt x="1166" y="1230"/>
                      </a:lnTo>
                      <a:lnTo>
                        <a:pt x="1166" y="1230"/>
                      </a:lnTo>
                      <a:lnTo>
                        <a:pt x="1168" y="1234"/>
                      </a:lnTo>
                      <a:lnTo>
                        <a:pt x="1168" y="1234"/>
                      </a:lnTo>
                      <a:lnTo>
                        <a:pt x="1164" y="1238"/>
                      </a:lnTo>
                      <a:lnTo>
                        <a:pt x="1160" y="1240"/>
                      </a:lnTo>
                      <a:lnTo>
                        <a:pt x="1158" y="1244"/>
                      </a:lnTo>
                      <a:lnTo>
                        <a:pt x="1158" y="1244"/>
                      </a:lnTo>
                      <a:lnTo>
                        <a:pt x="1164" y="1242"/>
                      </a:lnTo>
                      <a:lnTo>
                        <a:pt x="1172" y="1242"/>
                      </a:lnTo>
                      <a:lnTo>
                        <a:pt x="1186" y="1244"/>
                      </a:lnTo>
                      <a:lnTo>
                        <a:pt x="1186" y="1244"/>
                      </a:lnTo>
                      <a:lnTo>
                        <a:pt x="1186" y="1240"/>
                      </a:lnTo>
                      <a:lnTo>
                        <a:pt x="1184" y="1238"/>
                      </a:lnTo>
                      <a:lnTo>
                        <a:pt x="1182" y="1238"/>
                      </a:lnTo>
                      <a:lnTo>
                        <a:pt x="1180" y="1240"/>
                      </a:lnTo>
                      <a:lnTo>
                        <a:pt x="1180" y="1240"/>
                      </a:lnTo>
                      <a:lnTo>
                        <a:pt x="1180" y="1236"/>
                      </a:lnTo>
                      <a:lnTo>
                        <a:pt x="1178" y="1234"/>
                      </a:lnTo>
                      <a:lnTo>
                        <a:pt x="1172" y="1228"/>
                      </a:lnTo>
                      <a:lnTo>
                        <a:pt x="1166" y="1226"/>
                      </a:lnTo>
                      <a:lnTo>
                        <a:pt x="1158" y="1226"/>
                      </a:lnTo>
                      <a:lnTo>
                        <a:pt x="1158" y="1226"/>
                      </a:lnTo>
                      <a:lnTo>
                        <a:pt x="1162" y="1224"/>
                      </a:lnTo>
                      <a:lnTo>
                        <a:pt x="1166" y="1222"/>
                      </a:lnTo>
                      <a:lnTo>
                        <a:pt x="1178" y="1218"/>
                      </a:lnTo>
                      <a:lnTo>
                        <a:pt x="1190" y="1214"/>
                      </a:lnTo>
                      <a:lnTo>
                        <a:pt x="1194" y="1210"/>
                      </a:lnTo>
                      <a:lnTo>
                        <a:pt x="1196" y="1206"/>
                      </a:lnTo>
                      <a:lnTo>
                        <a:pt x="1196" y="1206"/>
                      </a:lnTo>
                      <a:lnTo>
                        <a:pt x="1190" y="1210"/>
                      </a:lnTo>
                      <a:lnTo>
                        <a:pt x="1182" y="1212"/>
                      </a:lnTo>
                      <a:lnTo>
                        <a:pt x="1168" y="1214"/>
                      </a:lnTo>
                      <a:lnTo>
                        <a:pt x="1152" y="1216"/>
                      </a:lnTo>
                      <a:lnTo>
                        <a:pt x="1134" y="1218"/>
                      </a:lnTo>
                      <a:lnTo>
                        <a:pt x="1134" y="1218"/>
                      </a:lnTo>
                      <a:lnTo>
                        <a:pt x="1132" y="1214"/>
                      </a:lnTo>
                      <a:lnTo>
                        <a:pt x="1128" y="1212"/>
                      </a:lnTo>
                      <a:lnTo>
                        <a:pt x="1122" y="1212"/>
                      </a:lnTo>
                      <a:lnTo>
                        <a:pt x="1118" y="1216"/>
                      </a:lnTo>
                      <a:lnTo>
                        <a:pt x="1118" y="1216"/>
                      </a:lnTo>
                      <a:lnTo>
                        <a:pt x="1116" y="1214"/>
                      </a:lnTo>
                      <a:lnTo>
                        <a:pt x="1116" y="1212"/>
                      </a:lnTo>
                      <a:lnTo>
                        <a:pt x="1118" y="1210"/>
                      </a:lnTo>
                      <a:lnTo>
                        <a:pt x="1118" y="1210"/>
                      </a:lnTo>
                      <a:lnTo>
                        <a:pt x="1114" y="1210"/>
                      </a:lnTo>
                      <a:lnTo>
                        <a:pt x="1112" y="1210"/>
                      </a:lnTo>
                      <a:lnTo>
                        <a:pt x="1110" y="1212"/>
                      </a:lnTo>
                      <a:lnTo>
                        <a:pt x="1108" y="1212"/>
                      </a:lnTo>
                      <a:lnTo>
                        <a:pt x="1108" y="1212"/>
                      </a:lnTo>
                      <a:lnTo>
                        <a:pt x="1106" y="1210"/>
                      </a:lnTo>
                      <a:lnTo>
                        <a:pt x="1106" y="1208"/>
                      </a:lnTo>
                      <a:lnTo>
                        <a:pt x="1110" y="1204"/>
                      </a:lnTo>
                      <a:lnTo>
                        <a:pt x="1110" y="1204"/>
                      </a:lnTo>
                      <a:lnTo>
                        <a:pt x="1104" y="1206"/>
                      </a:lnTo>
                      <a:lnTo>
                        <a:pt x="1106" y="1204"/>
                      </a:lnTo>
                      <a:lnTo>
                        <a:pt x="1106" y="1204"/>
                      </a:lnTo>
                      <a:lnTo>
                        <a:pt x="1096" y="1210"/>
                      </a:lnTo>
                      <a:lnTo>
                        <a:pt x="1084" y="1218"/>
                      </a:lnTo>
                      <a:lnTo>
                        <a:pt x="1078" y="1220"/>
                      </a:lnTo>
                      <a:lnTo>
                        <a:pt x="1070" y="1220"/>
                      </a:lnTo>
                      <a:lnTo>
                        <a:pt x="1066" y="1220"/>
                      </a:lnTo>
                      <a:lnTo>
                        <a:pt x="1062" y="1216"/>
                      </a:lnTo>
                      <a:lnTo>
                        <a:pt x="1062" y="1216"/>
                      </a:lnTo>
                      <a:lnTo>
                        <a:pt x="1054" y="1218"/>
                      </a:lnTo>
                      <a:lnTo>
                        <a:pt x="1044" y="1222"/>
                      </a:lnTo>
                      <a:lnTo>
                        <a:pt x="1044" y="1222"/>
                      </a:lnTo>
                      <a:lnTo>
                        <a:pt x="1046" y="1218"/>
                      </a:lnTo>
                      <a:lnTo>
                        <a:pt x="1048" y="1216"/>
                      </a:lnTo>
                      <a:lnTo>
                        <a:pt x="1048" y="1216"/>
                      </a:lnTo>
                      <a:lnTo>
                        <a:pt x="1048" y="1214"/>
                      </a:lnTo>
                      <a:lnTo>
                        <a:pt x="1046" y="1214"/>
                      </a:lnTo>
                      <a:lnTo>
                        <a:pt x="1044" y="1218"/>
                      </a:lnTo>
                      <a:lnTo>
                        <a:pt x="1040" y="1220"/>
                      </a:lnTo>
                      <a:lnTo>
                        <a:pt x="1034" y="1222"/>
                      </a:lnTo>
                      <a:lnTo>
                        <a:pt x="1034" y="1222"/>
                      </a:lnTo>
                      <a:lnTo>
                        <a:pt x="1036" y="1216"/>
                      </a:lnTo>
                      <a:lnTo>
                        <a:pt x="1040" y="1214"/>
                      </a:lnTo>
                      <a:lnTo>
                        <a:pt x="1046" y="1212"/>
                      </a:lnTo>
                      <a:lnTo>
                        <a:pt x="1048" y="1208"/>
                      </a:lnTo>
                      <a:lnTo>
                        <a:pt x="1048" y="1208"/>
                      </a:lnTo>
                      <a:lnTo>
                        <a:pt x="1042" y="1208"/>
                      </a:lnTo>
                      <a:lnTo>
                        <a:pt x="1038" y="1212"/>
                      </a:lnTo>
                      <a:lnTo>
                        <a:pt x="1034" y="1216"/>
                      </a:lnTo>
                      <a:lnTo>
                        <a:pt x="1032" y="1216"/>
                      </a:lnTo>
                      <a:lnTo>
                        <a:pt x="1032" y="1216"/>
                      </a:lnTo>
                      <a:lnTo>
                        <a:pt x="1032" y="1210"/>
                      </a:lnTo>
                      <a:lnTo>
                        <a:pt x="1034" y="1208"/>
                      </a:lnTo>
                      <a:lnTo>
                        <a:pt x="1038" y="1206"/>
                      </a:lnTo>
                      <a:lnTo>
                        <a:pt x="1038" y="1202"/>
                      </a:lnTo>
                      <a:lnTo>
                        <a:pt x="1038" y="1202"/>
                      </a:lnTo>
                      <a:lnTo>
                        <a:pt x="1026" y="1208"/>
                      </a:lnTo>
                      <a:lnTo>
                        <a:pt x="1014" y="1214"/>
                      </a:lnTo>
                      <a:lnTo>
                        <a:pt x="1004" y="1220"/>
                      </a:lnTo>
                      <a:lnTo>
                        <a:pt x="1002" y="1218"/>
                      </a:lnTo>
                      <a:lnTo>
                        <a:pt x="1000" y="1216"/>
                      </a:lnTo>
                      <a:lnTo>
                        <a:pt x="1000" y="1216"/>
                      </a:lnTo>
                      <a:lnTo>
                        <a:pt x="996" y="1218"/>
                      </a:lnTo>
                      <a:lnTo>
                        <a:pt x="994" y="1218"/>
                      </a:lnTo>
                      <a:lnTo>
                        <a:pt x="990" y="1220"/>
                      </a:lnTo>
                      <a:lnTo>
                        <a:pt x="990" y="1220"/>
                      </a:lnTo>
                      <a:lnTo>
                        <a:pt x="990" y="1216"/>
                      </a:lnTo>
                      <a:lnTo>
                        <a:pt x="990" y="1216"/>
                      </a:lnTo>
                      <a:lnTo>
                        <a:pt x="994" y="1212"/>
                      </a:lnTo>
                      <a:lnTo>
                        <a:pt x="994" y="1212"/>
                      </a:lnTo>
                      <a:lnTo>
                        <a:pt x="990" y="1214"/>
                      </a:lnTo>
                      <a:lnTo>
                        <a:pt x="988" y="1216"/>
                      </a:lnTo>
                      <a:lnTo>
                        <a:pt x="984" y="1218"/>
                      </a:lnTo>
                      <a:lnTo>
                        <a:pt x="978" y="1218"/>
                      </a:lnTo>
                      <a:lnTo>
                        <a:pt x="978" y="1218"/>
                      </a:lnTo>
                      <a:lnTo>
                        <a:pt x="978" y="1216"/>
                      </a:lnTo>
                      <a:lnTo>
                        <a:pt x="978" y="1214"/>
                      </a:lnTo>
                      <a:lnTo>
                        <a:pt x="980" y="1214"/>
                      </a:lnTo>
                      <a:lnTo>
                        <a:pt x="982" y="1212"/>
                      </a:lnTo>
                      <a:lnTo>
                        <a:pt x="982" y="1212"/>
                      </a:lnTo>
                      <a:lnTo>
                        <a:pt x="960" y="1220"/>
                      </a:lnTo>
                      <a:lnTo>
                        <a:pt x="940" y="1226"/>
                      </a:lnTo>
                      <a:lnTo>
                        <a:pt x="930" y="1230"/>
                      </a:lnTo>
                      <a:lnTo>
                        <a:pt x="922" y="1236"/>
                      </a:lnTo>
                      <a:lnTo>
                        <a:pt x="914" y="1242"/>
                      </a:lnTo>
                      <a:lnTo>
                        <a:pt x="908" y="1248"/>
                      </a:lnTo>
                      <a:lnTo>
                        <a:pt x="908" y="1248"/>
                      </a:lnTo>
                      <a:lnTo>
                        <a:pt x="894" y="1252"/>
                      </a:lnTo>
                      <a:lnTo>
                        <a:pt x="884" y="1258"/>
                      </a:lnTo>
                      <a:lnTo>
                        <a:pt x="884" y="1258"/>
                      </a:lnTo>
                      <a:lnTo>
                        <a:pt x="882" y="1264"/>
                      </a:lnTo>
                      <a:lnTo>
                        <a:pt x="880" y="1268"/>
                      </a:lnTo>
                      <a:lnTo>
                        <a:pt x="874" y="1276"/>
                      </a:lnTo>
                      <a:lnTo>
                        <a:pt x="866" y="1282"/>
                      </a:lnTo>
                      <a:lnTo>
                        <a:pt x="864" y="1286"/>
                      </a:lnTo>
                      <a:lnTo>
                        <a:pt x="862" y="1292"/>
                      </a:lnTo>
                      <a:lnTo>
                        <a:pt x="862" y="1292"/>
                      </a:lnTo>
                      <a:lnTo>
                        <a:pt x="868" y="1294"/>
                      </a:lnTo>
                      <a:lnTo>
                        <a:pt x="872" y="1294"/>
                      </a:lnTo>
                      <a:lnTo>
                        <a:pt x="878" y="1290"/>
                      </a:lnTo>
                      <a:lnTo>
                        <a:pt x="880" y="1286"/>
                      </a:lnTo>
                      <a:lnTo>
                        <a:pt x="880" y="1286"/>
                      </a:lnTo>
                      <a:lnTo>
                        <a:pt x="880" y="1290"/>
                      </a:lnTo>
                      <a:lnTo>
                        <a:pt x="880" y="1292"/>
                      </a:lnTo>
                      <a:lnTo>
                        <a:pt x="876" y="1296"/>
                      </a:lnTo>
                      <a:lnTo>
                        <a:pt x="870" y="1298"/>
                      </a:lnTo>
                      <a:lnTo>
                        <a:pt x="868" y="1300"/>
                      </a:lnTo>
                      <a:lnTo>
                        <a:pt x="866" y="1304"/>
                      </a:lnTo>
                      <a:lnTo>
                        <a:pt x="866" y="1304"/>
                      </a:lnTo>
                      <a:lnTo>
                        <a:pt x="862" y="1302"/>
                      </a:lnTo>
                      <a:lnTo>
                        <a:pt x="858" y="1298"/>
                      </a:lnTo>
                      <a:lnTo>
                        <a:pt x="854" y="1296"/>
                      </a:lnTo>
                      <a:lnTo>
                        <a:pt x="848" y="1296"/>
                      </a:lnTo>
                      <a:lnTo>
                        <a:pt x="848" y="1296"/>
                      </a:lnTo>
                      <a:lnTo>
                        <a:pt x="850" y="1294"/>
                      </a:lnTo>
                      <a:lnTo>
                        <a:pt x="850" y="1292"/>
                      </a:lnTo>
                      <a:lnTo>
                        <a:pt x="856" y="1290"/>
                      </a:lnTo>
                      <a:lnTo>
                        <a:pt x="856" y="1290"/>
                      </a:lnTo>
                      <a:lnTo>
                        <a:pt x="852" y="1288"/>
                      </a:lnTo>
                      <a:lnTo>
                        <a:pt x="846" y="1290"/>
                      </a:lnTo>
                      <a:lnTo>
                        <a:pt x="834" y="1290"/>
                      </a:lnTo>
                      <a:lnTo>
                        <a:pt x="834" y="1290"/>
                      </a:lnTo>
                      <a:lnTo>
                        <a:pt x="838" y="1284"/>
                      </a:lnTo>
                      <a:lnTo>
                        <a:pt x="842" y="1282"/>
                      </a:lnTo>
                      <a:lnTo>
                        <a:pt x="846" y="1280"/>
                      </a:lnTo>
                      <a:lnTo>
                        <a:pt x="846" y="1280"/>
                      </a:lnTo>
                      <a:lnTo>
                        <a:pt x="844" y="1278"/>
                      </a:lnTo>
                      <a:lnTo>
                        <a:pt x="844" y="1278"/>
                      </a:lnTo>
                      <a:lnTo>
                        <a:pt x="842" y="1274"/>
                      </a:lnTo>
                      <a:lnTo>
                        <a:pt x="842" y="1274"/>
                      </a:lnTo>
                      <a:lnTo>
                        <a:pt x="836" y="1280"/>
                      </a:lnTo>
                      <a:lnTo>
                        <a:pt x="830" y="1286"/>
                      </a:lnTo>
                      <a:lnTo>
                        <a:pt x="822" y="1288"/>
                      </a:lnTo>
                      <a:lnTo>
                        <a:pt x="812" y="1286"/>
                      </a:lnTo>
                      <a:lnTo>
                        <a:pt x="812" y="1286"/>
                      </a:lnTo>
                      <a:lnTo>
                        <a:pt x="810" y="1282"/>
                      </a:lnTo>
                      <a:lnTo>
                        <a:pt x="808" y="1278"/>
                      </a:lnTo>
                      <a:lnTo>
                        <a:pt x="802" y="1274"/>
                      </a:lnTo>
                      <a:lnTo>
                        <a:pt x="796" y="1272"/>
                      </a:lnTo>
                      <a:lnTo>
                        <a:pt x="780" y="1268"/>
                      </a:lnTo>
                      <a:lnTo>
                        <a:pt x="766" y="1268"/>
                      </a:lnTo>
                      <a:lnTo>
                        <a:pt x="766" y="1268"/>
                      </a:lnTo>
                      <a:lnTo>
                        <a:pt x="772" y="1276"/>
                      </a:lnTo>
                      <a:lnTo>
                        <a:pt x="778" y="1284"/>
                      </a:lnTo>
                      <a:lnTo>
                        <a:pt x="786" y="1290"/>
                      </a:lnTo>
                      <a:lnTo>
                        <a:pt x="794" y="1292"/>
                      </a:lnTo>
                      <a:lnTo>
                        <a:pt x="794" y="1292"/>
                      </a:lnTo>
                      <a:lnTo>
                        <a:pt x="780" y="1292"/>
                      </a:lnTo>
                      <a:lnTo>
                        <a:pt x="764" y="1290"/>
                      </a:lnTo>
                      <a:lnTo>
                        <a:pt x="752" y="1286"/>
                      </a:lnTo>
                      <a:lnTo>
                        <a:pt x="742" y="1278"/>
                      </a:lnTo>
                      <a:lnTo>
                        <a:pt x="742" y="1278"/>
                      </a:lnTo>
                      <a:lnTo>
                        <a:pt x="742" y="1276"/>
                      </a:lnTo>
                      <a:lnTo>
                        <a:pt x="744" y="1276"/>
                      </a:lnTo>
                      <a:lnTo>
                        <a:pt x="746" y="1274"/>
                      </a:lnTo>
                      <a:lnTo>
                        <a:pt x="746" y="1274"/>
                      </a:lnTo>
                      <a:lnTo>
                        <a:pt x="746" y="1274"/>
                      </a:lnTo>
                      <a:lnTo>
                        <a:pt x="740" y="1274"/>
                      </a:lnTo>
                      <a:lnTo>
                        <a:pt x="734" y="1278"/>
                      </a:lnTo>
                      <a:lnTo>
                        <a:pt x="730" y="1282"/>
                      </a:lnTo>
                      <a:lnTo>
                        <a:pt x="732" y="1288"/>
                      </a:lnTo>
                      <a:lnTo>
                        <a:pt x="732" y="1288"/>
                      </a:lnTo>
                      <a:lnTo>
                        <a:pt x="710" y="1302"/>
                      </a:lnTo>
                      <a:lnTo>
                        <a:pt x="690" y="1312"/>
                      </a:lnTo>
                      <a:lnTo>
                        <a:pt x="646" y="1332"/>
                      </a:lnTo>
                      <a:lnTo>
                        <a:pt x="646" y="1332"/>
                      </a:lnTo>
                      <a:lnTo>
                        <a:pt x="648" y="1326"/>
                      </a:lnTo>
                      <a:lnTo>
                        <a:pt x="652" y="1322"/>
                      </a:lnTo>
                      <a:lnTo>
                        <a:pt x="656" y="1316"/>
                      </a:lnTo>
                      <a:lnTo>
                        <a:pt x="656" y="1308"/>
                      </a:lnTo>
                      <a:lnTo>
                        <a:pt x="656" y="1308"/>
                      </a:lnTo>
                      <a:lnTo>
                        <a:pt x="652" y="1310"/>
                      </a:lnTo>
                      <a:lnTo>
                        <a:pt x="648" y="1312"/>
                      </a:lnTo>
                      <a:lnTo>
                        <a:pt x="642" y="1322"/>
                      </a:lnTo>
                      <a:lnTo>
                        <a:pt x="634" y="1332"/>
                      </a:lnTo>
                      <a:lnTo>
                        <a:pt x="630" y="1336"/>
                      </a:lnTo>
                      <a:lnTo>
                        <a:pt x="624" y="1338"/>
                      </a:lnTo>
                      <a:lnTo>
                        <a:pt x="624" y="1338"/>
                      </a:lnTo>
                      <a:lnTo>
                        <a:pt x="620" y="1346"/>
                      </a:lnTo>
                      <a:lnTo>
                        <a:pt x="612" y="1352"/>
                      </a:lnTo>
                      <a:lnTo>
                        <a:pt x="604" y="1358"/>
                      </a:lnTo>
                      <a:lnTo>
                        <a:pt x="596" y="1362"/>
                      </a:lnTo>
                      <a:lnTo>
                        <a:pt x="580" y="1368"/>
                      </a:lnTo>
                      <a:lnTo>
                        <a:pt x="572" y="1372"/>
                      </a:lnTo>
                      <a:lnTo>
                        <a:pt x="566" y="1378"/>
                      </a:lnTo>
                      <a:lnTo>
                        <a:pt x="566" y="1378"/>
                      </a:lnTo>
                      <a:lnTo>
                        <a:pt x="560" y="1378"/>
                      </a:lnTo>
                      <a:lnTo>
                        <a:pt x="552" y="1382"/>
                      </a:lnTo>
                      <a:lnTo>
                        <a:pt x="542" y="1390"/>
                      </a:lnTo>
                      <a:lnTo>
                        <a:pt x="542" y="1390"/>
                      </a:lnTo>
                      <a:lnTo>
                        <a:pt x="548" y="1382"/>
                      </a:lnTo>
                      <a:lnTo>
                        <a:pt x="556" y="1374"/>
                      </a:lnTo>
                      <a:lnTo>
                        <a:pt x="568" y="1366"/>
                      </a:lnTo>
                      <a:lnTo>
                        <a:pt x="582" y="1362"/>
                      </a:lnTo>
                      <a:lnTo>
                        <a:pt x="582" y="1362"/>
                      </a:lnTo>
                      <a:lnTo>
                        <a:pt x="584" y="1354"/>
                      </a:lnTo>
                      <a:lnTo>
                        <a:pt x="588" y="1350"/>
                      </a:lnTo>
                      <a:lnTo>
                        <a:pt x="592" y="1346"/>
                      </a:lnTo>
                      <a:lnTo>
                        <a:pt x="598" y="1342"/>
                      </a:lnTo>
                      <a:lnTo>
                        <a:pt x="598" y="1342"/>
                      </a:lnTo>
                      <a:lnTo>
                        <a:pt x="596" y="1336"/>
                      </a:lnTo>
                      <a:lnTo>
                        <a:pt x="596" y="1332"/>
                      </a:lnTo>
                      <a:lnTo>
                        <a:pt x="598" y="1328"/>
                      </a:lnTo>
                      <a:lnTo>
                        <a:pt x="600" y="1326"/>
                      </a:lnTo>
                      <a:lnTo>
                        <a:pt x="606" y="1322"/>
                      </a:lnTo>
                      <a:lnTo>
                        <a:pt x="614" y="1320"/>
                      </a:lnTo>
                      <a:lnTo>
                        <a:pt x="614" y="1320"/>
                      </a:lnTo>
                      <a:lnTo>
                        <a:pt x="614" y="1316"/>
                      </a:lnTo>
                      <a:lnTo>
                        <a:pt x="614" y="1312"/>
                      </a:lnTo>
                      <a:lnTo>
                        <a:pt x="618" y="1312"/>
                      </a:lnTo>
                      <a:lnTo>
                        <a:pt x="624" y="1312"/>
                      </a:lnTo>
                      <a:lnTo>
                        <a:pt x="624" y="1312"/>
                      </a:lnTo>
                      <a:lnTo>
                        <a:pt x="626" y="1310"/>
                      </a:lnTo>
                      <a:lnTo>
                        <a:pt x="624" y="1306"/>
                      </a:lnTo>
                      <a:lnTo>
                        <a:pt x="624" y="1304"/>
                      </a:lnTo>
                      <a:lnTo>
                        <a:pt x="626" y="1302"/>
                      </a:lnTo>
                      <a:lnTo>
                        <a:pt x="626" y="1302"/>
                      </a:lnTo>
                      <a:lnTo>
                        <a:pt x="634" y="1300"/>
                      </a:lnTo>
                      <a:lnTo>
                        <a:pt x="642" y="1296"/>
                      </a:lnTo>
                      <a:lnTo>
                        <a:pt x="658" y="1286"/>
                      </a:lnTo>
                      <a:lnTo>
                        <a:pt x="658" y="1286"/>
                      </a:lnTo>
                      <a:lnTo>
                        <a:pt x="654" y="1286"/>
                      </a:lnTo>
                      <a:lnTo>
                        <a:pt x="648" y="1288"/>
                      </a:lnTo>
                      <a:lnTo>
                        <a:pt x="642" y="1290"/>
                      </a:lnTo>
                      <a:lnTo>
                        <a:pt x="638" y="1288"/>
                      </a:lnTo>
                      <a:lnTo>
                        <a:pt x="638" y="1288"/>
                      </a:lnTo>
                      <a:lnTo>
                        <a:pt x="610" y="1314"/>
                      </a:lnTo>
                      <a:lnTo>
                        <a:pt x="596" y="1326"/>
                      </a:lnTo>
                      <a:lnTo>
                        <a:pt x="584" y="1340"/>
                      </a:lnTo>
                      <a:lnTo>
                        <a:pt x="584" y="1340"/>
                      </a:lnTo>
                      <a:lnTo>
                        <a:pt x="582" y="1334"/>
                      </a:lnTo>
                      <a:lnTo>
                        <a:pt x="584" y="1326"/>
                      </a:lnTo>
                      <a:lnTo>
                        <a:pt x="588" y="1320"/>
                      </a:lnTo>
                      <a:lnTo>
                        <a:pt x="592" y="1316"/>
                      </a:lnTo>
                      <a:lnTo>
                        <a:pt x="592" y="1316"/>
                      </a:lnTo>
                      <a:lnTo>
                        <a:pt x="588" y="1316"/>
                      </a:lnTo>
                      <a:lnTo>
                        <a:pt x="584" y="1320"/>
                      </a:lnTo>
                      <a:lnTo>
                        <a:pt x="580" y="1328"/>
                      </a:lnTo>
                      <a:lnTo>
                        <a:pt x="576" y="1340"/>
                      </a:lnTo>
                      <a:lnTo>
                        <a:pt x="576" y="1350"/>
                      </a:lnTo>
                      <a:lnTo>
                        <a:pt x="576" y="1350"/>
                      </a:lnTo>
                      <a:lnTo>
                        <a:pt x="570" y="1352"/>
                      </a:lnTo>
                      <a:lnTo>
                        <a:pt x="566" y="1354"/>
                      </a:lnTo>
                      <a:lnTo>
                        <a:pt x="558" y="1362"/>
                      </a:lnTo>
                      <a:lnTo>
                        <a:pt x="552" y="1368"/>
                      </a:lnTo>
                      <a:lnTo>
                        <a:pt x="544" y="1374"/>
                      </a:lnTo>
                      <a:lnTo>
                        <a:pt x="544" y="1374"/>
                      </a:lnTo>
                      <a:lnTo>
                        <a:pt x="544" y="1372"/>
                      </a:lnTo>
                      <a:lnTo>
                        <a:pt x="546" y="1370"/>
                      </a:lnTo>
                      <a:lnTo>
                        <a:pt x="548" y="1370"/>
                      </a:lnTo>
                      <a:lnTo>
                        <a:pt x="550" y="1368"/>
                      </a:lnTo>
                      <a:lnTo>
                        <a:pt x="550" y="1368"/>
                      </a:lnTo>
                      <a:lnTo>
                        <a:pt x="540" y="1374"/>
                      </a:lnTo>
                      <a:lnTo>
                        <a:pt x="536" y="1380"/>
                      </a:lnTo>
                      <a:lnTo>
                        <a:pt x="534" y="1386"/>
                      </a:lnTo>
                      <a:lnTo>
                        <a:pt x="534" y="1386"/>
                      </a:lnTo>
                      <a:lnTo>
                        <a:pt x="526" y="1386"/>
                      </a:lnTo>
                      <a:lnTo>
                        <a:pt x="520" y="1388"/>
                      </a:lnTo>
                      <a:lnTo>
                        <a:pt x="520" y="1388"/>
                      </a:lnTo>
                      <a:lnTo>
                        <a:pt x="522" y="1390"/>
                      </a:lnTo>
                      <a:lnTo>
                        <a:pt x="524" y="1392"/>
                      </a:lnTo>
                      <a:lnTo>
                        <a:pt x="526" y="1394"/>
                      </a:lnTo>
                      <a:lnTo>
                        <a:pt x="528" y="1396"/>
                      </a:lnTo>
                      <a:lnTo>
                        <a:pt x="528" y="1396"/>
                      </a:lnTo>
                      <a:lnTo>
                        <a:pt x="522" y="1406"/>
                      </a:lnTo>
                      <a:lnTo>
                        <a:pt x="516" y="1416"/>
                      </a:lnTo>
                      <a:lnTo>
                        <a:pt x="500" y="1430"/>
                      </a:lnTo>
                      <a:lnTo>
                        <a:pt x="500" y="1430"/>
                      </a:lnTo>
                      <a:lnTo>
                        <a:pt x="502" y="1426"/>
                      </a:lnTo>
                      <a:lnTo>
                        <a:pt x="508" y="1418"/>
                      </a:lnTo>
                      <a:lnTo>
                        <a:pt x="508" y="1418"/>
                      </a:lnTo>
                      <a:lnTo>
                        <a:pt x="506" y="1420"/>
                      </a:lnTo>
                      <a:lnTo>
                        <a:pt x="502" y="1422"/>
                      </a:lnTo>
                      <a:lnTo>
                        <a:pt x="496" y="1432"/>
                      </a:lnTo>
                      <a:lnTo>
                        <a:pt x="496" y="1432"/>
                      </a:lnTo>
                      <a:lnTo>
                        <a:pt x="494" y="1430"/>
                      </a:lnTo>
                      <a:lnTo>
                        <a:pt x="492" y="1428"/>
                      </a:lnTo>
                      <a:lnTo>
                        <a:pt x="488" y="1428"/>
                      </a:lnTo>
                      <a:lnTo>
                        <a:pt x="484" y="1430"/>
                      </a:lnTo>
                      <a:lnTo>
                        <a:pt x="482" y="1428"/>
                      </a:lnTo>
                      <a:lnTo>
                        <a:pt x="480" y="1426"/>
                      </a:lnTo>
                      <a:lnTo>
                        <a:pt x="480" y="1426"/>
                      </a:lnTo>
                      <a:lnTo>
                        <a:pt x="480" y="1438"/>
                      </a:lnTo>
                      <a:lnTo>
                        <a:pt x="478" y="1442"/>
                      </a:lnTo>
                      <a:lnTo>
                        <a:pt x="472" y="1446"/>
                      </a:lnTo>
                      <a:lnTo>
                        <a:pt x="472" y="1446"/>
                      </a:lnTo>
                      <a:lnTo>
                        <a:pt x="474" y="1448"/>
                      </a:lnTo>
                      <a:lnTo>
                        <a:pt x="476" y="1446"/>
                      </a:lnTo>
                      <a:lnTo>
                        <a:pt x="478" y="1446"/>
                      </a:lnTo>
                      <a:lnTo>
                        <a:pt x="482" y="1446"/>
                      </a:lnTo>
                      <a:lnTo>
                        <a:pt x="482" y="1446"/>
                      </a:lnTo>
                      <a:lnTo>
                        <a:pt x="476" y="1454"/>
                      </a:lnTo>
                      <a:lnTo>
                        <a:pt x="470" y="1458"/>
                      </a:lnTo>
                      <a:lnTo>
                        <a:pt x="454" y="1464"/>
                      </a:lnTo>
                      <a:lnTo>
                        <a:pt x="454" y="1464"/>
                      </a:lnTo>
                      <a:lnTo>
                        <a:pt x="452" y="1460"/>
                      </a:lnTo>
                      <a:lnTo>
                        <a:pt x="450" y="1458"/>
                      </a:lnTo>
                      <a:lnTo>
                        <a:pt x="448" y="1456"/>
                      </a:lnTo>
                      <a:lnTo>
                        <a:pt x="450" y="1454"/>
                      </a:lnTo>
                      <a:lnTo>
                        <a:pt x="450" y="1454"/>
                      </a:lnTo>
                      <a:lnTo>
                        <a:pt x="444" y="1460"/>
                      </a:lnTo>
                      <a:lnTo>
                        <a:pt x="438" y="1464"/>
                      </a:lnTo>
                      <a:lnTo>
                        <a:pt x="432" y="1466"/>
                      </a:lnTo>
                      <a:lnTo>
                        <a:pt x="430" y="1466"/>
                      </a:lnTo>
                      <a:lnTo>
                        <a:pt x="428" y="1464"/>
                      </a:lnTo>
                      <a:lnTo>
                        <a:pt x="428" y="1464"/>
                      </a:lnTo>
                      <a:lnTo>
                        <a:pt x="426" y="1464"/>
                      </a:lnTo>
                      <a:lnTo>
                        <a:pt x="424" y="1466"/>
                      </a:lnTo>
                      <a:lnTo>
                        <a:pt x="424" y="1466"/>
                      </a:lnTo>
                      <a:lnTo>
                        <a:pt x="424" y="1470"/>
                      </a:lnTo>
                      <a:lnTo>
                        <a:pt x="428" y="1472"/>
                      </a:lnTo>
                      <a:lnTo>
                        <a:pt x="432" y="1472"/>
                      </a:lnTo>
                      <a:lnTo>
                        <a:pt x="434" y="1472"/>
                      </a:lnTo>
                      <a:lnTo>
                        <a:pt x="434" y="1472"/>
                      </a:lnTo>
                      <a:lnTo>
                        <a:pt x="432" y="1476"/>
                      </a:lnTo>
                      <a:lnTo>
                        <a:pt x="430" y="1478"/>
                      </a:lnTo>
                      <a:lnTo>
                        <a:pt x="428" y="1480"/>
                      </a:lnTo>
                      <a:lnTo>
                        <a:pt x="430" y="1482"/>
                      </a:lnTo>
                      <a:lnTo>
                        <a:pt x="430" y="1482"/>
                      </a:lnTo>
                      <a:lnTo>
                        <a:pt x="424" y="1486"/>
                      </a:lnTo>
                      <a:lnTo>
                        <a:pt x="414" y="1488"/>
                      </a:lnTo>
                      <a:lnTo>
                        <a:pt x="414" y="1488"/>
                      </a:lnTo>
                      <a:lnTo>
                        <a:pt x="416" y="1486"/>
                      </a:lnTo>
                      <a:lnTo>
                        <a:pt x="418" y="1484"/>
                      </a:lnTo>
                      <a:lnTo>
                        <a:pt x="418" y="1480"/>
                      </a:lnTo>
                      <a:lnTo>
                        <a:pt x="418" y="1480"/>
                      </a:lnTo>
                      <a:lnTo>
                        <a:pt x="412" y="1476"/>
                      </a:lnTo>
                      <a:lnTo>
                        <a:pt x="406" y="1476"/>
                      </a:lnTo>
                      <a:lnTo>
                        <a:pt x="398" y="1476"/>
                      </a:lnTo>
                      <a:lnTo>
                        <a:pt x="390" y="1478"/>
                      </a:lnTo>
                      <a:lnTo>
                        <a:pt x="376" y="1486"/>
                      </a:lnTo>
                      <a:lnTo>
                        <a:pt x="364" y="1494"/>
                      </a:lnTo>
                      <a:lnTo>
                        <a:pt x="364" y="1494"/>
                      </a:lnTo>
                      <a:lnTo>
                        <a:pt x="362" y="1492"/>
                      </a:lnTo>
                      <a:lnTo>
                        <a:pt x="362" y="1488"/>
                      </a:lnTo>
                      <a:lnTo>
                        <a:pt x="360" y="1482"/>
                      </a:lnTo>
                      <a:lnTo>
                        <a:pt x="360" y="1482"/>
                      </a:lnTo>
                      <a:lnTo>
                        <a:pt x="350" y="1484"/>
                      </a:lnTo>
                      <a:lnTo>
                        <a:pt x="338" y="1490"/>
                      </a:lnTo>
                      <a:lnTo>
                        <a:pt x="314" y="1506"/>
                      </a:lnTo>
                      <a:lnTo>
                        <a:pt x="314" y="1506"/>
                      </a:lnTo>
                      <a:lnTo>
                        <a:pt x="310" y="1504"/>
                      </a:lnTo>
                      <a:lnTo>
                        <a:pt x="306" y="1504"/>
                      </a:lnTo>
                      <a:lnTo>
                        <a:pt x="296" y="1508"/>
                      </a:lnTo>
                      <a:lnTo>
                        <a:pt x="286" y="1512"/>
                      </a:lnTo>
                      <a:lnTo>
                        <a:pt x="282" y="1510"/>
                      </a:lnTo>
                      <a:lnTo>
                        <a:pt x="280" y="1508"/>
                      </a:lnTo>
                      <a:lnTo>
                        <a:pt x="280" y="1508"/>
                      </a:lnTo>
                      <a:lnTo>
                        <a:pt x="278" y="1508"/>
                      </a:lnTo>
                      <a:lnTo>
                        <a:pt x="276" y="1512"/>
                      </a:lnTo>
                      <a:lnTo>
                        <a:pt x="272" y="1516"/>
                      </a:lnTo>
                      <a:lnTo>
                        <a:pt x="272" y="1516"/>
                      </a:lnTo>
                      <a:lnTo>
                        <a:pt x="260" y="1520"/>
                      </a:lnTo>
                      <a:lnTo>
                        <a:pt x="248" y="1526"/>
                      </a:lnTo>
                      <a:lnTo>
                        <a:pt x="238" y="1532"/>
                      </a:lnTo>
                      <a:lnTo>
                        <a:pt x="228" y="1540"/>
                      </a:lnTo>
                      <a:lnTo>
                        <a:pt x="228" y="1540"/>
                      </a:lnTo>
                      <a:lnTo>
                        <a:pt x="212" y="1556"/>
                      </a:lnTo>
                      <a:lnTo>
                        <a:pt x="196" y="1574"/>
                      </a:lnTo>
                      <a:lnTo>
                        <a:pt x="182" y="1594"/>
                      </a:lnTo>
                      <a:lnTo>
                        <a:pt x="168" y="1616"/>
                      </a:lnTo>
                      <a:lnTo>
                        <a:pt x="142" y="1658"/>
                      </a:lnTo>
                      <a:lnTo>
                        <a:pt x="130" y="1678"/>
                      </a:lnTo>
                      <a:lnTo>
                        <a:pt x="118" y="1696"/>
                      </a:lnTo>
                      <a:lnTo>
                        <a:pt x="118" y="1696"/>
                      </a:lnTo>
                      <a:lnTo>
                        <a:pt x="118" y="1696"/>
                      </a:lnTo>
                      <a:lnTo>
                        <a:pt x="120" y="1696"/>
                      </a:lnTo>
                      <a:lnTo>
                        <a:pt x="120" y="1696"/>
                      </a:lnTo>
                      <a:lnTo>
                        <a:pt x="120" y="1696"/>
                      </a:lnTo>
                      <a:lnTo>
                        <a:pt x="120" y="1698"/>
                      </a:lnTo>
                      <a:lnTo>
                        <a:pt x="118" y="1700"/>
                      </a:lnTo>
                      <a:lnTo>
                        <a:pt x="118" y="1698"/>
                      </a:lnTo>
                      <a:lnTo>
                        <a:pt x="118" y="1698"/>
                      </a:lnTo>
                      <a:lnTo>
                        <a:pt x="94" y="1738"/>
                      </a:lnTo>
                      <a:lnTo>
                        <a:pt x="70" y="1780"/>
                      </a:lnTo>
                      <a:lnTo>
                        <a:pt x="58" y="1800"/>
                      </a:lnTo>
                      <a:lnTo>
                        <a:pt x="46" y="1820"/>
                      </a:lnTo>
                      <a:lnTo>
                        <a:pt x="32" y="1838"/>
                      </a:lnTo>
                      <a:lnTo>
                        <a:pt x="16" y="1854"/>
                      </a:lnTo>
                      <a:lnTo>
                        <a:pt x="16" y="1854"/>
                      </a:lnTo>
                      <a:lnTo>
                        <a:pt x="16" y="1860"/>
                      </a:lnTo>
                      <a:lnTo>
                        <a:pt x="14" y="1860"/>
                      </a:lnTo>
                      <a:lnTo>
                        <a:pt x="12" y="1862"/>
                      </a:lnTo>
                      <a:lnTo>
                        <a:pt x="12" y="1868"/>
                      </a:lnTo>
                      <a:lnTo>
                        <a:pt x="12" y="1868"/>
                      </a:lnTo>
                      <a:lnTo>
                        <a:pt x="8" y="1864"/>
                      </a:lnTo>
                      <a:lnTo>
                        <a:pt x="6" y="1864"/>
                      </a:lnTo>
                      <a:lnTo>
                        <a:pt x="4" y="1866"/>
                      </a:lnTo>
                      <a:lnTo>
                        <a:pt x="4" y="1866"/>
                      </a:lnTo>
                      <a:lnTo>
                        <a:pt x="2" y="1864"/>
                      </a:lnTo>
                      <a:lnTo>
                        <a:pt x="0" y="1860"/>
                      </a:lnTo>
                      <a:lnTo>
                        <a:pt x="2" y="1850"/>
                      </a:lnTo>
                      <a:lnTo>
                        <a:pt x="2" y="1850"/>
                      </a:lnTo>
                      <a:lnTo>
                        <a:pt x="4" y="1852"/>
                      </a:lnTo>
                      <a:lnTo>
                        <a:pt x="4" y="1854"/>
                      </a:lnTo>
                      <a:lnTo>
                        <a:pt x="4" y="1854"/>
                      </a:lnTo>
                      <a:lnTo>
                        <a:pt x="20" y="1814"/>
                      </a:lnTo>
                      <a:lnTo>
                        <a:pt x="36" y="1776"/>
                      </a:lnTo>
                      <a:lnTo>
                        <a:pt x="72" y="1700"/>
                      </a:lnTo>
                      <a:lnTo>
                        <a:pt x="72" y="1700"/>
                      </a:lnTo>
                      <a:lnTo>
                        <a:pt x="80" y="1694"/>
                      </a:lnTo>
                      <a:lnTo>
                        <a:pt x="86" y="1688"/>
                      </a:lnTo>
                      <a:lnTo>
                        <a:pt x="86" y="1688"/>
                      </a:lnTo>
                      <a:lnTo>
                        <a:pt x="84" y="1686"/>
                      </a:lnTo>
                      <a:lnTo>
                        <a:pt x="82" y="1688"/>
                      </a:lnTo>
                      <a:lnTo>
                        <a:pt x="78" y="1692"/>
                      </a:lnTo>
                      <a:lnTo>
                        <a:pt x="78" y="1692"/>
                      </a:lnTo>
                      <a:lnTo>
                        <a:pt x="102" y="1660"/>
                      </a:lnTo>
                      <a:lnTo>
                        <a:pt x="124" y="1624"/>
                      </a:lnTo>
                      <a:lnTo>
                        <a:pt x="136" y="1606"/>
                      </a:lnTo>
                      <a:lnTo>
                        <a:pt x="146" y="1586"/>
                      </a:lnTo>
                      <a:lnTo>
                        <a:pt x="154" y="1566"/>
                      </a:lnTo>
                      <a:lnTo>
                        <a:pt x="162" y="1544"/>
                      </a:lnTo>
                      <a:lnTo>
                        <a:pt x="162" y="1544"/>
                      </a:lnTo>
                      <a:lnTo>
                        <a:pt x="154" y="1546"/>
                      </a:lnTo>
                      <a:lnTo>
                        <a:pt x="148" y="1548"/>
                      </a:lnTo>
                      <a:lnTo>
                        <a:pt x="148" y="1548"/>
                      </a:lnTo>
                      <a:lnTo>
                        <a:pt x="146" y="1546"/>
                      </a:lnTo>
                      <a:lnTo>
                        <a:pt x="146" y="1544"/>
                      </a:lnTo>
                      <a:lnTo>
                        <a:pt x="146" y="1542"/>
                      </a:lnTo>
                      <a:lnTo>
                        <a:pt x="142" y="1542"/>
                      </a:lnTo>
                      <a:lnTo>
                        <a:pt x="142" y="1542"/>
                      </a:lnTo>
                      <a:lnTo>
                        <a:pt x="158" y="1516"/>
                      </a:lnTo>
                      <a:lnTo>
                        <a:pt x="164" y="1502"/>
                      </a:lnTo>
                      <a:lnTo>
                        <a:pt x="168" y="1484"/>
                      </a:lnTo>
                      <a:lnTo>
                        <a:pt x="168" y="1484"/>
                      </a:lnTo>
                      <a:lnTo>
                        <a:pt x="172" y="1484"/>
                      </a:lnTo>
                      <a:lnTo>
                        <a:pt x="172" y="1484"/>
                      </a:lnTo>
                      <a:lnTo>
                        <a:pt x="170" y="1480"/>
                      </a:lnTo>
                      <a:lnTo>
                        <a:pt x="168" y="1472"/>
                      </a:lnTo>
                      <a:lnTo>
                        <a:pt x="166" y="1466"/>
                      </a:lnTo>
                      <a:lnTo>
                        <a:pt x="164" y="1466"/>
                      </a:lnTo>
                      <a:lnTo>
                        <a:pt x="164" y="1466"/>
                      </a:lnTo>
                      <a:lnTo>
                        <a:pt x="162" y="1462"/>
                      </a:lnTo>
                      <a:lnTo>
                        <a:pt x="164" y="1458"/>
                      </a:lnTo>
                      <a:lnTo>
                        <a:pt x="168" y="1452"/>
                      </a:lnTo>
                      <a:lnTo>
                        <a:pt x="178" y="1440"/>
                      </a:lnTo>
                      <a:lnTo>
                        <a:pt x="178" y="1440"/>
                      </a:lnTo>
                      <a:lnTo>
                        <a:pt x="178" y="1440"/>
                      </a:lnTo>
                      <a:lnTo>
                        <a:pt x="176" y="1440"/>
                      </a:lnTo>
                      <a:lnTo>
                        <a:pt x="172" y="1444"/>
                      </a:lnTo>
                      <a:lnTo>
                        <a:pt x="168" y="1452"/>
                      </a:lnTo>
                      <a:lnTo>
                        <a:pt x="168" y="1452"/>
                      </a:lnTo>
                      <a:lnTo>
                        <a:pt x="166" y="1444"/>
                      </a:lnTo>
                      <a:lnTo>
                        <a:pt x="168" y="1430"/>
                      </a:lnTo>
                      <a:lnTo>
                        <a:pt x="168" y="1430"/>
                      </a:lnTo>
                      <a:lnTo>
                        <a:pt x="164" y="1430"/>
                      </a:lnTo>
                      <a:lnTo>
                        <a:pt x="160" y="1432"/>
                      </a:lnTo>
                      <a:lnTo>
                        <a:pt x="156" y="1436"/>
                      </a:lnTo>
                      <a:lnTo>
                        <a:pt x="152" y="1440"/>
                      </a:lnTo>
                      <a:lnTo>
                        <a:pt x="152" y="1440"/>
                      </a:lnTo>
                      <a:lnTo>
                        <a:pt x="156" y="1438"/>
                      </a:lnTo>
                      <a:lnTo>
                        <a:pt x="158" y="1438"/>
                      </a:lnTo>
                      <a:lnTo>
                        <a:pt x="156" y="1442"/>
                      </a:lnTo>
                      <a:lnTo>
                        <a:pt x="150" y="1448"/>
                      </a:lnTo>
                      <a:lnTo>
                        <a:pt x="140" y="1454"/>
                      </a:lnTo>
                      <a:lnTo>
                        <a:pt x="140" y="1454"/>
                      </a:lnTo>
                      <a:lnTo>
                        <a:pt x="132" y="1470"/>
                      </a:lnTo>
                      <a:lnTo>
                        <a:pt x="128" y="1480"/>
                      </a:lnTo>
                      <a:lnTo>
                        <a:pt x="122" y="1488"/>
                      </a:lnTo>
                      <a:lnTo>
                        <a:pt x="122" y="1488"/>
                      </a:lnTo>
                      <a:lnTo>
                        <a:pt x="122" y="1486"/>
                      </a:lnTo>
                      <a:lnTo>
                        <a:pt x="122" y="1482"/>
                      </a:lnTo>
                      <a:lnTo>
                        <a:pt x="126" y="1474"/>
                      </a:lnTo>
                      <a:lnTo>
                        <a:pt x="136" y="1456"/>
                      </a:lnTo>
                      <a:lnTo>
                        <a:pt x="136" y="1456"/>
                      </a:lnTo>
                      <a:lnTo>
                        <a:pt x="136" y="1454"/>
                      </a:lnTo>
                      <a:lnTo>
                        <a:pt x="134" y="1456"/>
                      </a:lnTo>
                      <a:lnTo>
                        <a:pt x="132" y="1458"/>
                      </a:lnTo>
                      <a:lnTo>
                        <a:pt x="126" y="1466"/>
                      </a:lnTo>
                      <a:lnTo>
                        <a:pt x="126" y="1466"/>
                      </a:lnTo>
                      <a:lnTo>
                        <a:pt x="126" y="1466"/>
                      </a:lnTo>
                      <a:lnTo>
                        <a:pt x="126" y="1462"/>
                      </a:lnTo>
                      <a:lnTo>
                        <a:pt x="130" y="1456"/>
                      </a:lnTo>
                      <a:lnTo>
                        <a:pt x="130" y="1456"/>
                      </a:lnTo>
                      <a:lnTo>
                        <a:pt x="130" y="1454"/>
                      </a:lnTo>
                      <a:lnTo>
                        <a:pt x="128" y="1456"/>
                      </a:lnTo>
                      <a:lnTo>
                        <a:pt x="128" y="1456"/>
                      </a:lnTo>
                      <a:lnTo>
                        <a:pt x="134" y="1438"/>
                      </a:lnTo>
                      <a:lnTo>
                        <a:pt x="140" y="1424"/>
                      </a:lnTo>
                      <a:lnTo>
                        <a:pt x="156" y="1400"/>
                      </a:lnTo>
                      <a:lnTo>
                        <a:pt x="156" y="1400"/>
                      </a:lnTo>
                      <a:lnTo>
                        <a:pt x="154" y="1398"/>
                      </a:lnTo>
                      <a:lnTo>
                        <a:pt x="152" y="1402"/>
                      </a:lnTo>
                      <a:lnTo>
                        <a:pt x="150" y="1406"/>
                      </a:lnTo>
                      <a:lnTo>
                        <a:pt x="150" y="1410"/>
                      </a:lnTo>
                      <a:lnTo>
                        <a:pt x="150" y="1410"/>
                      </a:lnTo>
                      <a:lnTo>
                        <a:pt x="148" y="1404"/>
                      </a:lnTo>
                      <a:lnTo>
                        <a:pt x="150" y="1398"/>
                      </a:lnTo>
                      <a:lnTo>
                        <a:pt x="154" y="1388"/>
                      </a:lnTo>
                      <a:lnTo>
                        <a:pt x="160" y="1378"/>
                      </a:lnTo>
                      <a:lnTo>
                        <a:pt x="162" y="1370"/>
                      </a:lnTo>
                      <a:lnTo>
                        <a:pt x="162" y="1364"/>
                      </a:lnTo>
                      <a:lnTo>
                        <a:pt x="162" y="1364"/>
                      </a:lnTo>
                      <a:lnTo>
                        <a:pt x="146" y="1372"/>
                      </a:lnTo>
                      <a:lnTo>
                        <a:pt x="138" y="1376"/>
                      </a:lnTo>
                      <a:lnTo>
                        <a:pt x="132" y="1382"/>
                      </a:lnTo>
                      <a:lnTo>
                        <a:pt x="132" y="1382"/>
                      </a:lnTo>
                      <a:lnTo>
                        <a:pt x="178" y="1310"/>
                      </a:lnTo>
                      <a:lnTo>
                        <a:pt x="226" y="1238"/>
                      </a:lnTo>
                      <a:lnTo>
                        <a:pt x="276" y="1170"/>
                      </a:lnTo>
                      <a:lnTo>
                        <a:pt x="330" y="1104"/>
                      </a:lnTo>
                      <a:lnTo>
                        <a:pt x="384" y="1038"/>
                      </a:lnTo>
                      <a:lnTo>
                        <a:pt x="440" y="974"/>
                      </a:lnTo>
                      <a:lnTo>
                        <a:pt x="498" y="912"/>
                      </a:lnTo>
                      <a:lnTo>
                        <a:pt x="558" y="850"/>
                      </a:lnTo>
                      <a:lnTo>
                        <a:pt x="558" y="850"/>
                      </a:lnTo>
                      <a:lnTo>
                        <a:pt x="622" y="788"/>
                      </a:lnTo>
                      <a:lnTo>
                        <a:pt x="686" y="728"/>
                      </a:lnTo>
                      <a:lnTo>
                        <a:pt x="686" y="728"/>
                      </a:lnTo>
                      <a:lnTo>
                        <a:pt x="716" y="700"/>
                      </a:lnTo>
                      <a:lnTo>
                        <a:pt x="748" y="674"/>
                      </a:lnTo>
                      <a:lnTo>
                        <a:pt x="814" y="622"/>
                      </a:lnTo>
                      <a:lnTo>
                        <a:pt x="882" y="572"/>
                      </a:lnTo>
                      <a:lnTo>
                        <a:pt x="950" y="522"/>
                      </a:lnTo>
                      <a:lnTo>
                        <a:pt x="950" y="522"/>
                      </a:lnTo>
                      <a:lnTo>
                        <a:pt x="1022" y="472"/>
                      </a:lnTo>
                      <a:lnTo>
                        <a:pt x="1092" y="426"/>
                      </a:lnTo>
                      <a:lnTo>
                        <a:pt x="1164" y="382"/>
                      </a:lnTo>
                      <a:lnTo>
                        <a:pt x="1238" y="342"/>
                      </a:lnTo>
                      <a:lnTo>
                        <a:pt x="1238" y="342"/>
                      </a:lnTo>
                      <a:lnTo>
                        <a:pt x="1304" y="308"/>
                      </a:lnTo>
                      <a:lnTo>
                        <a:pt x="1336" y="290"/>
                      </a:lnTo>
                      <a:lnTo>
                        <a:pt x="1370" y="272"/>
                      </a:lnTo>
                      <a:lnTo>
                        <a:pt x="1370" y="272"/>
                      </a:lnTo>
                      <a:lnTo>
                        <a:pt x="1374" y="274"/>
                      </a:lnTo>
                      <a:lnTo>
                        <a:pt x="1374" y="274"/>
                      </a:lnTo>
                      <a:lnTo>
                        <a:pt x="1368" y="276"/>
                      </a:lnTo>
                      <a:lnTo>
                        <a:pt x="1368" y="276"/>
                      </a:lnTo>
                      <a:close/>
                      <a:moveTo>
                        <a:pt x="1670" y="170"/>
                      </a:moveTo>
                      <a:lnTo>
                        <a:pt x="1670" y="170"/>
                      </a:lnTo>
                      <a:lnTo>
                        <a:pt x="1672" y="176"/>
                      </a:lnTo>
                      <a:lnTo>
                        <a:pt x="1674" y="178"/>
                      </a:lnTo>
                      <a:lnTo>
                        <a:pt x="1684" y="176"/>
                      </a:lnTo>
                      <a:lnTo>
                        <a:pt x="1684" y="176"/>
                      </a:lnTo>
                      <a:lnTo>
                        <a:pt x="1684" y="174"/>
                      </a:lnTo>
                      <a:lnTo>
                        <a:pt x="1680" y="172"/>
                      </a:lnTo>
                      <a:lnTo>
                        <a:pt x="1678" y="172"/>
                      </a:lnTo>
                      <a:lnTo>
                        <a:pt x="1678" y="170"/>
                      </a:lnTo>
                      <a:lnTo>
                        <a:pt x="1678" y="170"/>
                      </a:lnTo>
                      <a:lnTo>
                        <a:pt x="1674" y="170"/>
                      </a:lnTo>
                      <a:lnTo>
                        <a:pt x="1670" y="170"/>
                      </a:lnTo>
                      <a:lnTo>
                        <a:pt x="1670" y="170"/>
                      </a:lnTo>
                      <a:close/>
                      <a:moveTo>
                        <a:pt x="2088" y="292"/>
                      </a:moveTo>
                      <a:lnTo>
                        <a:pt x="2088" y="292"/>
                      </a:lnTo>
                      <a:lnTo>
                        <a:pt x="2094" y="292"/>
                      </a:lnTo>
                      <a:lnTo>
                        <a:pt x="2100" y="292"/>
                      </a:lnTo>
                      <a:lnTo>
                        <a:pt x="2108" y="292"/>
                      </a:lnTo>
                      <a:lnTo>
                        <a:pt x="2114" y="288"/>
                      </a:lnTo>
                      <a:lnTo>
                        <a:pt x="2114" y="288"/>
                      </a:lnTo>
                      <a:lnTo>
                        <a:pt x="2096" y="288"/>
                      </a:lnTo>
                      <a:lnTo>
                        <a:pt x="2090" y="290"/>
                      </a:lnTo>
                      <a:lnTo>
                        <a:pt x="2088" y="290"/>
                      </a:lnTo>
                      <a:lnTo>
                        <a:pt x="2088" y="292"/>
                      </a:lnTo>
                      <a:lnTo>
                        <a:pt x="2088" y="292"/>
                      </a:lnTo>
                      <a:close/>
                      <a:moveTo>
                        <a:pt x="1254" y="342"/>
                      </a:moveTo>
                      <a:lnTo>
                        <a:pt x="1254" y="342"/>
                      </a:lnTo>
                      <a:lnTo>
                        <a:pt x="1266" y="332"/>
                      </a:lnTo>
                      <a:lnTo>
                        <a:pt x="1266" y="332"/>
                      </a:lnTo>
                      <a:lnTo>
                        <a:pt x="1250" y="340"/>
                      </a:lnTo>
                      <a:lnTo>
                        <a:pt x="1242" y="344"/>
                      </a:lnTo>
                      <a:lnTo>
                        <a:pt x="1242" y="346"/>
                      </a:lnTo>
                      <a:lnTo>
                        <a:pt x="1244" y="346"/>
                      </a:lnTo>
                      <a:lnTo>
                        <a:pt x="1254" y="342"/>
                      </a:lnTo>
                      <a:lnTo>
                        <a:pt x="1254" y="342"/>
                      </a:lnTo>
                      <a:close/>
                      <a:moveTo>
                        <a:pt x="2162" y="338"/>
                      </a:moveTo>
                      <a:lnTo>
                        <a:pt x="2162" y="338"/>
                      </a:lnTo>
                      <a:lnTo>
                        <a:pt x="2172" y="336"/>
                      </a:lnTo>
                      <a:lnTo>
                        <a:pt x="2176" y="334"/>
                      </a:lnTo>
                      <a:lnTo>
                        <a:pt x="2180" y="330"/>
                      </a:lnTo>
                      <a:lnTo>
                        <a:pt x="2180" y="330"/>
                      </a:lnTo>
                      <a:lnTo>
                        <a:pt x="2168" y="332"/>
                      </a:lnTo>
                      <a:lnTo>
                        <a:pt x="2164" y="334"/>
                      </a:lnTo>
                      <a:lnTo>
                        <a:pt x="2162" y="338"/>
                      </a:lnTo>
                      <a:lnTo>
                        <a:pt x="2162" y="338"/>
                      </a:lnTo>
                      <a:close/>
                      <a:moveTo>
                        <a:pt x="1208" y="362"/>
                      </a:moveTo>
                      <a:lnTo>
                        <a:pt x="1208" y="362"/>
                      </a:lnTo>
                      <a:lnTo>
                        <a:pt x="1210" y="362"/>
                      </a:lnTo>
                      <a:lnTo>
                        <a:pt x="1214" y="360"/>
                      </a:lnTo>
                      <a:lnTo>
                        <a:pt x="1216" y="360"/>
                      </a:lnTo>
                      <a:lnTo>
                        <a:pt x="1218" y="356"/>
                      </a:lnTo>
                      <a:lnTo>
                        <a:pt x="1218" y="356"/>
                      </a:lnTo>
                      <a:lnTo>
                        <a:pt x="1210" y="358"/>
                      </a:lnTo>
                      <a:lnTo>
                        <a:pt x="1208" y="362"/>
                      </a:lnTo>
                      <a:lnTo>
                        <a:pt x="1208" y="362"/>
                      </a:lnTo>
                      <a:lnTo>
                        <a:pt x="1208" y="362"/>
                      </a:lnTo>
                      <a:close/>
                      <a:moveTo>
                        <a:pt x="1390" y="608"/>
                      </a:moveTo>
                      <a:lnTo>
                        <a:pt x="1390" y="608"/>
                      </a:lnTo>
                      <a:lnTo>
                        <a:pt x="1402" y="602"/>
                      </a:lnTo>
                      <a:lnTo>
                        <a:pt x="1408" y="600"/>
                      </a:lnTo>
                      <a:lnTo>
                        <a:pt x="1408" y="600"/>
                      </a:lnTo>
                      <a:lnTo>
                        <a:pt x="1400" y="602"/>
                      </a:lnTo>
                      <a:lnTo>
                        <a:pt x="1394" y="606"/>
                      </a:lnTo>
                      <a:lnTo>
                        <a:pt x="1388" y="608"/>
                      </a:lnTo>
                      <a:lnTo>
                        <a:pt x="1388" y="610"/>
                      </a:lnTo>
                      <a:lnTo>
                        <a:pt x="1390" y="608"/>
                      </a:lnTo>
                      <a:lnTo>
                        <a:pt x="1390" y="60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1" name="Freeform 247"/>
                <p:cNvSpPr>
                  <a:spLocks/>
                </p:cNvSpPr>
                <p:nvPr userDrawn="1"/>
              </p:nvSpPr>
              <p:spPr bwMode="auto">
                <a:xfrm>
                  <a:off x="3665" y="189"/>
                  <a:ext cx="10" cy="3"/>
                </a:xfrm>
                <a:custGeom>
                  <a:avLst/>
                  <a:gdLst/>
                  <a:ahLst/>
                  <a:cxnLst>
                    <a:cxn ang="0">
                      <a:pos x="36" y="0"/>
                    </a:cxn>
                    <a:cxn ang="0">
                      <a:pos x="36" y="0"/>
                    </a:cxn>
                    <a:cxn ang="0">
                      <a:pos x="28" y="6"/>
                    </a:cxn>
                    <a:cxn ang="0">
                      <a:pos x="20" y="10"/>
                    </a:cxn>
                    <a:cxn ang="0">
                      <a:pos x="10" y="12"/>
                    </a:cxn>
                    <a:cxn ang="0">
                      <a:pos x="0" y="14"/>
                    </a:cxn>
                    <a:cxn ang="0">
                      <a:pos x="0" y="14"/>
                    </a:cxn>
                    <a:cxn ang="0">
                      <a:pos x="0" y="12"/>
                    </a:cxn>
                    <a:cxn ang="0">
                      <a:pos x="4" y="8"/>
                    </a:cxn>
                    <a:cxn ang="0">
                      <a:pos x="14" y="4"/>
                    </a:cxn>
                    <a:cxn ang="0">
                      <a:pos x="36" y="0"/>
                    </a:cxn>
                    <a:cxn ang="0">
                      <a:pos x="36" y="0"/>
                    </a:cxn>
                  </a:cxnLst>
                  <a:rect l="0" t="0" r="r" b="b"/>
                  <a:pathLst>
                    <a:path w="36" h="14">
                      <a:moveTo>
                        <a:pt x="36" y="0"/>
                      </a:moveTo>
                      <a:lnTo>
                        <a:pt x="36" y="0"/>
                      </a:lnTo>
                      <a:lnTo>
                        <a:pt x="28" y="6"/>
                      </a:lnTo>
                      <a:lnTo>
                        <a:pt x="20" y="10"/>
                      </a:lnTo>
                      <a:lnTo>
                        <a:pt x="10" y="12"/>
                      </a:lnTo>
                      <a:lnTo>
                        <a:pt x="0" y="14"/>
                      </a:lnTo>
                      <a:lnTo>
                        <a:pt x="0" y="14"/>
                      </a:lnTo>
                      <a:lnTo>
                        <a:pt x="0" y="12"/>
                      </a:lnTo>
                      <a:lnTo>
                        <a:pt x="4" y="8"/>
                      </a:lnTo>
                      <a:lnTo>
                        <a:pt x="14" y="4"/>
                      </a:lnTo>
                      <a:lnTo>
                        <a:pt x="36" y="0"/>
                      </a:lnTo>
                      <a:lnTo>
                        <a:pt x="3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2" name="Freeform 248"/>
                <p:cNvSpPr>
                  <a:spLocks/>
                </p:cNvSpPr>
                <p:nvPr userDrawn="1"/>
              </p:nvSpPr>
              <p:spPr bwMode="auto">
                <a:xfrm>
                  <a:off x="4039" y="213"/>
                  <a:ext cx="9" cy="4"/>
                </a:xfrm>
                <a:custGeom>
                  <a:avLst/>
                  <a:gdLst/>
                  <a:ahLst/>
                  <a:cxnLst>
                    <a:cxn ang="0">
                      <a:pos x="32" y="0"/>
                    </a:cxn>
                    <a:cxn ang="0">
                      <a:pos x="32" y="0"/>
                    </a:cxn>
                    <a:cxn ang="0">
                      <a:pos x="32" y="2"/>
                    </a:cxn>
                    <a:cxn ang="0">
                      <a:pos x="32" y="4"/>
                    </a:cxn>
                    <a:cxn ang="0">
                      <a:pos x="34" y="6"/>
                    </a:cxn>
                    <a:cxn ang="0">
                      <a:pos x="34" y="8"/>
                    </a:cxn>
                    <a:cxn ang="0">
                      <a:pos x="34" y="8"/>
                    </a:cxn>
                    <a:cxn ang="0">
                      <a:pos x="0" y="14"/>
                    </a:cxn>
                    <a:cxn ang="0">
                      <a:pos x="0" y="14"/>
                    </a:cxn>
                    <a:cxn ang="0">
                      <a:pos x="8" y="10"/>
                    </a:cxn>
                    <a:cxn ang="0">
                      <a:pos x="14" y="6"/>
                    </a:cxn>
                    <a:cxn ang="0">
                      <a:pos x="20" y="2"/>
                    </a:cxn>
                    <a:cxn ang="0">
                      <a:pos x="32" y="0"/>
                    </a:cxn>
                    <a:cxn ang="0">
                      <a:pos x="32" y="0"/>
                    </a:cxn>
                  </a:cxnLst>
                  <a:rect l="0" t="0" r="r" b="b"/>
                  <a:pathLst>
                    <a:path w="34" h="14">
                      <a:moveTo>
                        <a:pt x="32" y="0"/>
                      </a:moveTo>
                      <a:lnTo>
                        <a:pt x="32" y="0"/>
                      </a:lnTo>
                      <a:lnTo>
                        <a:pt x="32" y="2"/>
                      </a:lnTo>
                      <a:lnTo>
                        <a:pt x="32" y="4"/>
                      </a:lnTo>
                      <a:lnTo>
                        <a:pt x="34" y="6"/>
                      </a:lnTo>
                      <a:lnTo>
                        <a:pt x="34" y="8"/>
                      </a:lnTo>
                      <a:lnTo>
                        <a:pt x="34" y="8"/>
                      </a:lnTo>
                      <a:lnTo>
                        <a:pt x="0" y="14"/>
                      </a:lnTo>
                      <a:lnTo>
                        <a:pt x="0" y="14"/>
                      </a:lnTo>
                      <a:lnTo>
                        <a:pt x="8" y="10"/>
                      </a:lnTo>
                      <a:lnTo>
                        <a:pt x="14" y="6"/>
                      </a:lnTo>
                      <a:lnTo>
                        <a:pt x="20" y="2"/>
                      </a:lnTo>
                      <a:lnTo>
                        <a:pt x="32" y="0"/>
                      </a:lnTo>
                      <a:lnTo>
                        <a:pt x="3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3" name="Freeform 249"/>
                <p:cNvSpPr>
                  <a:spLocks noEditPoints="1"/>
                </p:cNvSpPr>
                <p:nvPr userDrawn="1"/>
              </p:nvSpPr>
              <p:spPr bwMode="auto">
                <a:xfrm>
                  <a:off x="3750" y="227"/>
                  <a:ext cx="189" cy="169"/>
                </a:xfrm>
                <a:custGeom>
                  <a:avLst/>
                  <a:gdLst/>
                  <a:ahLst/>
                  <a:cxnLst>
                    <a:cxn ang="0">
                      <a:pos x="702" y="30"/>
                    </a:cxn>
                    <a:cxn ang="0">
                      <a:pos x="702" y="68"/>
                    </a:cxn>
                    <a:cxn ang="0">
                      <a:pos x="688" y="118"/>
                    </a:cxn>
                    <a:cxn ang="0">
                      <a:pos x="686" y="132"/>
                    </a:cxn>
                    <a:cxn ang="0">
                      <a:pos x="678" y="180"/>
                    </a:cxn>
                    <a:cxn ang="0">
                      <a:pos x="670" y="198"/>
                    </a:cxn>
                    <a:cxn ang="0">
                      <a:pos x="644" y="236"/>
                    </a:cxn>
                    <a:cxn ang="0">
                      <a:pos x="636" y="232"/>
                    </a:cxn>
                    <a:cxn ang="0">
                      <a:pos x="624" y="288"/>
                    </a:cxn>
                    <a:cxn ang="0">
                      <a:pos x="608" y="322"/>
                    </a:cxn>
                    <a:cxn ang="0">
                      <a:pos x="590" y="294"/>
                    </a:cxn>
                    <a:cxn ang="0">
                      <a:pos x="560" y="324"/>
                    </a:cxn>
                    <a:cxn ang="0">
                      <a:pos x="580" y="318"/>
                    </a:cxn>
                    <a:cxn ang="0">
                      <a:pos x="588" y="346"/>
                    </a:cxn>
                    <a:cxn ang="0">
                      <a:pos x="498" y="380"/>
                    </a:cxn>
                    <a:cxn ang="0">
                      <a:pos x="466" y="384"/>
                    </a:cxn>
                    <a:cxn ang="0">
                      <a:pos x="328" y="458"/>
                    </a:cxn>
                    <a:cxn ang="0">
                      <a:pos x="330" y="452"/>
                    </a:cxn>
                    <a:cxn ang="0">
                      <a:pos x="278" y="462"/>
                    </a:cxn>
                    <a:cxn ang="0">
                      <a:pos x="260" y="488"/>
                    </a:cxn>
                    <a:cxn ang="0">
                      <a:pos x="224" y="516"/>
                    </a:cxn>
                    <a:cxn ang="0">
                      <a:pos x="176" y="544"/>
                    </a:cxn>
                    <a:cxn ang="0">
                      <a:pos x="134" y="576"/>
                    </a:cxn>
                    <a:cxn ang="0">
                      <a:pos x="90" y="606"/>
                    </a:cxn>
                    <a:cxn ang="0">
                      <a:pos x="32" y="644"/>
                    </a:cxn>
                    <a:cxn ang="0">
                      <a:pos x="26" y="630"/>
                    </a:cxn>
                    <a:cxn ang="0">
                      <a:pos x="40" y="614"/>
                    </a:cxn>
                    <a:cxn ang="0">
                      <a:pos x="30" y="592"/>
                    </a:cxn>
                    <a:cxn ang="0">
                      <a:pos x="30" y="588"/>
                    </a:cxn>
                    <a:cxn ang="0">
                      <a:pos x="20" y="578"/>
                    </a:cxn>
                    <a:cxn ang="0">
                      <a:pos x="32" y="548"/>
                    </a:cxn>
                    <a:cxn ang="0">
                      <a:pos x="40" y="524"/>
                    </a:cxn>
                    <a:cxn ang="0">
                      <a:pos x="64" y="488"/>
                    </a:cxn>
                    <a:cxn ang="0">
                      <a:pos x="112" y="450"/>
                    </a:cxn>
                    <a:cxn ang="0">
                      <a:pos x="140" y="438"/>
                    </a:cxn>
                    <a:cxn ang="0">
                      <a:pos x="116" y="434"/>
                    </a:cxn>
                    <a:cxn ang="0">
                      <a:pos x="164" y="380"/>
                    </a:cxn>
                    <a:cxn ang="0">
                      <a:pos x="196" y="360"/>
                    </a:cxn>
                    <a:cxn ang="0">
                      <a:pos x="232" y="334"/>
                    </a:cxn>
                    <a:cxn ang="0">
                      <a:pos x="276" y="320"/>
                    </a:cxn>
                    <a:cxn ang="0">
                      <a:pos x="314" y="308"/>
                    </a:cxn>
                    <a:cxn ang="0">
                      <a:pos x="340" y="252"/>
                    </a:cxn>
                    <a:cxn ang="0">
                      <a:pos x="370" y="248"/>
                    </a:cxn>
                    <a:cxn ang="0">
                      <a:pos x="374" y="234"/>
                    </a:cxn>
                    <a:cxn ang="0">
                      <a:pos x="402" y="210"/>
                    </a:cxn>
                    <a:cxn ang="0">
                      <a:pos x="474" y="106"/>
                    </a:cxn>
                    <a:cxn ang="0">
                      <a:pos x="534" y="84"/>
                    </a:cxn>
                    <a:cxn ang="0">
                      <a:pos x="622" y="40"/>
                    </a:cxn>
                    <a:cxn ang="0">
                      <a:pos x="576" y="50"/>
                    </a:cxn>
                    <a:cxn ang="0">
                      <a:pos x="436" y="90"/>
                    </a:cxn>
                    <a:cxn ang="0">
                      <a:pos x="422" y="72"/>
                    </a:cxn>
                    <a:cxn ang="0">
                      <a:pos x="414" y="90"/>
                    </a:cxn>
                    <a:cxn ang="0">
                      <a:pos x="350" y="108"/>
                    </a:cxn>
                    <a:cxn ang="0">
                      <a:pos x="342" y="82"/>
                    </a:cxn>
                    <a:cxn ang="0">
                      <a:pos x="434" y="60"/>
                    </a:cxn>
                    <a:cxn ang="0">
                      <a:pos x="492" y="60"/>
                    </a:cxn>
                    <a:cxn ang="0">
                      <a:pos x="554" y="32"/>
                    </a:cxn>
                    <a:cxn ang="0">
                      <a:pos x="698" y="2"/>
                    </a:cxn>
                    <a:cxn ang="0">
                      <a:pos x="664" y="26"/>
                    </a:cxn>
                    <a:cxn ang="0">
                      <a:pos x="610" y="28"/>
                    </a:cxn>
                    <a:cxn ang="0">
                      <a:pos x="552" y="44"/>
                    </a:cxn>
                    <a:cxn ang="0">
                      <a:pos x="584" y="278"/>
                    </a:cxn>
                    <a:cxn ang="0">
                      <a:pos x="236" y="494"/>
                    </a:cxn>
                  </a:cxnLst>
                  <a:rect l="0" t="0" r="r" b="b"/>
                  <a:pathLst>
                    <a:path w="714" h="644">
                      <a:moveTo>
                        <a:pt x="706" y="0"/>
                      </a:moveTo>
                      <a:lnTo>
                        <a:pt x="706" y="0"/>
                      </a:lnTo>
                      <a:lnTo>
                        <a:pt x="708" y="2"/>
                      </a:lnTo>
                      <a:lnTo>
                        <a:pt x="706" y="6"/>
                      </a:lnTo>
                      <a:lnTo>
                        <a:pt x="706" y="12"/>
                      </a:lnTo>
                      <a:lnTo>
                        <a:pt x="706" y="18"/>
                      </a:lnTo>
                      <a:lnTo>
                        <a:pt x="706" y="18"/>
                      </a:lnTo>
                      <a:lnTo>
                        <a:pt x="702" y="20"/>
                      </a:lnTo>
                      <a:lnTo>
                        <a:pt x="696" y="24"/>
                      </a:lnTo>
                      <a:lnTo>
                        <a:pt x="696" y="24"/>
                      </a:lnTo>
                      <a:lnTo>
                        <a:pt x="702" y="24"/>
                      </a:lnTo>
                      <a:lnTo>
                        <a:pt x="704" y="26"/>
                      </a:lnTo>
                      <a:lnTo>
                        <a:pt x="702" y="30"/>
                      </a:lnTo>
                      <a:lnTo>
                        <a:pt x="702" y="30"/>
                      </a:lnTo>
                      <a:lnTo>
                        <a:pt x="706" y="32"/>
                      </a:lnTo>
                      <a:lnTo>
                        <a:pt x="708" y="30"/>
                      </a:lnTo>
                      <a:lnTo>
                        <a:pt x="708" y="28"/>
                      </a:lnTo>
                      <a:lnTo>
                        <a:pt x="708" y="26"/>
                      </a:lnTo>
                      <a:lnTo>
                        <a:pt x="708" y="26"/>
                      </a:lnTo>
                      <a:lnTo>
                        <a:pt x="712" y="28"/>
                      </a:lnTo>
                      <a:lnTo>
                        <a:pt x="714" y="30"/>
                      </a:lnTo>
                      <a:lnTo>
                        <a:pt x="714" y="38"/>
                      </a:lnTo>
                      <a:lnTo>
                        <a:pt x="710" y="46"/>
                      </a:lnTo>
                      <a:lnTo>
                        <a:pt x="704" y="50"/>
                      </a:lnTo>
                      <a:lnTo>
                        <a:pt x="704" y="50"/>
                      </a:lnTo>
                      <a:lnTo>
                        <a:pt x="706" y="54"/>
                      </a:lnTo>
                      <a:lnTo>
                        <a:pt x="706" y="58"/>
                      </a:lnTo>
                      <a:lnTo>
                        <a:pt x="702" y="68"/>
                      </a:lnTo>
                      <a:lnTo>
                        <a:pt x="698" y="78"/>
                      </a:lnTo>
                      <a:lnTo>
                        <a:pt x="698" y="82"/>
                      </a:lnTo>
                      <a:lnTo>
                        <a:pt x="698" y="86"/>
                      </a:lnTo>
                      <a:lnTo>
                        <a:pt x="698" y="86"/>
                      </a:lnTo>
                      <a:lnTo>
                        <a:pt x="696" y="88"/>
                      </a:lnTo>
                      <a:lnTo>
                        <a:pt x="692" y="94"/>
                      </a:lnTo>
                      <a:lnTo>
                        <a:pt x="688" y="106"/>
                      </a:lnTo>
                      <a:lnTo>
                        <a:pt x="688" y="106"/>
                      </a:lnTo>
                      <a:lnTo>
                        <a:pt x="692" y="110"/>
                      </a:lnTo>
                      <a:lnTo>
                        <a:pt x="694" y="114"/>
                      </a:lnTo>
                      <a:lnTo>
                        <a:pt x="694" y="120"/>
                      </a:lnTo>
                      <a:lnTo>
                        <a:pt x="694" y="120"/>
                      </a:lnTo>
                      <a:lnTo>
                        <a:pt x="690" y="118"/>
                      </a:lnTo>
                      <a:lnTo>
                        <a:pt x="688" y="118"/>
                      </a:lnTo>
                      <a:lnTo>
                        <a:pt x="688" y="118"/>
                      </a:lnTo>
                      <a:lnTo>
                        <a:pt x="686" y="122"/>
                      </a:lnTo>
                      <a:lnTo>
                        <a:pt x="688" y="126"/>
                      </a:lnTo>
                      <a:lnTo>
                        <a:pt x="690" y="126"/>
                      </a:lnTo>
                      <a:lnTo>
                        <a:pt x="694" y="124"/>
                      </a:lnTo>
                      <a:lnTo>
                        <a:pt x="694" y="124"/>
                      </a:lnTo>
                      <a:lnTo>
                        <a:pt x="694" y="128"/>
                      </a:lnTo>
                      <a:lnTo>
                        <a:pt x="694" y="132"/>
                      </a:lnTo>
                      <a:lnTo>
                        <a:pt x="692" y="136"/>
                      </a:lnTo>
                      <a:lnTo>
                        <a:pt x="694" y="140"/>
                      </a:lnTo>
                      <a:lnTo>
                        <a:pt x="694" y="140"/>
                      </a:lnTo>
                      <a:lnTo>
                        <a:pt x="688" y="138"/>
                      </a:lnTo>
                      <a:lnTo>
                        <a:pt x="686" y="132"/>
                      </a:lnTo>
                      <a:lnTo>
                        <a:pt x="686" y="132"/>
                      </a:lnTo>
                      <a:lnTo>
                        <a:pt x="680" y="138"/>
                      </a:lnTo>
                      <a:lnTo>
                        <a:pt x="678" y="138"/>
                      </a:lnTo>
                      <a:lnTo>
                        <a:pt x="674" y="136"/>
                      </a:lnTo>
                      <a:lnTo>
                        <a:pt x="674" y="136"/>
                      </a:lnTo>
                      <a:lnTo>
                        <a:pt x="676" y="144"/>
                      </a:lnTo>
                      <a:lnTo>
                        <a:pt x="674" y="150"/>
                      </a:lnTo>
                      <a:lnTo>
                        <a:pt x="674" y="150"/>
                      </a:lnTo>
                      <a:lnTo>
                        <a:pt x="676" y="152"/>
                      </a:lnTo>
                      <a:lnTo>
                        <a:pt x="682" y="154"/>
                      </a:lnTo>
                      <a:lnTo>
                        <a:pt x="682" y="154"/>
                      </a:lnTo>
                      <a:lnTo>
                        <a:pt x="680" y="166"/>
                      </a:lnTo>
                      <a:lnTo>
                        <a:pt x="680" y="174"/>
                      </a:lnTo>
                      <a:lnTo>
                        <a:pt x="678" y="180"/>
                      </a:lnTo>
                      <a:lnTo>
                        <a:pt x="678" y="180"/>
                      </a:lnTo>
                      <a:lnTo>
                        <a:pt x="674" y="180"/>
                      </a:lnTo>
                      <a:lnTo>
                        <a:pt x="674" y="178"/>
                      </a:lnTo>
                      <a:lnTo>
                        <a:pt x="672" y="176"/>
                      </a:lnTo>
                      <a:lnTo>
                        <a:pt x="670" y="174"/>
                      </a:lnTo>
                      <a:lnTo>
                        <a:pt x="670" y="174"/>
                      </a:lnTo>
                      <a:lnTo>
                        <a:pt x="670" y="178"/>
                      </a:lnTo>
                      <a:lnTo>
                        <a:pt x="670" y="182"/>
                      </a:lnTo>
                      <a:lnTo>
                        <a:pt x="674" y="192"/>
                      </a:lnTo>
                      <a:lnTo>
                        <a:pt x="674" y="192"/>
                      </a:lnTo>
                      <a:lnTo>
                        <a:pt x="672" y="194"/>
                      </a:lnTo>
                      <a:lnTo>
                        <a:pt x="668" y="194"/>
                      </a:lnTo>
                      <a:lnTo>
                        <a:pt x="668" y="194"/>
                      </a:lnTo>
                      <a:lnTo>
                        <a:pt x="670" y="196"/>
                      </a:lnTo>
                      <a:lnTo>
                        <a:pt x="670" y="198"/>
                      </a:lnTo>
                      <a:lnTo>
                        <a:pt x="672" y="196"/>
                      </a:lnTo>
                      <a:lnTo>
                        <a:pt x="674" y="198"/>
                      </a:lnTo>
                      <a:lnTo>
                        <a:pt x="674" y="198"/>
                      </a:lnTo>
                      <a:lnTo>
                        <a:pt x="672" y="204"/>
                      </a:lnTo>
                      <a:lnTo>
                        <a:pt x="668" y="206"/>
                      </a:lnTo>
                      <a:lnTo>
                        <a:pt x="656" y="212"/>
                      </a:lnTo>
                      <a:lnTo>
                        <a:pt x="656" y="212"/>
                      </a:lnTo>
                      <a:lnTo>
                        <a:pt x="660" y="220"/>
                      </a:lnTo>
                      <a:lnTo>
                        <a:pt x="658" y="230"/>
                      </a:lnTo>
                      <a:lnTo>
                        <a:pt x="658" y="230"/>
                      </a:lnTo>
                      <a:lnTo>
                        <a:pt x="648" y="232"/>
                      </a:lnTo>
                      <a:lnTo>
                        <a:pt x="646" y="234"/>
                      </a:lnTo>
                      <a:lnTo>
                        <a:pt x="644" y="236"/>
                      </a:lnTo>
                      <a:lnTo>
                        <a:pt x="644" y="236"/>
                      </a:lnTo>
                      <a:lnTo>
                        <a:pt x="640" y="234"/>
                      </a:lnTo>
                      <a:lnTo>
                        <a:pt x="638" y="230"/>
                      </a:lnTo>
                      <a:lnTo>
                        <a:pt x="636" y="226"/>
                      </a:lnTo>
                      <a:lnTo>
                        <a:pt x="636" y="220"/>
                      </a:lnTo>
                      <a:lnTo>
                        <a:pt x="636" y="220"/>
                      </a:lnTo>
                      <a:lnTo>
                        <a:pt x="634" y="220"/>
                      </a:lnTo>
                      <a:lnTo>
                        <a:pt x="632" y="222"/>
                      </a:lnTo>
                      <a:lnTo>
                        <a:pt x="630" y="222"/>
                      </a:lnTo>
                      <a:lnTo>
                        <a:pt x="628" y="220"/>
                      </a:lnTo>
                      <a:lnTo>
                        <a:pt x="628" y="220"/>
                      </a:lnTo>
                      <a:lnTo>
                        <a:pt x="628" y="226"/>
                      </a:lnTo>
                      <a:lnTo>
                        <a:pt x="630" y="228"/>
                      </a:lnTo>
                      <a:lnTo>
                        <a:pt x="636" y="232"/>
                      </a:lnTo>
                      <a:lnTo>
                        <a:pt x="636" y="232"/>
                      </a:lnTo>
                      <a:lnTo>
                        <a:pt x="634" y="236"/>
                      </a:lnTo>
                      <a:lnTo>
                        <a:pt x="630" y="234"/>
                      </a:lnTo>
                      <a:lnTo>
                        <a:pt x="628" y="230"/>
                      </a:lnTo>
                      <a:lnTo>
                        <a:pt x="624" y="228"/>
                      </a:lnTo>
                      <a:lnTo>
                        <a:pt x="624" y="228"/>
                      </a:lnTo>
                      <a:lnTo>
                        <a:pt x="618" y="236"/>
                      </a:lnTo>
                      <a:lnTo>
                        <a:pt x="616" y="244"/>
                      </a:lnTo>
                      <a:lnTo>
                        <a:pt x="616" y="254"/>
                      </a:lnTo>
                      <a:lnTo>
                        <a:pt x="620" y="262"/>
                      </a:lnTo>
                      <a:lnTo>
                        <a:pt x="624" y="278"/>
                      </a:lnTo>
                      <a:lnTo>
                        <a:pt x="624" y="286"/>
                      </a:lnTo>
                      <a:lnTo>
                        <a:pt x="620" y="294"/>
                      </a:lnTo>
                      <a:lnTo>
                        <a:pt x="620" y="294"/>
                      </a:lnTo>
                      <a:lnTo>
                        <a:pt x="624" y="288"/>
                      </a:lnTo>
                      <a:lnTo>
                        <a:pt x="624" y="288"/>
                      </a:lnTo>
                      <a:lnTo>
                        <a:pt x="624" y="292"/>
                      </a:lnTo>
                      <a:lnTo>
                        <a:pt x="624" y="298"/>
                      </a:lnTo>
                      <a:lnTo>
                        <a:pt x="622" y="306"/>
                      </a:lnTo>
                      <a:lnTo>
                        <a:pt x="618" y="316"/>
                      </a:lnTo>
                      <a:lnTo>
                        <a:pt x="616" y="322"/>
                      </a:lnTo>
                      <a:lnTo>
                        <a:pt x="616" y="322"/>
                      </a:lnTo>
                      <a:lnTo>
                        <a:pt x="614" y="322"/>
                      </a:lnTo>
                      <a:lnTo>
                        <a:pt x="612" y="322"/>
                      </a:lnTo>
                      <a:lnTo>
                        <a:pt x="610" y="316"/>
                      </a:lnTo>
                      <a:lnTo>
                        <a:pt x="610" y="316"/>
                      </a:lnTo>
                      <a:lnTo>
                        <a:pt x="608" y="316"/>
                      </a:lnTo>
                      <a:lnTo>
                        <a:pt x="608" y="318"/>
                      </a:lnTo>
                      <a:lnTo>
                        <a:pt x="608" y="322"/>
                      </a:lnTo>
                      <a:lnTo>
                        <a:pt x="606" y="322"/>
                      </a:lnTo>
                      <a:lnTo>
                        <a:pt x="606" y="322"/>
                      </a:lnTo>
                      <a:lnTo>
                        <a:pt x="602" y="320"/>
                      </a:lnTo>
                      <a:lnTo>
                        <a:pt x="598" y="318"/>
                      </a:lnTo>
                      <a:lnTo>
                        <a:pt x="598" y="318"/>
                      </a:lnTo>
                      <a:lnTo>
                        <a:pt x="596" y="312"/>
                      </a:lnTo>
                      <a:lnTo>
                        <a:pt x="598" y="306"/>
                      </a:lnTo>
                      <a:lnTo>
                        <a:pt x="600" y="300"/>
                      </a:lnTo>
                      <a:lnTo>
                        <a:pt x="598" y="292"/>
                      </a:lnTo>
                      <a:lnTo>
                        <a:pt x="598" y="292"/>
                      </a:lnTo>
                      <a:lnTo>
                        <a:pt x="596" y="292"/>
                      </a:lnTo>
                      <a:lnTo>
                        <a:pt x="596" y="290"/>
                      </a:lnTo>
                      <a:lnTo>
                        <a:pt x="596" y="290"/>
                      </a:lnTo>
                      <a:lnTo>
                        <a:pt x="590" y="294"/>
                      </a:lnTo>
                      <a:lnTo>
                        <a:pt x="586" y="296"/>
                      </a:lnTo>
                      <a:lnTo>
                        <a:pt x="586" y="296"/>
                      </a:lnTo>
                      <a:lnTo>
                        <a:pt x="588" y="302"/>
                      </a:lnTo>
                      <a:lnTo>
                        <a:pt x="586" y="306"/>
                      </a:lnTo>
                      <a:lnTo>
                        <a:pt x="586" y="310"/>
                      </a:lnTo>
                      <a:lnTo>
                        <a:pt x="582" y="312"/>
                      </a:lnTo>
                      <a:lnTo>
                        <a:pt x="574" y="314"/>
                      </a:lnTo>
                      <a:lnTo>
                        <a:pt x="564" y="316"/>
                      </a:lnTo>
                      <a:lnTo>
                        <a:pt x="564" y="316"/>
                      </a:lnTo>
                      <a:lnTo>
                        <a:pt x="566" y="316"/>
                      </a:lnTo>
                      <a:lnTo>
                        <a:pt x="568" y="316"/>
                      </a:lnTo>
                      <a:lnTo>
                        <a:pt x="572" y="316"/>
                      </a:lnTo>
                      <a:lnTo>
                        <a:pt x="572" y="316"/>
                      </a:lnTo>
                      <a:lnTo>
                        <a:pt x="560" y="324"/>
                      </a:lnTo>
                      <a:lnTo>
                        <a:pt x="554" y="326"/>
                      </a:lnTo>
                      <a:lnTo>
                        <a:pt x="548" y="324"/>
                      </a:lnTo>
                      <a:lnTo>
                        <a:pt x="548" y="324"/>
                      </a:lnTo>
                      <a:lnTo>
                        <a:pt x="548" y="328"/>
                      </a:lnTo>
                      <a:lnTo>
                        <a:pt x="550" y="330"/>
                      </a:lnTo>
                      <a:lnTo>
                        <a:pt x="554" y="330"/>
                      </a:lnTo>
                      <a:lnTo>
                        <a:pt x="554" y="330"/>
                      </a:lnTo>
                      <a:lnTo>
                        <a:pt x="556" y="326"/>
                      </a:lnTo>
                      <a:lnTo>
                        <a:pt x="560" y="324"/>
                      </a:lnTo>
                      <a:lnTo>
                        <a:pt x="566" y="324"/>
                      </a:lnTo>
                      <a:lnTo>
                        <a:pt x="574" y="324"/>
                      </a:lnTo>
                      <a:lnTo>
                        <a:pt x="578" y="322"/>
                      </a:lnTo>
                      <a:lnTo>
                        <a:pt x="580" y="318"/>
                      </a:lnTo>
                      <a:lnTo>
                        <a:pt x="580" y="318"/>
                      </a:lnTo>
                      <a:lnTo>
                        <a:pt x="588" y="328"/>
                      </a:lnTo>
                      <a:lnTo>
                        <a:pt x="596" y="332"/>
                      </a:lnTo>
                      <a:lnTo>
                        <a:pt x="602" y="332"/>
                      </a:lnTo>
                      <a:lnTo>
                        <a:pt x="606" y="332"/>
                      </a:lnTo>
                      <a:lnTo>
                        <a:pt x="606" y="332"/>
                      </a:lnTo>
                      <a:lnTo>
                        <a:pt x="604" y="336"/>
                      </a:lnTo>
                      <a:lnTo>
                        <a:pt x="602" y="338"/>
                      </a:lnTo>
                      <a:lnTo>
                        <a:pt x="594" y="340"/>
                      </a:lnTo>
                      <a:lnTo>
                        <a:pt x="594" y="340"/>
                      </a:lnTo>
                      <a:lnTo>
                        <a:pt x="594" y="342"/>
                      </a:lnTo>
                      <a:lnTo>
                        <a:pt x="596" y="346"/>
                      </a:lnTo>
                      <a:lnTo>
                        <a:pt x="596" y="346"/>
                      </a:lnTo>
                      <a:lnTo>
                        <a:pt x="592" y="344"/>
                      </a:lnTo>
                      <a:lnTo>
                        <a:pt x="588" y="346"/>
                      </a:lnTo>
                      <a:lnTo>
                        <a:pt x="584" y="352"/>
                      </a:lnTo>
                      <a:lnTo>
                        <a:pt x="584" y="352"/>
                      </a:lnTo>
                      <a:lnTo>
                        <a:pt x="582" y="350"/>
                      </a:lnTo>
                      <a:lnTo>
                        <a:pt x="582" y="348"/>
                      </a:lnTo>
                      <a:lnTo>
                        <a:pt x="580" y="348"/>
                      </a:lnTo>
                      <a:lnTo>
                        <a:pt x="580" y="348"/>
                      </a:lnTo>
                      <a:lnTo>
                        <a:pt x="572" y="356"/>
                      </a:lnTo>
                      <a:lnTo>
                        <a:pt x="562" y="362"/>
                      </a:lnTo>
                      <a:lnTo>
                        <a:pt x="552" y="370"/>
                      </a:lnTo>
                      <a:lnTo>
                        <a:pt x="540" y="374"/>
                      </a:lnTo>
                      <a:lnTo>
                        <a:pt x="530" y="378"/>
                      </a:lnTo>
                      <a:lnTo>
                        <a:pt x="518" y="380"/>
                      </a:lnTo>
                      <a:lnTo>
                        <a:pt x="508" y="382"/>
                      </a:lnTo>
                      <a:lnTo>
                        <a:pt x="498" y="380"/>
                      </a:lnTo>
                      <a:lnTo>
                        <a:pt x="498" y="380"/>
                      </a:lnTo>
                      <a:lnTo>
                        <a:pt x="492" y="384"/>
                      </a:lnTo>
                      <a:lnTo>
                        <a:pt x="490" y="386"/>
                      </a:lnTo>
                      <a:lnTo>
                        <a:pt x="490" y="390"/>
                      </a:lnTo>
                      <a:lnTo>
                        <a:pt x="490" y="390"/>
                      </a:lnTo>
                      <a:lnTo>
                        <a:pt x="482" y="388"/>
                      </a:lnTo>
                      <a:lnTo>
                        <a:pt x="474" y="388"/>
                      </a:lnTo>
                      <a:lnTo>
                        <a:pt x="474" y="388"/>
                      </a:lnTo>
                      <a:lnTo>
                        <a:pt x="472" y="386"/>
                      </a:lnTo>
                      <a:lnTo>
                        <a:pt x="472" y="384"/>
                      </a:lnTo>
                      <a:lnTo>
                        <a:pt x="474" y="378"/>
                      </a:lnTo>
                      <a:lnTo>
                        <a:pt x="474" y="378"/>
                      </a:lnTo>
                      <a:lnTo>
                        <a:pt x="470" y="380"/>
                      </a:lnTo>
                      <a:lnTo>
                        <a:pt x="466" y="384"/>
                      </a:lnTo>
                      <a:lnTo>
                        <a:pt x="462" y="392"/>
                      </a:lnTo>
                      <a:lnTo>
                        <a:pt x="462" y="392"/>
                      </a:lnTo>
                      <a:lnTo>
                        <a:pt x="448" y="398"/>
                      </a:lnTo>
                      <a:lnTo>
                        <a:pt x="436" y="406"/>
                      </a:lnTo>
                      <a:lnTo>
                        <a:pt x="412" y="422"/>
                      </a:lnTo>
                      <a:lnTo>
                        <a:pt x="390" y="438"/>
                      </a:lnTo>
                      <a:lnTo>
                        <a:pt x="380" y="444"/>
                      </a:lnTo>
                      <a:lnTo>
                        <a:pt x="366" y="448"/>
                      </a:lnTo>
                      <a:lnTo>
                        <a:pt x="366" y="448"/>
                      </a:lnTo>
                      <a:lnTo>
                        <a:pt x="360" y="446"/>
                      </a:lnTo>
                      <a:lnTo>
                        <a:pt x="354" y="446"/>
                      </a:lnTo>
                      <a:lnTo>
                        <a:pt x="346" y="450"/>
                      </a:lnTo>
                      <a:lnTo>
                        <a:pt x="338" y="454"/>
                      </a:lnTo>
                      <a:lnTo>
                        <a:pt x="328" y="458"/>
                      </a:lnTo>
                      <a:lnTo>
                        <a:pt x="328" y="458"/>
                      </a:lnTo>
                      <a:lnTo>
                        <a:pt x="334" y="450"/>
                      </a:lnTo>
                      <a:lnTo>
                        <a:pt x="340" y="444"/>
                      </a:lnTo>
                      <a:lnTo>
                        <a:pt x="358" y="434"/>
                      </a:lnTo>
                      <a:lnTo>
                        <a:pt x="358" y="434"/>
                      </a:lnTo>
                      <a:lnTo>
                        <a:pt x="356" y="430"/>
                      </a:lnTo>
                      <a:lnTo>
                        <a:pt x="354" y="428"/>
                      </a:lnTo>
                      <a:lnTo>
                        <a:pt x="354" y="428"/>
                      </a:lnTo>
                      <a:lnTo>
                        <a:pt x="352" y="432"/>
                      </a:lnTo>
                      <a:lnTo>
                        <a:pt x="348" y="434"/>
                      </a:lnTo>
                      <a:lnTo>
                        <a:pt x="342" y="440"/>
                      </a:lnTo>
                      <a:lnTo>
                        <a:pt x="334" y="444"/>
                      </a:lnTo>
                      <a:lnTo>
                        <a:pt x="332" y="448"/>
                      </a:lnTo>
                      <a:lnTo>
                        <a:pt x="330" y="452"/>
                      </a:lnTo>
                      <a:lnTo>
                        <a:pt x="330" y="452"/>
                      </a:lnTo>
                      <a:lnTo>
                        <a:pt x="316" y="452"/>
                      </a:lnTo>
                      <a:lnTo>
                        <a:pt x="310" y="452"/>
                      </a:lnTo>
                      <a:lnTo>
                        <a:pt x="310" y="450"/>
                      </a:lnTo>
                      <a:lnTo>
                        <a:pt x="310" y="448"/>
                      </a:lnTo>
                      <a:lnTo>
                        <a:pt x="310" y="448"/>
                      </a:lnTo>
                      <a:lnTo>
                        <a:pt x="302" y="452"/>
                      </a:lnTo>
                      <a:lnTo>
                        <a:pt x="294" y="458"/>
                      </a:lnTo>
                      <a:lnTo>
                        <a:pt x="288" y="464"/>
                      </a:lnTo>
                      <a:lnTo>
                        <a:pt x="280" y="468"/>
                      </a:lnTo>
                      <a:lnTo>
                        <a:pt x="280" y="468"/>
                      </a:lnTo>
                      <a:lnTo>
                        <a:pt x="278" y="466"/>
                      </a:lnTo>
                      <a:lnTo>
                        <a:pt x="278" y="462"/>
                      </a:lnTo>
                      <a:lnTo>
                        <a:pt x="278" y="462"/>
                      </a:lnTo>
                      <a:lnTo>
                        <a:pt x="272" y="466"/>
                      </a:lnTo>
                      <a:lnTo>
                        <a:pt x="268" y="466"/>
                      </a:lnTo>
                      <a:lnTo>
                        <a:pt x="264" y="468"/>
                      </a:lnTo>
                      <a:lnTo>
                        <a:pt x="264" y="468"/>
                      </a:lnTo>
                      <a:lnTo>
                        <a:pt x="270" y="470"/>
                      </a:lnTo>
                      <a:lnTo>
                        <a:pt x="270" y="472"/>
                      </a:lnTo>
                      <a:lnTo>
                        <a:pt x="268" y="476"/>
                      </a:lnTo>
                      <a:lnTo>
                        <a:pt x="268" y="476"/>
                      </a:lnTo>
                      <a:lnTo>
                        <a:pt x="266" y="474"/>
                      </a:lnTo>
                      <a:lnTo>
                        <a:pt x="266" y="476"/>
                      </a:lnTo>
                      <a:lnTo>
                        <a:pt x="266" y="482"/>
                      </a:lnTo>
                      <a:lnTo>
                        <a:pt x="264" y="488"/>
                      </a:lnTo>
                      <a:lnTo>
                        <a:pt x="264" y="488"/>
                      </a:lnTo>
                      <a:lnTo>
                        <a:pt x="260" y="488"/>
                      </a:lnTo>
                      <a:lnTo>
                        <a:pt x="256" y="488"/>
                      </a:lnTo>
                      <a:lnTo>
                        <a:pt x="252" y="490"/>
                      </a:lnTo>
                      <a:lnTo>
                        <a:pt x="248" y="490"/>
                      </a:lnTo>
                      <a:lnTo>
                        <a:pt x="248" y="490"/>
                      </a:lnTo>
                      <a:lnTo>
                        <a:pt x="248" y="494"/>
                      </a:lnTo>
                      <a:lnTo>
                        <a:pt x="246" y="496"/>
                      </a:lnTo>
                      <a:lnTo>
                        <a:pt x="242" y="502"/>
                      </a:lnTo>
                      <a:lnTo>
                        <a:pt x="236" y="506"/>
                      </a:lnTo>
                      <a:lnTo>
                        <a:pt x="234" y="510"/>
                      </a:lnTo>
                      <a:lnTo>
                        <a:pt x="234" y="512"/>
                      </a:lnTo>
                      <a:lnTo>
                        <a:pt x="234" y="512"/>
                      </a:lnTo>
                      <a:lnTo>
                        <a:pt x="228" y="512"/>
                      </a:lnTo>
                      <a:lnTo>
                        <a:pt x="226" y="514"/>
                      </a:lnTo>
                      <a:lnTo>
                        <a:pt x="224" y="516"/>
                      </a:lnTo>
                      <a:lnTo>
                        <a:pt x="222" y="520"/>
                      </a:lnTo>
                      <a:lnTo>
                        <a:pt x="222" y="520"/>
                      </a:lnTo>
                      <a:lnTo>
                        <a:pt x="220" y="518"/>
                      </a:lnTo>
                      <a:lnTo>
                        <a:pt x="218" y="518"/>
                      </a:lnTo>
                      <a:lnTo>
                        <a:pt x="216" y="516"/>
                      </a:lnTo>
                      <a:lnTo>
                        <a:pt x="216" y="516"/>
                      </a:lnTo>
                      <a:lnTo>
                        <a:pt x="214" y="520"/>
                      </a:lnTo>
                      <a:lnTo>
                        <a:pt x="212" y="522"/>
                      </a:lnTo>
                      <a:lnTo>
                        <a:pt x="210" y="522"/>
                      </a:lnTo>
                      <a:lnTo>
                        <a:pt x="210" y="528"/>
                      </a:lnTo>
                      <a:lnTo>
                        <a:pt x="210" y="528"/>
                      </a:lnTo>
                      <a:lnTo>
                        <a:pt x="200" y="530"/>
                      </a:lnTo>
                      <a:lnTo>
                        <a:pt x="192" y="534"/>
                      </a:lnTo>
                      <a:lnTo>
                        <a:pt x="176" y="544"/>
                      </a:lnTo>
                      <a:lnTo>
                        <a:pt x="176" y="544"/>
                      </a:lnTo>
                      <a:lnTo>
                        <a:pt x="168" y="542"/>
                      </a:lnTo>
                      <a:lnTo>
                        <a:pt x="160" y="540"/>
                      </a:lnTo>
                      <a:lnTo>
                        <a:pt x="160" y="540"/>
                      </a:lnTo>
                      <a:lnTo>
                        <a:pt x="162" y="546"/>
                      </a:lnTo>
                      <a:lnTo>
                        <a:pt x="160" y="550"/>
                      </a:lnTo>
                      <a:lnTo>
                        <a:pt x="158" y="556"/>
                      </a:lnTo>
                      <a:lnTo>
                        <a:pt x="154" y="560"/>
                      </a:lnTo>
                      <a:lnTo>
                        <a:pt x="146" y="568"/>
                      </a:lnTo>
                      <a:lnTo>
                        <a:pt x="142" y="572"/>
                      </a:lnTo>
                      <a:lnTo>
                        <a:pt x="140" y="576"/>
                      </a:lnTo>
                      <a:lnTo>
                        <a:pt x="140" y="576"/>
                      </a:lnTo>
                      <a:lnTo>
                        <a:pt x="136" y="576"/>
                      </a:lnTo>
                      <a:lnTo>
                        <a:pt x="134" y="576"/>
                      </a:lnTo>
                      <a:lnTo>
                        <a:pt x="128" y="574"/>
                      </a:lnTo>
                      <a:lnTo>
                        <a:pt x="128" y="574"/>
                      </a:lnTo>
                      <a:lnTo>
                        <a:pt x="128" y="578"/>
                      </a:lnTo>
                      <a:lnTo>
                        <a:pt x="130" y="580"/>
                      </a:lnTo>
                      <a:lnTo>
                        <a:pt x="132" y="580"/>
                      </a:lnTo>
                      <a:lnTo>
                        <a:pt x="134" y="580"/>
                      </a:lnTo>
                      <a:lnTo>
                        <a:pt x="134" y="580"/>
                      </a:lnTo>
                      <a:lnTo>
                        <a:pt x="114" y="592"/>
                      </a:lnTo>
                      <a:lnTo>
                        <a:pt x="106" y="598"/>
                      </a:lnTo>
                      <a:lnTo>
                        <a:pt x="98" y="608"/>
                      </a:lnTo>
                      <a:lnTo>
                        <a:pt x="98" y="608"/>
                      </a:lnTo>
                      <a:lnTo>
                        <a:pt x="94" y="608"/>
                      </a:lnTo>
                      <a:lnTo>
                        <a:pt x="90" y="606"/>
                      </a:lnTo>
                      <a:lnTo>
                        <a:pt x="90" y="606"/>
                      </a:lnTo>
                      <a:lnTo>
                        <a:pt x="88" y="608"/>
                      </a:lnTo>
                      <a:lnTo>
                        <a:pt x="88" y="610"/>
                      </a:lnTo>
                      <a:lnTo>
                        <a:pt x="88" y="616"/>
                      </a:lnTo>
                      <a:lnTo>
                        <a:pt x="88" y="616"/>
                      </a:lnTo>
                      <a:lnTo>
                        <a:pt x="84" y="616"/>
                      </a:lnTo>
                      <a:lnTo>
                        <a:pt x="80" y="618"/>
                      </a:lnTo>
                      <a:lnTo>
                        <a:pt x="70" y="624"/>
                      </a:lnTo>
                      <a:lnTo>
                        <a:pt x="64" y="632"/>
                      </a:lnTo>
                      <a:lnTo>
                        <a:pt x="58" y="640"/>
                      </a:lnTo>
                      <a:lnTo>
                        <a:pt x="58" y="640"/>
                      </a:lnTo>
                      <a:lnTo>
                        <a:pt x="52" y="638"/>
                      </a:lnTo>
                      <a:lnTo>
                        <a:pt x="46" y="640"/>
                      </a:lnTo>
                      <a:lnTo>
                        <a:pt x="40" y="642"/>
                      </a:lnTo>
                      <a:lnTo>
                        <a:pt x="32" y="644"/>
                      </a:lnTo>
                      <a:lnTo>
                        <a:pt x="32" y="644"/>
                      </a:lnTo>
                      <a:lnTo>
                        <a:pt x="32" y="640"/>
                      </a:lnTo>
                      <a:lnTo>
                        <a:pt x="28" y="640"/>
                      </a:lnTo>
                      <a:lnTo>
                        <a:pt x="28" y="640"/>
                      </a:lnTo>
                      <a:lnTo>
                        <a:pt x="30" y="636"/>
                      </a:lnTo>
                      <a:lnTo>
                        <a:pt x="32" y="634"/>
                      </a:lnTo>
                      <a:lnTo>
                        <a:pt x="32" y="634"/>
                      </a:lnTo>
                      <a:lnTo>
                        <a:pt x="32" y="634"/>
                      </a:lnTo>
                      <a:lnTo>
                        <a:pt x="32" y="632"/>
                      </a:lnTo>
                      <a:lnTo>
                        <a:pt x="30" y="632"/>
                      </a:lnTo>
                      <a:lnTo>
                        <a:pt x="28" y="634"/>
                      </a:lnTo>
                      <a:lnTo>
                        <a:pt x="24" y="634"/>
                      </a:lnTo>
                      <a:lnTo>
                        <a:pt x="24" y="634"/>
                      </a:lnTo>
                      <a:lnTo>
                        <a:pt x="26" y="630"/>
                      </a:lnTo>
                      <a:lnTo>
                        <a:pt x="26" y="628"/>
                      </a:lnTo>
                      <a:lnTo>
                        <a:pt x="24" y="624"/>
                      </a:lnTo>
                      <a:lnTo>
                        <a:pt x="22" y="620"/>
                      </a:lnTo>
                      <a:lnTo>
                        <a:pt x="22" y="620"/>
                      </a:lnTo>
                      <a:lnTo>
                        <a:pt x="32" y="616"/>
                      </a:lnTo>
                      <a:lnTo>
                        <a:pt x="34" y="616"/>
                      </a:lnTo>
                      <a:lnTo>
                        <a:pt x="32" y="620"/>
                      </a:lnTo>
                      <a:lnTo>
                        <a:pt x="32" y="620"/>
                      </a:lnTo>
                      <a:lnTo>
                        <a:pt x="38" y="618"/>
                      </a:lnTo>
                      <a:lnTo>
                        <a:pt x="40" y="616"/>
                      </a:lnTo>
                      <a:lnTo>
                        <a:pt x="42" y="614"/>
                      </a:lnTo>
                      <a:lnTo>
                        <a:pt x="42" y="614"/>
                      </a:lnTo>
                      <a:lnTo>
                        <a:pt x="42" y="614"/>
                      </a:lnTo>
                      <a:lnTo>
                        <a:pt x="40" y="614"/>
                      </a:lnTo>
                      <a:lnTo>
                        <a:pt x="38" y="616"/>
                      </a:lnTo>
                      <a:lnTo>
                        <a:pt x="38" y="616"/>
                      </a:lnTo>
                      <a:lnTo>
                        <a:pt x="38" y="610"/>
                      </a:lnTo>
                      <a:lnTo>
                        <a:pt x="34" y="604"/>
                      </a:lnTo>
                      <a:lnTo>
                        <a:pt x="34" y="604"/>
                      </a:lnTo>
                      <a:lnTo>
                        <a:pt x="38" y="600"/>
                      </a:lnTo>
                      <a:lnTo>
                        <a:pt x="42" y="596"/>
                      </a:lnTo>
                      <a:lnTo>
                        <a:pt x="42" y="596"/>
                      </a:lnTo>
                      <a:lnTo>
                        <a:pt x="40" y="594"/>
                      </a:lnTo>
                      <a:lnTo>
                        <a:pt x="36" y="596"/>
                      </a:lnTo>
                      <a:lnTo>
                        <a:pt x="28" y="600"/>
                      </a:lnTo>
                      <a:lnTo>
                        <a:pt x="28" y="600"/>
                      </a:lnTo>
                      <a:lnTo>
                        <a:pt x="28" y="596"/>
                      </a:lnTo>
                      <a:lnTo>
                        <a:pt x="30" y="592"/>
                      </a:lnTo>
                      <a:lnTo>
                        <a:pt x="34" y="590"/>
                      </a:lnTo>
                      <a:lnTo>
                        <a:pt x="38" y="590"/>
                      </a:lnTo>
                      <a:lnTo>
                        <a:pt x="38" y="590"/>
                      </a:lnTo>
                      <a:lnTo>
                        <a:pt x="38" y="592"/>
                      </a:lnTo>
                      <a:lnTo>
                        <a:pt x="36" y="592"/>
                      </a:lnTo>
                      <a:lnTo>
                        <a:pt x="34" y="594"/>
                      </a:lnTo>
                      <a:lnTo>
                        <a:pt x="32" y="596"/>
                      </a:lnTo>
                      <a:lnTo>
                        <a:pt x="32" y="596"/>
                      </a:lnTo>
                      <a:lnTo>
                        <a:pt x="44" y="590"/>
                      </a:lnTo>
                      <a:lnTo>
                        <a:pt x="44" y="590"/>
                      </a:lnTo>
                      <a:lnTo>
                        <a:pt x="42" y="588"/>
                      </a:lnTo>
                      <a:lnTo>
                        <a:pt x="40" y="586"/>
                      </a:lnTo>
                      <a:lnTo>
                        <a:pt x="36" y="586"/>
                      </a:lnTo>
                      <a:lnTo>
                        <a:pt x="30" y="588"/>
                      </a:lnTo>
                      <a:lnTo>
                        <a:pt x="24" y="590"/>
                      </a:lnTo>
                      <a:lnTo>
                        <a:pt x="24" y="590"/>
                      </a:lnTo>
                      <a:lnTo>
                        <a:pt x="24" y="586"/>
                      </a:lnTo>
                      <a:lnTo>
                        <a:pt x="22" y="586"/>
                      </a:lnTo>
                      <a:lnTo>
                        <a:pt x="16" y="586"/>
                      </a:lnTo>
                      <a:lnTo>
                        <a:pt x="6" y="590"/>
                      </a:lnTo>
                      <a:lnTo>
                        <a:pt x="2" y="590"/>
                      </a:lnTo>
                      <a:lnTo>
                        <a:pt x="0" y="588"/>
                      </a:lnTo>
                      <a:lnTo>
                        <a:pt x="0" y="588"/>
                      </a:lnTo>
                      <a:lnTo>
                        <a:pt x="4" y="584"/>
                      </a:lnTo>
                      <a:lnTo>
                        <a:pt x="8" y="582"/>
                      </a:lnTo>
                      <a:lnTo>
                        <a:pt x="14" y="580"/>
                      </a:lnTo>
                      <a:lnTo>
                        <a:pt x="20" y="578"/>
                      </a:lnTo>
                      <a:lnTo>
                        <a:pt x="20" y="578"/>
                      </a:lnTo>
                      <a:lnTo>
                        <a:pt x="16" y="572"/>
                      </a:lnTo>
                      <a:lnTo>
                        <a:pt x="16" y="570"/>
                      </a:lnTo>
                      <a:lnTo>
                        <a:pt x="14" y="568"/>
                      </a:lnTo>
                      <a:lnTo>
                        <a:pt x="14" y="568"/>
                      </a:lnTo>
                      <a:lnTo>
                        <a:pt x="16" y="566"/>
                      </a:lnTo>
                      <a:lnTo>
                        <a:pt x="18" y="566"/>
                      </a:lnTo>
                      <a:lnTo>
                        <a:pt x="22" y="562"/>
                      </a:lnTo>
                      <a:lnTo>
                        <a:pt x="22" y="562"/>
                      </a:lnTo>
                      <a:lnTo>
                        <a:pt x="22" y="560"/>
                      </a:lnTo>
                      <a:lnTo>
                        <a:pt x="18" y="558"/>
                      </a:lnTo>
                      <a:lnTo>
                        <a:pt x="18" y="558"/>
                      </a:lnTo>
                      <a:lnTo>
                        <a:pt x="20" y="554"/>
                      </a:lnTo>
                      <a:lnTo>
                        <a:pt x="24" y="552"/>
                      </a:lnTo>
                      <a:lnTo>
                        <a:pt x="32" y="548"/>
                      </a:lnTo>
                      <a:lnTo>
                        <a:pt x="32" y="548"/>
                      </a:lnTo>
                      <a:lnTo>
                        <a:pt x="30" y="544"/>
                      </a:lnTo>
                      <a:lnTo>
                        <a:pt x="30" y="540"/>
                      </a:lnTo>
                      <a:lnTo>
                        <a:pt x="32" y="538"/>
                      </a:lnTo>
                      <a:lnTo>
                        <a:pt x="36" y="536"/>
                      </a:lnTo>
                      <a:lnTo>
                        <a:pt x="36" y="536"/>
                      </a:lnTo>
                      <a:lnTo>
                        <a:pt x="36" y="534"/>
                      </a:lnTo>
                      <a:lnTo>
                        <a:pt x="32" y="534"/>
                      </a:lnTo>
                      <a:lnTo>
                        <a:pt x="32" y="534"/>
                      </a:lnTo>
                      <a:lnTo>
                        <a:pt x="36" y="530"/>
                      </a:lnTo>
                      <a:lnTo>
                        <a:pt x="38" y="528"/>
                      </a:lnTo>
                      <a:lnTo>
                        <a:pt x="42" y="528"/>
                      </a:lnTo>
                      <a:lnTo>
                        <a:pt x="42" y="528"/>
                      </a:lnTo>
                      <a:lnTo>
                        <a:pt x="40" y="524"/>
                      </a:lnTo>
                      <a:lnTo>
                        <a:pt x="42" y="522"/>
                      </a:lnTo>
                      <a:lnTo>
                        <a:pt x="46" y="514"/>
                      </a:lnTo>
                      <a:lnTo>
                        <a:pt x="52" y="508"/>
                      </a:lnTo>
                      <a:lnTo>
                        <a:pt x="56" y="508"/>
                      </a:lnTo>
                      <a:lnTo>
                        <a:pt x="60" y="508"/>
                      </a:lnTo>
                      <a:lnTo>
                        <a:pt x="60" y="508"/>
                      </a:lnTo>
                      <a:lnTo>
                        <a:pt x="60" y="502"/>
                      </a:lnTo>
                      <a:lnTo>
                        <a:pt x="62" y="496"/>
                      </a:lnTo>
                      <a:lnTo>
                        <a:pt x="66" y="492"/>
                      </a:lnTo>
                      <a:lnTo>
                        <a:pt x="74" y="492"/>
                      </a:lnTo>
                      <a:lnTo>
                        <a:pt x="74" y="492"/>
                      </a:lnTo>
                      <a:lnTo>
                        <a:pt x="70" y="488"/>
                      </a:lnTo>
                      <a:lnTo>
                        <a:pt x="64" y="488"/>
                      </a:lnTo>
                      <a:lnTo>
                        <a:pt x="64" y="488"/>
                      </a:lnTo>
                      <a:lnTo>
                        <a:pt x="66" y="486"/>
                      </a:lnTo>
                      <a:lnTo>
                        <a:pt x="68" y="484"/>
                      </a:lnTo>
                      <a:lnTo>
                        <a:pt x="74" y="480"/>
                      </a:lnTo>
                      <a:lnTo>
                        <a:pt x="74" y="480"/>
                      </a:lnTo>
                      <a:lnTo>
                        <a:pt x="74" y="478"/>
                      </a:lnTo>
                      <a:lnTo>
                        <a:pt x="74" y="474"/>
                      </a:lnTo>
                      <a:lnTo>
                        <a:pt x="82" y="468"/>
                      </a:lnTo>
                      <a:lnTo>
                        <a:pt x="92" y="460"/>
                      </a:lnTo>
                      <a:lnTo>
                        <a:pt x="96" y="456"/>
                      </a:lnTo>
                      <a:lnTo>
                        <a:pt x="98" y="452"/>
                      </a:lnTo>
                      <a:lnTo>
                        <a:pt x="98" y="452"/>
                      </a:lnTo>
                      <a:lnTo>
                        <a:pt x="102" y="454"/>
                      </a:lnTo>
                      <a:lnTo>
                        <a:pt x="104" y="454"/>
                      </a:lnTo>
                      <a:lnTo>
                        <a:pt x="112" y="450"/>
                      </a:lnTo>
                      <a:lnTo>
                        <a:pt x="118" y="448"/>
                      </a:lnTo>
                      <a:lnTo>
                        <a:pt x="122" y="450"/>
                      </a:lnTo>
                      <a:lnTo>
                        <a:pt x="122" y="452"/>
                      </a:lnTo>
                      <a:lnTo>
                        <a:pt x="122" y="452"/>
                      </a:lnTo>
                      <a:lnTo>
                        <a:pt x="126" y="450"/>
                      </a:lnTo>
                      <a:lnTo>
                        <a:pt x="126" y="448"/>
                      </a:lnTo>
                      <a:lnTo>
                        <a:pt x="126" y="442"/>
                      </a:lnTo>
                      <a:lnTo>
                        <a:pt x="126" y="442"/>
                      </a:lnTo>
                      <a:lnTo>
                        <a:pt x="132" y="442"/>
                      </a:lnTo>
                      <a:lnTo>
                        <a:pt x="134" y="442"/>
                      </a:lnTo>
                      <a:lnTo>
                        <a:pt x="138" y="442"/>
                      </a:lnTo>
                      <a:lnTo>
                        <a:pt x="140" y="442"/>
                      </a:lnTo>
                      <a:lnTo>
                        <a:pt x="140" y="442"/>
                      </a:lnTo>
                      <a:lnTo>
                        <a:pt x="140" y="438"/>
                      </a:lnTo>
                      <a:lnTo>
                        <a:pt x="138" y="436"/>
                      </a:lnTo>
                      <a:lnTo>
                        <a:pt x="138" y="436"/>
                      </a:lnTo>
                      <a:lnTo>
                        <a:pt x="132" y="438"/>
                      </a:lnTo>
                      <a:lnTo>
                        <a:pt x="130" y="440"/>
                      </a:lnTo>
                      <a:lnTo>
                        <a:pt x="124" y="440"/>
                      </a:lnTo>
                      <a:lnTo>
                        <a:pt x="124" y="440"/>
                      </a:lnTo>
                      <a:lnTo>
                        <a:pt x="126" y="438"/>
                      </a:lnTo>
                      <a:lnTo>
                        <a:pt x="124" y="438"/>
                      </a:lnTo>
                      <a:lnTo>
                        <a:pt x="116" y="442"/>
                      </a:lnTo>
                      <a:lnTo>
                        <a:pt x="104" y="448"/>
                      </a:lnTo>
                      <a:lnTo>
                        <a:pt x="94" y="452"/>
                      </a:lnTo>
                      <a:lnTo>
                        <a:pt x="94" y="452"/>
                      </a:lnTo>
                      <a:lnTo>
                        <a:pt x="104" y="442"/>
                      </a:lnTo>
                      <a:lnTo>
                        <a:pt x="116" y="434"/>
                      </a:lnTo>
                      <a:lnTo>
                        <a:pt x="138" y="416"/>
                      </a:lnTo>
                      <a:lnTo>
                        <a:pt x="138" y="416"/>
                      </a:lnTo>
                      <a:lnTo>
                        <a:pt x="136" y="416"/>
                      </a:lnTo>
                      <a:lnTo>
                        <a:pt x="136" y="414"/>
                      </a:lnTo>
                      <a:lnTo>
                        <a:pt x="136" y="412"/>
                      </a:lnTo>
                      <a:lnTo>
                        <a:pt x="140" y="410"/>
                      </a:lnTo>
                      <a:lnTo>
                        <a:pt x="144" y="412"/>
                      </a:lnTo>
                      <a:lnTo>
                        <a:pt x="144" y="412"/>
                      </a:lnTo>
                      <a:lnTo>
                        <a:pt x="142" y="408"/>
                      </a:lnTo>
                      <a:lnTo>
                        <a:pt x="142" y="406"/>
                      </a:lnTo>
                      <a:lnTo>
                        <a:pt x="144" y="404"/>
                      </a:lnTo>
                      <a:lnTo>
                        <a:pt x="140" y="404"/>
                      </a:lnTo>
                      <a:lnTo>
                        <a:pt x="140" y="404"/>
                      </a:lnTo>
                      <a:lnTo>
                        <a:pt x="164" y="380"/>
                      </a:lnTo>
                      <a:lnTo>
                        <a:pt x="176" y="372"/>
                      </a:lnTo>
                      <a:lnTo>
                        <a:pt x="184" y="368"/>
                      </a:lnTo>
                      <a:lnTo>
                        <a:pt x="192" y="364"/>
                      </a:lnTo>
                      <a:lnTo>
                        <a:pt x="192" y="364"/>
                      </a:lnTo>
                      <a:lnTo>
                        <a:pt x="194" y="366"/>
                      </a:lnTo>
                      <a:lnTo>
                        <a:pt x="192" y="366"/>
                      </a:lnTo>
                      <a:lnTo>
                        <a:pt x="190" y="368"/>
                      </a:lnTo>
                      <a:lnTo>
                        <a:pt x="190" y="368"/>
                      </a:lnTo>
                      <a:lnTo>
                        <a:pt x="192" y="370"/>
                      </a:lnTo>
                      <a:lnTo>
                        <a:pt x="194" y="370"/>
                      </a:lnTo>
                      <a:lnTo>
                        <a:pt x="198" y="366"/>
                      </a:lnTo>
                      <a:lnTo>
                        <a:pt x="198" y="366"/>
                      </a:lnTo>
                      <a:lnTo>
                        <a:pt x="198" y="362"/>
                      </a:lnTo>
                      <a:lnTo>
                        <a:pt x="196" y="360"/>
                      </a:lnTo>
                      <a:lnTo>
                        <a:pt x="194" y="358"/>
                      </a:lnTo>
                      <a:lnTo>
                        <a:pt x="196" y="354"/>
                      </a:lnTo>
                      <a:lnTo>
                        <a:pt x="196" y="354"/>
                      </a:lnTo>
                      <a:lnTo>
                        <a:pt x="202" y="352"/>
                      </a:lnTo>
                      <a:lnTo>
                        <a:pt x="208" y="348"/>
                      </a:lnTo>
                      <a:lnTo>
                        <a:pt x="214" y="344"/>
                      </a:lnTo>
                      <a:lnTo>
                        <a:pt x="218" y="344"/>
                      </a:lnTo>
                      <a:lnTo>
                        <a:pt x="222" y="344"/>
                      </a:lnTo>
                      <a:lnTo>
                        <a:pt x="222" y="344"/>
                      </a:lnTo>
                      <a:lnTo>
                        <a:pt x="220" y="342"/>
                      </a:lnTo>
                      <a:lnTo>
                        <a:pt x="216" y="342"/>
                      </a:lnTo>
                      <a:lnTo>
                        <a:pt x="216" y="342"/>
                      </a:lnTo>
                      <a:lnTo>
                        <a:pt x="224" y="338"/>
                      </a:lnTo>
                      <a:lnTo>
                        <a:pt x="232" y="334"/>
                      </a:lnTo>
                      <a:lnTo>
                        <a:pt x="240" y="330"/>
                      </a:lnTo>
                      <a:lnTo>
                        <a:pt x="244" y="328"/>
                      </a:lnTo>
                      <a:lnTo>
                        <a:pt x="246" y="324"/>
                      </a:lnTo>
                      <a:lnTo>
                        <a:pt x="246" y="324"/>
                      </a:lnTo>
                      <a:lnTo>
                        <a:pt x="248" y="326"/>
                      </a:lnTo>
                      <a:lnTo>
                        <a:pt x="250" y="330"/>
                      </a:lnTo>
                      <a:lnTo>
                        <a:pt x="250" y="330"/>
                      </a:lnTo>
                      <a:lnTo>
                        <a:pt x="252" y="326"/>
                      </a:lnTo>
                      <a:lnTo>
                        <a:pt x="254" y="324"/>
                      </a:lnTo>
                      <a:lnTo>
                        <a:pt x="252" y="322"/>
                      </a:lnTo>
                      <a:lnTo>
                        <a:pt x="252" y="322"/>
                      </a:lnTo>
                      <a:lnTo>
                        <a:pt x="270" y="316"/>
                      </a:lnTo>
                      <a:lnTo>
                        <a:pt x="270" y="316"/>
                      </a:lnTo>
                      <a:lnTo>
                        <a:pt x="276" y="320"/>
                      </a:lnTo>
                      <a:lnTo>
                        <a:pt x="280" y="320"/>
                      </a:lnTo>
                      <a:lnTo>
                        <a:pt x="284" y="320"/>
                      </a:lnTo>
                      <a:lnTo>
                        <a:pt x="288" y="318"/>
                      </a:lnTo>
                      <a:lnTo>
                        <a:pt x="296" y="312"/>
                      </a:lnTo>
                      <a:lnTo>
                        <a:pt x="302" y="308"/>
                      </a:lnTo>
                      <a:lnTo>
                        <a:pt x="308" y="308"/>
                      </a:lnTo>
                      <a:lnTo>
                        <a:pt x="308" y="308"/>
                      </a:lnTo>
                      <a:lnTo>
                        <a:pt x="306" y="310"/>
                      </a:lnTo>
                      <a:lnTo>
                        <a:pt x="306" y="312"/>
                      </a:lnTo>
                      <a:lnTo>
                        <a:pt x="306" y="312"/>
                      </a:lnTo>
                      <a:lnTo>
                        <a:pt x="308" y="312"/>
                      </a:lnTo>
                      <a:lnTo>
                        <a:pt x="310" y="310"/>
                      </a:lnTo>
                      <a:lnTo>
                        <a:pt x="312" y="308"/>
                      </a:lnTo>
                      <a:lnTo>
                        <a:pt x="314" y="308"/>
                      </a:lnTo>
                      <a:lnTo>
                        <a:pt x="314" y="308"/>
                      </a:lnTo>
                      <a:lnTo>
                        <a:pt x="312" y="304"/>
                      </a:lnTo>
                      <a:lnTo>
                        <a:pt x="308" y="304"/>
                      </a:lnTo>
                      <a:lnTo>
                        <a:pt x="308" y="304"/>
                      </a:lnTo>
                      <a:lnTo>
                        <a:pt x="318" y="296"/>
                      </a:lnTo>
                      <a:lnTo>
                        <a:pt x="328" y="286"/>
                      </a:lnTo>
                      <a:lnTo>
                        <a:pt x="330" y="282"/>
                      </a:lnTo>
                      <a:lnTo>
                        <a:pt x="332" y="276"/>
                      </a:lnTo>
                      <a:lnTo>
                        <a:pt x="330" y="270"/>
                      </a:lnTo>
                      <a:lnTo>
                        <a:pt x="328" y="266"/>
                      </a:lnTo>
                      <a:lnTo>
                        <a:pt x="328" y="266"/>
                      </a:lnTo>
                      <a:lnTo>
                        <a:pt x="330" y="260"/>
                      </a:lnTo>
                      <a:lnTo>
                        <a:pt x="334" y="254"/>
                      </a:lnTo>
                      <a:lnTo>
                        <a:pt x="340" y="252"/>
                      </a:lnTo>
                      <a:lnTo>
                        <a:pt x="348" y="252"/>
                      </a:lnTo>
                      <a:lnTo>
                        <a:pt x="348" y="252"/>
                      </a:lnTo>
                      <a:lnTo>
                        <a:pt x="350" y="258"/>
                      </a:lnTo>
                      <a:lnTo>
                        <a:pt x="350" y="262"/>
                      </a:lnTo>
                      <a:lnTo>
                        <a:pt x="350" y="268"/>
                      </a:lnTo>
                      <a:lnTo>
                        <a:pt x="354" y="272"/>
                      </a:lnTo>
                      <a:lnTo>
                        <a:pt x="354" y="272"/>
                      </a:lnTo>
                      <a:lnTo>
                        <a:pt x="358" y="264"/>
                      </a:lnTo>
                      <a:lnTo>
                        <a:pt x="362" y="260"/>
                      </a:lnTo>
                      <a:lnTo>
                        <a:pt x="366" y="262"/>
                      </a:lnTo>
                      <a:lnTo>
                        <a:pt x="366" y="262"/>
                      </a:lnTo>
                      <a:lnTo>
                        <a:pt x="368" y="252"/>
                      </a:lnTo>
                      <a:lnTo>
                        <a:pt x="368" y="250"/>
                      </a:lnTo>
                      <a:lnTo>
                        <a:pt x="370" y="248"/>
                      </a:lnTo>
                      <a:lnTo>
                        <a:pt x="370" y="248"/>
                      </a:lnTo>
                      <a:lnTo>
                        <a:pt x="366" y="246"/>
                      </a:lnTo>
                      <a:lnTo>
                        <a:pt x="364" y="246"/>
                      </a:lnTo>
                      <a:lnTo>
                        <a:pt x="356" y="248"/>
                      </a:lnTo>
                      <a:lnTo>
                        <a:pt x="356" y="248"/>
                      </a:lnTo>
                      <a:lnTo>
                        <a:pt x="360" y="244"/>
                      </a:lnTo>
                      <a:lnTo>
                        <a:pt x="368" y="242"/>
                      </a:lnTo>
                      <a:lnTo>
                        <a:pt x="376" y="240"/>
                      </a:lnTo>
                      <a:lnTo>
                        <a:pt x="384" y="236"/>
                      </a:lnTo>
                      <a:lnTo>
                        <a:pt x="384" y="236"/>
                      </a:lnTo>
                      <a:lnTo>
                        <a:pt x="378" y="234"/>
                      </a:lnTo>
                      <a:lnTo>
                        <a:pt x="384" y="228"/>
                      </a:lnTo>
                      <a:lnTo>
                        <a:pt x="384" y="228"/>
                      </a:lnTo>
                      <a:lnTo>
                        <a:pt x="374" y="234"/>
                      </a:lnTo>
                      <a:lnTo>
                        <a:pt x="362" y="238"/>
                      </a:lnTo>
                      <a:lnTo>
                        <a:pt x="362" y="238"/>
                      </a:lnTo>
                      <a:lnTo>
                        <a:pt x="358" y="234"/>
                      </a:lnTo>
                      <a:lnTo>
                        <a:pt x="358" y="234"/>
                      </a:lnTo>
                      <a:lnTo>
                        <a:pt x="360" y="230"/>
                      </a:lnTo>
                      <a:lnTo>
                        <a:pt x="366" y="226"/>
                      </a:lnTo>
                      <a:lnTo>
                        <a:pt x="378" y="220"/>
                      </a:lnTo>
                      <a:lnTo>
                        <a:pt x="388" y="216"/>
                      </a:lnTo>
                      <a:lnTo>
                        <a:pt x="392" y="212"/>
                      </a:lnTo>
                      <a:lnTo>
                        <a:pt x="394" y="208"/>
                      </a:lnTo>
                      <a:lnTo>
                        <a:pt x="394" y="208"/>
                      </a:lnTo>
                      <a:lnTo>
                        <a:pt x="398" y="208"/>
                      </a:lnTo>
                      <a:lnTo>
                        <a:pt x="402" y="210"/>
                      </a:lnTo>
                      <a:lnTo>
                        <a:pt x="402" y="210"/>
                      </a:lnTo>
                      <a:lnTo>
                        <a:pt x="426" y="188"/>
                      </a:lnTo>
                      <a:lnTo>
                        <a:pt x="452" y="168"/>
                      </a:lnTo>
                      <a:lnTo>
                        <a:pt x="478" y="144"/>
                      </a:lnTo>
                      <a:lnTo>
                        <a:pt x="490" y="132"/>
                      </a:lnTo>
                      <a:lnTo>
                        <a:pt x="502" y="120"/>
                      </a:lnTo>
                      <a:lnTo>
                        <a:pt x="502" y="120"/>
                      </a:lnTo>
                      <a:lnTo>
                        <a:pt x="492" y="114"/>
                      </a:lnTo>
                      <a:lnTo>
                        <a:pt x="484" y="112"/>
                      </a:lnTo>
                      <a:lnTo>
                        <a:pt x="478" y="112"/>
                      </a:lnTo>
                      <a:lnTo>
                        <a:pt x="474" y="116"/>
                      </a:lnTo>
                      <a:lnTo>
                        <a:pt x="474" y="116"/>
                      </a:lnTo>
                      <a:lnTo>
                        <a:pt x="472" y="112"/>
                      </a:lnTo>
                      <a:lnTo>
                        <a:pt x="472" y="108"/>
                      </a:lnTo>
                      <a:lnTo>
                        <a:pt x="474" y="106"/>
                      </a:lnTo>
                      <a:lnTo>
                        <a:pt x="478" y="104"/>
                      </a:lnTo>
                      <a:lnTo>
                        <a:pt x="484" y="100"/>
                      </a:lnTo>
                      <a:lnTo>
                        <a:pt x="488" y="100"/>
                      </a:lnTo>
                      <a:lnTo>
                        <a:pt x="492" y="102"/>
                      </a:lnTo>
                      <a:lnTo>
                        <a:pt x="492" y="102"/>
                      </a:lnTo>
                      <a:lnTo>
                        <a:pt x="494" y="96"/>
                      </a:lnTo>
                      <a:lnTo>
                        <a:pt x="498" y="92"/>
                      </a:lnTo>
                      <a:lnTo>
                        <a:pt x="502" y="90"/>
                      </a:lnTo>
                      <a:lnTo>
                        <a:pt x="510" y="88"/>
                      </a:lnTo>
                      <a:lnTo>
                        <a:pt x="524" y="88"/>
                      </a:lnTo>
                      <a:lnTo>
                        <a:pt x="530" y="88"/>
                      </a:lnTo>
                      <a:lnTo>
                        <a:pt x="538" y="84"/>
                      </a:lnTo>
                      <a:lnTo>
                        <a:pt x="538" y="84"/>
                      </a:lnTo>
                      <a:lnTo>
                        <a:pt x="534" y="84"/>
                      </a:lnTo>
                      <a:lnTo>
                        <a:pt x="530" y="86"/>
                      </a:lnTo>
                      <a:lnTo>
                        <a:pt x="526" y="86"/>
                      </a:lnTo>
                      <a:lnTo>
                        <a:pt x="522" y="84"/>
                      </a:lnTo>
                      <a:lnTo>
                        <a:pt x="522" y="84"/>
                      </a:lnTo>
                      <a:lnTo>
                        <a:pt x="526" y="80"/>
                      </a:lnTo>
                      <a:lnTo>
                        <a:pt x="530" y="74"/>
                      </a:lnTo>
                      <a:lnTo>
                        <a:pt x="542" y="68"/>
                      </a:lnTo>
                      <a:lnTo>
                        <a:pt x="558" y="64"/>
                      </a:lnTo>
                      <a:lnTo>
                        <a:pt x="572" y="62"/>
                      </a:lnTo>
                      <a:lnTo>
                        <a:pt x="588" y="58"/>
                      </a:lnTo>
                      <a:lnTo>
                        <a:pt x="602" y="56"/>
                      </a:lnTo>
                      <a:lnTo>
                        <a:pt x="614" y="50"/>
                      </a:lnTo>
                      <a:lnTo>
                        <a:pt x="618" y="46"/>
                      </a:lnTo>
                      <a:lnTo>
                        <a:pt x="622" y="40"/>
                      </a:lnTo>
                      <a:lnTo>
                        <a:pt x="622" y="40"/>
                      </a:lnTo>
                      <a:lnTo>
                        <a:pt x="628" y="40"/>
                      </a:lnTo>
                      <a:lnTo>
                        <a:pt x="634" y="36"/>
                      </a:lnTo>
                      <a:lnTo>
                        <a:pt x="640" y="34"/>
                      </a:lnTo>
                      <a:lnTo>
                        <a:pt x="646" y="32"/>
                      </a:lnTo>
                      <a:lnTo>
                        <a:pt x="646" y="32"/>
                      </a:lnTo>
                      <a:lnTo>
                        <a:pt x="638" y="34"/>
                      </a:lnTo>
                      <a:lnTo>
                        <a:pt x="628" y="36"/>
                      </a:lnTo>
                      <a:lnTo>
                        <a:pt x="612" y="42"/>
                      </a:lnTo>
                      <a:lnTo>
                        <a:pt x="594" y="48"/>
                      </a:lnTo>
                      <a:lnTo>
                        <a:pt x="586" y="50"/>
                      </a:lnTo>
                      <a:lnTo>
                        <a:pt x="576" y="48"/>
                      </a:lnTo>
                      <a:lnTo>
                        <a:pt x="576" y="48"/>
                      </a:lnTo>
                      <a:lnTo>
                        <a:pt x="576" y="50"/>
                      </a:lnTo>
                      <a:lnTo>
                        <a:pt x="576" y="50"/>
                      </a:lnTo>
                      <a:lnTo>
                        <a:pt x="572" y="54"/>
                      </a:lnTo>
                      <a:lnTo>
                        <a:pt x="568" y="56"/>
                      </a:lnTo>
                      <a:lnTo>
                        <a:pt x="568" y="54"/>
                      </a:lnTo>
                      <a:lnTo>
                        <a:pt x="568" y="52"/>
                      </a:lnTo>
                      <a:lnTo>
                        <a:pt x="568" y="52"/>
                      </a:lnTo>
                      <a:lnTo>
                        <a:pt x="558" y="58"/>
                      </a:lnTo>
                      <a:lnTo>
                        <a:pt x="546" y="62"/>
                      </a:lnTo>
                      <a:lnTo>
                        <a:pt x="522" y="68"/>
                      </a:lnTo>
                      <a:lnTo>
                        <a:pt x="500" y="74"/>
                      </a:lnTo>
                      <a:lnTo>
                        <a:pt x="478" y="80"/>
                      </a:lnTo>
                      <a:lnTo>
                        <a:pt x="478" y="80"/>
                      </a:lnTo>
                      <a:lnTo>
                        <a:pt x="456" y="88"/>
                      </a:lnTo>
                      <a:lnTo>
                        <a:pt x="436" y="90"/>
                      </a:lnTo>
                      <a:lnTo>
                        <a:pt x="436" y="90"/>
                      </a:lnTo>
                      <a:lnTo>
                        <a:pt x="436" y="88"/>
                      </a:lnTo>
                      <a:lnTo>
                        <a:pt x="438" y="86"/>
                      </a:lnTo>
                      <a:lnTo>
                        <a:pt x="446" y="86"/>
                      </a:lnTo>
                      <a:lnTo>
                        <a:pt x="446" y="86"/>
                      </a:lnTo>
                      <a:lnTo>
                        <a:pt x="442" y="84"/>
                      </a:lnTo>
                      <a:lnTo>
                        <a:pt x="438" y="82"/>
                      </a:lnTo>
                      <a:lnTo>
                        <a:pt x="426" y="80"/>
                      </a:lnTo>
                      <a:lnTo>
                        <a:pt x="426" y="80"/>
                      </a:lnTo>
                      <a:lnTo>
                        <a:pt x="428" y="80"/>
                      </a:lnTo>
                      <a:lnTo>
                        <a:pt x="428" y="78"/>
                      </a:lnTo>
                      <a:lnTo>
                        <a:pt x="424" y="76"/>
                      </a:lnTo>
                      <a:lnTo>
                        <a:pt x="422" y="72"/>
                      </a:lnTo>
                      <a:lnTo>
                        <a:pt x="422" y="72"/>
                      </a:lnTo>
                      <a:lnTo>
                        <a:pt x="424" y="70"/>
                      </a:lnTo>
                      <a:lnTo>
                        <a:pt x="424" y="70"/>
                      </a:lnTo>
                      <a:lnTo>
                        <a:pt x="412" y="72"/>
                      </a:lnTo>
                      <a:lnTo>
                        <a:pt x="404" y="74"/>
                      </a:lnTo>
                      <a:lnTo>
                        <a:pt x="394" y="76"/>
                      </a:lnTo>
                      <a:lnTo>
                        <a:pt x="384" y="82"/>
                      </a:lnTo>
                      <a:lnTo>
                        <a:pt x="384" y="82"/>
                      </a:lnTo>
                      <a:lnTo>
                        <a:pt x="386" y="84"/>
                      </a:lnTo>
                      <a:lnTo>
                        <a:pt x="386" y="86"/>
                      </a:lnTo>
                      <a:lnTo>
                        <a:pt x="382" y="88"/>
                      </a:lnTo>
                      <a:lnTo>
                        <a:pt x="382" y="88"/>
                      </a:lnTo>
                      <a:lnTo>
                        <a:pt x="396" y="88"/>
                      </a:lnTo>
                      <a:lnTo>
                        <a:pt x="406" y="90"/>
                      </a:lnTo>
                      <a:lnTo>
                        <a:pt x="414" y="90"/>
                      </a:lnTo>
                      <a:lnTo>
                        <a:pt x="414" y="90"/>
                      </a:lnTo>
                      <a:lnTo>
                        <a:pt x="412" y="96"/>
                      </a:lnTo>
                      <a:lnTo>
                        <a:pt x="408" y="100"/>
                      </a:lnTo>
                      <a:lnTo>
                        <a:pt x="398" y="104"/>
                      </a:lnTo>
                      <a:lnTo>
                        <a:pt x="386" y="106"/>
                      </a:lnTo>
                      <a:lnTo>
                        <a:pt x="382" y="108"/>
                      </a:lnTo>
                      <a:lnTo>
                        <a:pt x="380" y="112"/>
                      </a:lnTo>
                      <a:lnTo>
                        <a:pt x="380" y="112"/>
                      </a:lnTo>
                      <a:lnTo>
                        <a:pt x="372" y="112"/>
                      </a:lnTo>
                      <a:lnTo>
                        <a:pt x="364" y="112"/>
                      </a:lnTo>
                      <a:lnTo>
                        <a:pt x="350" y="114"/>
                      </a:lnTo>
                      <a:lnTo>
                        <a:pt x="350" y="114"/>
                      </a:lnTo>
                      <a:lnTo>
                        <a:pt x="348" y="110"/>
                      </a:lnTo>
                      <a:lnTo>
                        <a:pt x="350" y="108"/>
                      </a:lnTo>
                      <a:lnTo>
                        <a:pt x="354" y="108"/>
                      </a:lnTo>
                      <a:lnTo>
                        <a:pt x="354" y="108"/>
                      </a:lnTo>
                      <a:lnTo>
                        <a:pt x="348" y="108"/>
                      </a:lnTo>
                      <a:lnTo>
                        <a:pt x="342" y="106"/>
                      </a:lnTo>
                      <a:lnTo>
                        <a:pt x="336" y="100"/>
                      </a:lnTo>
                      <a:lnTo>
                        <a:pt x="330" y="96"/>
                      </a:lnTo>
                      <a:lnTo>
                        <a:pt x="328" y="94"/>
                      </a:lnTo>
                      <a:lnTo>
                        <a:pt x="324" y="94"/>
                      </a:lnTo>
                      <a:lnTo>
                        <a:pt x="324" y="94"/>
                      </a:lnTo>
                      <a:lnTo>
                        <a:pt x="326" y="90"/>
                      </a:lnTo>
                      <a:lnTo>
                        <a:pt x="326" y="90"/>
                      </a:lnTo>
                      <a:lnTo>
                        <a:pt x="324" y="88"/>
                      </a:lnTo>
                      <a:lnTo>
                        <a:pt x="324" y="88"/>
                      </a:lnTo>
                      <a:lnTo>
                        <a:pt x="342" y="82"/>
                      </a:lnTo>
                      <a:lnTo>
                        <a:pt x="364" y="78"/>
                      </a:lnTo>
                      <a:lnTo>
                        <a:pt x="384" y="74"/>
                      </a:lnTo>
                      <a:lnTo>
                        <a:pt x="404" y="68"/>
                      </a:lnTo>
                      <a:lnTo>
                        <a:pt x="404" y="68"/>
                      </a:lnTo>
                      <a:lnTo>
                        <a:pt x="404" y="66"/>
                      </a:lnTo>
                      <a:lnTo>
                        <a:pt x="404" y="66"/>
                      </a:lnTo>
                      <a:lnTo>
                        <a:pt x="404" y="62"/>
                      </a:lnTo>
                      <a:lnTo>
                        <a:pt x="404" y="62"/>
                      </a:lnTo>
                      <a:lnTo>
                        <a:pt x="420" y="56"/>
                      </a:lnTo>
                      <a:lnTo>
                        <a:pt x="430" y="54"/>
                      </a:lnTo>
                      <a:lnTo>
                        <a:pt x="440" y="54"/>
                      </a:lnTo>
                      <a:lnTo>
                        <a:pt x="440" y="54"/>
                      </a:lnTo>
                      <a:lnTo>
                        <a:pt x="438" y="58"/>
                      </a:lnTo>
                      <a:lnTo>
                        <a:pt x="434" y="60"/>
                      </a:lnTo>
                      <a:lnTo>
                        <a:pt x="430" y="62"/>
                      </a:lnTo>
                      <a:lnTo>
                        <a:pt x="424" y="62"/>
                      </a:lnTo>
                      <a:lnTo>
                        <a:pt x="424" y="62"/>
                      </a:lnTo>
                      <a:lnTo>
                        <a:pt x="432" y="64"/>
                      </a:lnTo>
                      <a:lnTo>
                        <a:pt x="440" y="66"/>
                      </a:lnTo>
                      <a:lnTo>
                        <a:pt x="460" y="66"/>
                      </a:lnTo>
                      <a:lnTo>
                        <a:pt x="480" y="60"/>
                      </a:lnTo>
                      <a:lnTo>
                        <a:pt x="496" y="56"/>
                      </a:lnTo>
                      <a:lnTo>
                        <a:pt x="496" y="56"/>
                      </a:lnTo>
                      <a:lnTo>
                        <a:pt x="498" y="56"/>
                      </a:lnTo>
                      <a:lnTo>
                        <a:pt x="496" y="58"/>
                      </a:lnTo>
                      <a:lnTo>
                        <a:pt x="494" y="60"/>
                      </a:lnTo>
                      <a:lnTo>
                        <a:pt x="492" y="60"/>
                      </a:lnTo>
                      <a:lnTo>
                        <a:pt x="492" y="60"/>
                      </a:lnTo>
                      <a:lnTo>
                        <a:pt x="496" y="62"/>
                      </a:lnTo>
                      <a:lnTo>
                        <a:pt x="502" y="60"/>
                      </a:lnTo>
                      <a:lnTo>
                        <a:pt x="510" y="54"/>
                      </a:lnTo>
                      <a:lnTo>
                        <a:pt x="510" y="54"/>
                      </a:lnTo>
                      <a:lnTo>
                        <a:pt x="506" y="52"/>
                      </a:lnTo>
                      <a:lnTo>
                        <a:pt x="502" y="50"/>
                      </a:lnTo>
                      <a:lnTo>
                        <a:pt x="502" y="50"/>
                      </a:lnTo>
                      <a:lnTo>
                        <a:pt x="510" y="44"/>
                      </a:lnTo>
                      <a:lnTo>
                        <a:pt x="522" y="40"/>
                      </a:lnTo>
                      <a:lnTo>
                        <a:pt x="534" y="38"/>
                      </a:lnTo>
                      <a:lnTo>
                        <a:pt x="546" y="38"/>
                      </a:lnTo>
                      <a:lnTo>
                        <a:pt x="546" y="38"/>
                      </a:lnTo>
                      <a:lnTo>
                        <a:pt x="548" y="34"/>
                      </a:lnTo>
                      <a:lnTo>
                        <a:pt x="554" y="32"/>
                      </a:lnTo>
                      <a:lnTo>
                        <a:pt x="568" y="28"/>
                      </a:lnTo>
                      <a:lnTo>
                        <a:pt x="568" y="28"/>
                      </a:lnTo>
                      <a:lnTo>
                        <a:pt x="566" y="26"/>
                      </a:lnTo>
                      <a:lnTo>
                        <a:pt x="566" y="26"/>
                      </a:lnTo>
                      <a:lnTo>
                        <a:pt x="570" y="26"/>
                      </a:lnTo>
                      <a:lnTo>
                        <a:pt x="576" y="28"/>
                      </a:lnTo>
                      <a:lnTo>
                        <a:pt x="576" y="28"/>
                      </a:lnTo>
                      <a:lnTo>
                        <a:pt x="574" y="26"/>
                      </a:lnTo>
                      <a:lnTo>
                        <a:pt x="570" y="26"/>
                      </a:lnTo>
                      <a:lnTo>
                        <a:pt x="570" y="26"/>
                      </a:lnTo>
                      <a:lnTo>
                        <a:pt x="600" y="22"/>
                      </a:lnTo>
                      <a:lnTo>
                        <a:pt x="632" y="16"/>
                      </a:lnTo>
                      <a:lnTo>
                        <a:pt x="666" y="10"/>
                      </a:lnTo>
                      <a:lnTo>
                        <a:pt x="698" y="2"/>
                      </a:lnTo>
                      <a:lnTo>
                        <a:pt x="698" y="2"/>
                      </a:lnTo>
                      <a:lnTo>
                        <a:pt x="686" y="12"/>
                      </a:lnTo>
                      <a:lnTo>
                        <a:pt x="678" y="16"/>
                      </a:lnTo>
                      <a:lnTo>
                        <a:pt x="670" y="20"/>
                      </a:lnTo>
                      <a:lnTo>
                        <a:pt x="670" y="20"/>
                      </a:lnTo>
                      <a:lnTo>
                        <a:pt x="680" y="18"/>
                      </a:lnTo>
                      <a:lnTo>
                        <a:pt x="690" y="14"/>
                      </a:lnTo>
                      <a:lnTo>
                        <a:pt x="700" y="8"/>
                      </a:lnTo>
                      <a:lnTo>
                        <a:pt x="706" y="0"/>
                      </a:lnTo>
                      <a:lnTo>
                        <a:pt x="706" y="0"/>
                      </a:lnTo>
                      <a:close/>
                      <a:moveTo>
                        <a:pt x="648" y="30"/>
                      </a:moveTo>
                      <a:lnTo>
                        <a:pt x="648" y="30"/>
                      </a:lnTo>
                      <a:lnTo>
                        <a:pt x="660" y="28"/>
                      </a:lnTo>
                      <a:lnTo>
                        <a:pt x="664" y="26"/>
                      </a:lnTo>
                      <a:lnTo>
                        <a:pt x="668" y="22"/>
                      </a:lnTo>
                      <a:lnTo>
                        <a:pt x="668" y="22"/>
                      </a:lnTo>
                      <a:lnTo>
                        <a:pt x="658" y="26"/>
                      </a:lnTo>
                      <a:lnTo>
                        <a:pt x="648" y="30"/>
                      </a:lnTo>
                      <a:lnTo>
                        <a:pt x="648" y="30"/>
                      </a:lnTo>
                      <a:close/>
                      <a:moveTo>
                        <a:pt x="600" y="32"/>
                      </a:moveTo>
                      <a:lnTo>
                        <a:pt x="600" y="32"/>
                      </a:lnTo>
                      <a:lnTo>
                        <a:pt x="604" y="32"/>
                      </a:lnTo>
                      <a:lnTo>
                        <a:pt x="608" y="32"/>
                      </a:lnTo>
                      <a:lnTo>
                        <a:pt x="610" y="32"/>
                      </a:lnTo>
                      <a:lnTo>
                        <a:pt x="612" y="30"/>
                      </a:lnTo>
                      <a:lnTo>
                        <a:pt x="612" y="30"/>
                      </a:lnTo>
                      <a:lnTo>
                        <a:pt x="610" y="30"/>
                      </a:lnTo>
                      <a:lnTo>
                        <a:pt x="610" y="28"/>
                      </a:lnTo>
                      <a:lnTo>
                        <a:pt x="614" y="24"/>
                      </a:lnTo>
                      <a:lnTo>
                        <a:pt x="614" y="24"/>
                      </a:lnTo>
                      <a:lnTo>
                        <a:pt x="610" y="24"/>
                      </a:lnTo>
                      <a:lnTo>
                        <a:pt x="606" y="26"/>
                      </a:lnTo>
                      <a:lnTo>
                        <a:pt x="602" y="28"/>
                      </a:lnTo>
                      <a:lnTo>
                        <a:pt x="600" y="32"/>
                      </a:lnTo>
                      <a:lnTo>
                        <a:pt x="600" y="32"/>
                      </a:lnTo>
                      <a:close/>
                      <a:moveTo>
                        <a:pt x="544" y="46"/>
                      </a:moveTo>
                      <a:lnTo>
                        <a:pt x="544" y="46"/>
                      </a:lnTo>
                      <a:lnTo>
                        <a:pt x="546" y="48"/>
                      </a:lnTo>
                      <a:lnTo>
                        <a:pt x="548" y="48"/>
                      </a:lnTo>
                      <a:lnTo>
                        <a:pt x="552" y="46"/>
                      </a:lnTo>
                      <a:lnTo>
                        <a:pt x="554" y="44"/>
                      </a:lnTo>
                      <a:lnTo>
                        <a:pt x="552" y="44"/>
                      </a:lnTo>
                      <a:lnTo>
                        <a:pt x="544" y="46"/>
                      </a:lnTo>
                      <a:lnTo>
                        <a:pt x="544" y="46"/>
                      </a:lnTo>
                      <a:close/>
                      <a:moveTo>
                        <a:pt x="580" y="280"/>
                      </a:moveTo>
                      <a:lnTo>
                        <a:pt x="580" y="280"/>
                      </a:lnTo>
                      <a:lnTo>
                        <a:pt x="584" y="284"/>
                      </a:lnTo>
                      <a:lnTo>
                        <a:pt x="588" y="284"/>
                      </a:lnTo>
                      <a:lnTo>
                        <a:pt x="592" y="286"/>
                      </a:lnTo>
                      <a:lnTo>
                        <a:pt x="596" y="288"/>
                      </a:lnTo>
                      <a:lnTo>
                        <a:pt x="596" y="288"/>
                      </a:lnTo>
                      <a:lnTo>
                        <a:pt x="594" y="284"/>
                      </a:lnTo>
                      <a:lnTo>
                        <a:pt x="592" y="282"/>
                      </a:lnTo>
                      <a:lnTo>
                        <a:pt x="588" y="280"/>
                      </a:lnTo>
                      <a:lnTo>
                        <a:pt x="584" y="278"/>
                      </a:lnTo>
                      <a:lnTo>
                        <a:pt x="584" y="278"/>
                      </a:lnTo>
                      <a:lnTo>
                        <a:pt x="582" y="268"/>
                      </a:lnTo>
                      <a:lnTo>
                        <a:pt x="580" y="280"/>
                      </a:lnTo>
                      <a:lnTo>
                        <a:pt x="580" y="280"/>
                      </a:lnTo>
                      <a:close/>
                      <a:moveTo>
                        <a:pt x="236" y="494"/>
                      </a:moveTo>
                      <a:lnTo>
                        <a:pt x="236" y="494"/>
                      </a:lnTo>
                      <a:lnTo>
                        <a:pt x="238" y="494"/>
                      </a:lnTo>
                      <a:lnTo>
                        <a:pt x="240" y="494"/>
                      </a:lnTo>
                      <a:lnTo>
                        <a:pt x="242" y="498"/>
                      </a:lnTo>
                      <a:lnTo>
                        <a:pt x="242" y="498"/>
                      </a:lnTo>
                      <a:lnTo>
                        <a:pt x="244" y="492"/>
                      </a:lnTo>
                      <a:lnTo>
                        <a:pt x="242" y="490"/>
                      </a:lnTo>
                      <a:lnTo>
                        <a:pt x="238" y="490"/>
                      </a:lnTo>
                      <a:lnTo>
                        <a:pt x="236" y="494"/>
                      </a:lnTo>
                      <a:lnTo>
                        <a:pt x="236" y="49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4" name="Freeform 250"/>
                <p:cNvSpPr>
                  <a:spLocks/>
                </p:cNvSpPr>
                <p:nvPr userDrawn="1"/>
              </p:nvSpPr>
              <p:spPr bwMode="auto">
                <a:xfrm>
                  <a:off x="3964" y="231"/>
                  <a:ext cx="43" cy="5"/>
                </a:xfrm>
                <a:custGeom>
                  <a:avLst/>
                  <a:gdLst/>
                  <a:ahLst/>
                  <a:cxnLst>
                    <a:cxn ang="0">
                      <a:pos x="90" y="10"/>
                    </a:cxn>
                    <a:cxn ang="0">
                      <a:pos x="90" y="10"/>
                    </a:cxn>
                    <a:cxn ang="0">
                      <a:pos x="98" y="8"/>
                    </a:cxn>
                    <a:cxn ang="0">
                      <a:pos x="102" y="6"/>
                    </a:cxn>
                    <a:cxn ang="0">
                      <a:pos x="102" y="6"/>
                    </a:cxn>
                    <a:cxn ang="0">
                      <a:pos x="118" y="6"/>
                    </a:cxn>
                    <a:cxn ang="0">
                      <a:pos x="132" y="8"/>
                    </a:cxn>
                    <a:cxn ang="0">
                      <a:pos x="146" y="12"/>
                    </a:cxn>
                    <a:cxn ang="0">
                      <a:pos x="158" y="16"/>
                    </a:cxn>
                    <a:cxn ang="0">
                      <a:pos x="158" y="16"/>
                    </a:cxn>
                    <a:cxn ang="0">
                      <a:pos x="162" y="18"/>
                    </a:cxn>
                    <a:cxn ang="0">
                      <a:pos x="160" y="18"/>
                    </a:cxn>
                    <a:cxn ang="0">
                      <a:pos x="158" y="20"/>
                    </a:cxn>
                    <a:cxn ang="0">
                      <a:pos x="156" y="18"/>
                    </a:cxn>
                    <a:cxn ang="0">
                      <a:pos x="156" y="16"/>
                    </a:cxn>
                    <a:cxn ang="0">
                      <a:pos x="156" y="16"/>
                    </a:cxn>
                    <a:cxn ang="0">
                      <a:pos x="136" y="14"/>
                    </a:cxn>
                    <a:cxn ang="0">
                      <a:pos x="118" y="12"/>
                    </a:cxn>
                    <a:cxn ang="0">
                      <a:pos x="118" y="12"/>
                    </a:cxn>
                    <a:cxn ang="0">
                      <a:pos x="116" y="12"/>
                    </a:cxn>
                    <a:cxn ang="0">
                      <a:pos x="116" y="14"/>
                    </a:cxn>
                    <a:cxn ang="0">
                      <a:pos x="116" y="14"/>
                    </a:cxn>
                    <a:cxn ang="0">
                      <a:pos x="116" y="14"/>
                    </a:cxn>
                    <a:cxn ang="0">
                      <a:pos x="116" y="14"/>
                    </a:cxn>
                    <a:cxn ang="0">
                      <a:pos x="100" y="14"/>
                    </a:cxn>
                    <a:cxn ang="0">
                      <a:pos x="86" y="14"/>
                    </a:cxn>
                    <a:cxn ang="0">
                      <a:pos x="58" y="10"/>
                    </a:cxn>
                    <a:cxn ang="0">
                      <a:pos x="28" y="4"/>
                    </a:cxn>
                    <a:cxn ang="0">
                      <a:pos x="0" y="2"/>
                    </a:cxn>
                    <a:cxn ang="0">
                      <a:pos x="0" y="2"/>
                    </a:cxn>
                    <a:cxn ang="0">
                      <a:pos x="12" y="0"/>
                    </a:cxn>
                    <a:cxn ang="0">
                      <a:pos x="22" y="0"/>
                    </a:cxn>
                    <a:cxn ang="0">
                      <a:pos x="46" y="2"/>
                    </a:cxn>
                    <a:cxn ang="0">
                      <a:pos x="72" y="6"/>
                    </a:cxn>
                    <a:cxn ang="0">
                      <a:pos x="84" y="6"/>
                    </a:cxn>
                    <a:cxn ang="0">
                      <a:pos x="96" y="6"/>
                    </a:cxn>
                    <a:cxn ang="0">
                      <a:pos x="96" y="6"/>
                    </a:cxn>
                    <a:cxn ang="0">
                      <a:pos x="98" y="6"/>
                    </a:cxn>
                    <a:cxn ang="0">
                      <a:pos x="98" y="6"/>
                    </a:cxn>
                    <a:cxn ang="0">
                      <a:pos x="94" y="8"/>
                    </a:cxn>
                    <a:cxn ang="0">
                      <a:pos x="90" y="8"/>
                    </a:cxn>
                    <a:cxn ang="0">
                      <a:pos x="88" y="8"/>
                    </a:cxn>
                    <a:cxn ang="0">
                      <a:pos x="90" y="10"/>
                    </a:cxn>
                    <a:cxn ang="0">
                      <a:pos x="90" y="10"/>
                    </a:cxn>
                  </a:cxnLst>
                  <a:rect l="0" t="0" r="r" b="b"/>
                  <a:pathLst>
                    <a:path w="162" h="20">
                      <a:moveTo>
                        <a:pt x="90" y="10"/>
                      </a:moveTo>
                      <a:lnTo>
                        <a:pt x="90" y="10"/>
                      </a:lnTo>
                      <a:lnTo>
                        <a:pt x="98" y="8"/>
                      </a:lnTo>
                      <a:lnTo>
                        <a:pt x="102" y="6"/>
                      </a:lnTo>
                      <a:lnTo>
                        <a:pt x="102" y="6"/>
                      </a:lnTo>
                      <a:lnTo>
                        <a:pt x="118" y="6"/>
                      </a:lnTo>
                      <a:lnTo>
                        <a:pt x="132" y="8"/>
                      </a:lnTo>
                      <a:lnTo>
                        <a:pt x="146" y="12"/>
                      </a:lnTo>
                      <a:lnTo>
                        <a:pt x="158" y="16"/>
                      </a:lnTo>
                      <a:lnTo>
                        <a:pt x="158" y="16"/>
                      </a:lnTo>
                      <a:lnTo>
                        <a:pt x="162" y="18"/>
                      </a:lnTo>
                      <a:lnTo>
                        <a:pt x="160" y="18"/>
                      </a:lnTo>
                      <a:lnTo>
                        <a:pt x="158" y="20"/>
                      </a:lnTo>
                      <a:lnTo>
                        <a:pt x="156" y="18"/>
                      </a:lnTo>
                      <a:lnTo>
                        <a:pt x="156" y="16"/>
                      </a:lnTo>
                      <a:lnTo>
                        <a:pt x="156" y="16"/>
                      </a:lnTo>
                      <a:lnTo>
                        <a:pt x="136" y="14"/>
                      </a:lnTo>
                      <a:lnTo>
                        <a:pt x="118" y="12"/>
                      </a:lnTo>
                      <a:lnTo>
                        <a:pt x="118" y="12"/>
                      </a:lnTo>
                      <a:lnTo>
                        <a:pt x="116" y="12"/>
                      </a:lnTo>
                      <a:lnTo>
                        <a:pt x="116" y="14"/>
                      </a:lnTo>
                      <a:lnTo>
                        <a:pt x="116" y="14"/>
                      </a:lnTo>
                      <a:lnTo>
                        <a:pt x="116" y="14"/>
                      </a:lnTo>
                      <a:lnTo>
                        <a:pt x="116" y="14"/>
                      </a:lnTo>
                      <a:lnTo>
                        <a:pt x="100" y="14"/>
                      </a:lnTo>
                      <a:lnTo>
                        <a:pt x="86" y="14"/>
                      </a:lnTo>
                      <a:lnTo>
                        <a:pt x="58" y="10"/>
                      </a:lnTo>
                      <a:lnTo>
                        <a:pt x="28" y="4"/>
                      </a:lnTo>
                      <a:lnTo>
                        <a:pt x="0" y="2"/>
                      </a:lnTo>
                      <a:lnTo>
                        <a:pt x="0" y="2"/>
                      </a:lnTo>
                      <a:lnTo>
                        <a:pt x="12" y="0"/>
                      </a:lnTo>
                      <a:lnTo>
                        <a:pt x="22" y="0"/>
                      </a:lnTo>
                      <a:lnTo>
                        <a:pt x="46" y="2"/>
                      </a:lnTo>
                      <a:lnTo>
                        <a:pt x="72" y="6"/>
                      </a:lnTo>
                      <a:lnTo>
                        <a:pt x="84" y="6"/>
                      </a:lnTo>
                      <a:lnTo>
                        <a:pt x="96" y="6"/>
                      </a:lnTo>
                      <a:lnTo>
                        <a:pt x="96" y="6"/>
                      </a:lnTo>
                      <a:lnTo>
                        <a:pt x="98" y="6"/>
                      </a:lnTo>
                      <a:lnTo>
                        <a:pt x="98" y="6"/>
                      </a:lnTo>
                      <a:lnTo>
                        <a:pt x="94" y="8"/>
                      </a:lnTo>
                      <a:lnTo>
                        <a:pt x="90" y="8"/>
                      </a:lnTo>
                      <a:lnTo>
                        <a:pt x="88" y="8"/>
                      </a:lnTo>
                      <a:lnTo>
                        <a:pt x="90" y="10"/>
                      </a:lnTo>
                      <a:lnTo>
                        <a:pt x="90"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5" name="Freeform 251"/>
                <p:cNvSpPr>
                  <a:spLocks/>
                </p:cNvSpPr>
                <p:nvPr userDrawn="1"/>
              </p:nvSpPr>
              <p:spPr bwMode="auto">
                <a:xfrm>
                  <a:off x="3922" y="233"/>
                  <a:ext cx="5" cy="2"/>
                </a:xfrm>
                <a:custGeom>
                  <a:avLst/>
                  <a:gdLst/>
                  <a:ahLst/>
                  <a:cxnLst>
                    <a:cxn ang="0">
                      <a:pos x="20" y="0"/>
                    </a:cxn>
                    <a:cxn ang="0">
                      <a:pos x="20" y="0"/>
                    </a:cxn>
                    <a:cxn ang="0">
                      <a:pos x="16" y="4"/>
                    </a:cxn>
                    <a:cxn ang="0">
                      <a:pos x="12" y="6"/>
                    </a:cxn>
                    <a:cxn ang="0">
                      <a:pos x="0" y="8"/>
                    </a:cxn>
                    <a:cxn ang="0">
                      <a:pos x="0" y="8"/>
                    </a:cxn>
                    <a:cxn ang="0">
                      <a:pos x="10" y="4"/>
                    </a:cxn>
                    <a:cxn ang="0">
                      <a:pos x="20" y="0"/>
                    </a:cxn>
                    <a:cxn ang="0">
                      <a:pos x="20" y="0"/>
                    </a:cxn>
                  </a:cxnLst>
                  <a:rect l="0" t="0" r="r" b="b"/>
                  <a:pathLst>
                    <a:path w="20" h="8">
                      <a:moveTo>
                        <a:pt x="20" y="0"/>
                      </a:moveTo>
                      <a:lnTo>
                        <a:pt x="20" y="0"/>
                      </a:lnTo>
                      <a:lnTo>
                        <a:pt x="16" y="4"/>
                      </a:lnTo>
                      <a:lnTo>
                        <a:pt x="12" y="6"/>
                      </a:lnTo>
                      <a:lnTo>
                        <a:pt x="0" y="8"/>
                      </a:lnTo>
                      <a:lnTo>
                        <a:pt x="0" y="8"/>
                      </a:lnTo>
                      <a:lnTo>
                        <a:pt x="10" y="4"/>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6" name="Freeform 252"/>
                <p:cNvSpPr>
                  <a:spLocks/>
                </p:cNvSpPr>
                <p:nvPr userDrawn="1"/>
              </p:nvSpPr>
              <p:spPr bwMode="auto">
                <a:xfrm>
                  <a:off x="3871" y="234"/>
                  <a:ext cx="22" cy="3"/>
                </a:xfrm>
                <a:custGeom>
                  <a:avLst/>
                  <a:gdLst/>
                  <a:ahLst/>
                  <a:cxnLst>
                    <a:cxn ang="0">
                      <a:pos x="0" y="14"/>
                    </a:cxn>
                    <a:cxn ang="0">
                      <a:pos x="0" y="14"/>
                    </a:cxn>
                    <a:cxn ang="0">
                      <a:pos x="2" y="12"/>
                    </a:cxn>
                    <a:cxn ang="0">
                      <a:pos x="6" y="12"/>
                    </a:cxn>
                    <a:cxn ang="0">
                      <a:pos x="12" y="10"/>
                    </a:cxn>
                    <a:cxn ang="0">
                      <a:pos x="12" y="10"/>
                    </a:cxn>
                    <a:cxn ang="0">
                      <a:pos x="12" y="12"/>
                    </a:cxn>
                    <a:cxn ang="0">
                      <a:pos x="10" y="14"/>
                    </a:cxn>
                    <a:cxn ang="0">
                      <a:pos x="10" y="14"/>
                    </a:cxn>
                    <a:cxn ang="0">
                      <a:pos x="30" y="10"/>
                    </a:cxn>
                    <a:cxn ang="0">
                      <a:pos x="30" y="10"/>
                    </a:cxn>
                    <a:cxn ang="0">
                      <a:pos x="30" y="8"/>
                    </a:cxn>
                    <a:cxn ang="0">
                      <a:pos x="28" y="6"/>
                    </a:cxn>
                    <a:cxn ang="0">
                      <a:pos x="28" y="6"/>
                    </a:cxn>
                    <a:cxn ang="0">
                      <a:pos x="52" y="2"/>
                    </a:cxn>
                    <a:cxn ang="0">
                      <a:pos x="64" y="0"/>
                    </a:cxn>
                    <a:cxn ang="0">
                      <a:pos x="80" y="0"/>
                    </a:cxn>
                    <a:cxn ang="0">
                      <a:pos x="80" y="0"/>
                    </a:cxn>
                    <a:cxn ang="0">
                      <a:pos x="62" y="6"/>
                    </a:cxn>
                    <a:cxn ang="0">
                      <a:pos x="42" y="12"/>
                    </a:cxn>
                    <a:cxn ang="0">
                      <a:pos x="22" y="14"/>
                    </a:cxn>
                    <a:cxn ang="0">
                      <a:pos x="0" y="14"/>
                    </a:cxn>
                    <a:cxn ang="0">
                      <a:pos x="0" y="14"/>
                    </a:cxn>
                  </a:cxnLst>
                  <a:rect l="0" t="0" r="r" b="b"/>
                  <a:pathLst>
                    <a:path w="80" h="14">
                      <a:moveTo>
                        <a:pt x="0" y="14"/>
                      </a:moveTo>
                      <a:lnTo>
                        <a:pt x="0" y="14"/>
                      </a:lnTo>
                      <a:lnTo>
                        <a:pt x="2" y="12"/>
                      </a:lnTo>
                      <a:lnTo>
                        <a:pt x="6" y="12"/>
                      </a:lnTo>
                      <a:lnTo>
                        <a:pt x="12" y="10"/>
                      </a:lnTo>
                      <a:lnTo>
                        <a:pt x="12" y="10"/>
                      </a:lnTo>
                      <a:lnTo>
                        <a:pt x="12" y="12"/>
                      </a:lnTo>
                      <a:lnTo>
                        <a:pt x="10" y="14"/>
                      </a:lnTo>
                      <a:lnTo>
                        <a:pt x="10" y="14"/>
                      </a:lnTo>
                      <a:lnTo>
                        <a:pt x="30" y="10"/>
                      </a:lnTo>
                      <a:lnTo>
                        <a:pt x="30" y="10"/>
                      </a:lnTo>
                      <a:lnTo>
                        <a:pt x="30" y="8"/>
                      </a:lnTo>
                      <a:lnTo>
                        <a:pt x="28" y="6"/>
                      </a:lnTo>
                      <a:lnTo>
                        <a:pt x="28" y="6"/>
                      </a:lnTo>
                      <a:lnTo>
                        <a:pt x="52" y="2"/>
                      </a:lnTo>
                      <a:lnTo>
                        <a:pt x="64" y="0"/>
                      </a:lnTo>
                      <a:lnTo>
                        <a:pt x="80" y="0"/>
                      </a:lnTo>
                      <a:lnTo>
                        <a:pt x="80" y="0"/>
                      </a:lnTo>
                      <a:lnTo>
                        <a:pt x="62" y="6"/>
                      </a:lnTo>
                      <a:lnTo>
                        <a:pt x="42" y="12"/>
                      </a:lnTo>
                      <a:lnTo>
                        <a:pt x="22" y="14"/>
                      </a:lnTo>
                      <a:lnTo>
                        <a:pt x="0" y="14"/>
                      </a:lnTo>
                      <a:lnTo>
                        <a:pt x="0" y="1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7" name="Freeform 253"/>
                <p:cNvSpPr>
                  <a:spLocks/>
                </p:cNvSpPr>
                <p:nvPr userDrawn="1"/>
              </p:nvSpPr>
              <p:spPr bwMode="auto">
                <a:xfrm>
                  <a:off x="3960" y="236"/>
                  <a:ext cx="6" cy="4"/>
                </a:xfrm>
                <a:custGeom>
                  <a:avLst/>
                  <a:gdLst/>
                  <a:ahLst/>
                  <a:cxnLst>
                    <a:cxn ang="0">
                      <a:pos x="0" y="0"/>
                    </a:cxn>
                    <a:cxn ang="0">
                      <a:pos x="0" y="0"/>
                    </a:cxn>
                    <a:cxn ang="0">
                      <a:pos x="12" y="4"/>
                    </a:cxn>
                    <a:cxn ang="0">
                      <a:pos x="22" y="12"/>
                    </a:cxn>
                    <a:cxn ang="0">
                      <a:pos x="22" y="12"/>
                    </a:cxn>
                    <a:cxn ang="0">
                      <a:pos x="14" y="10"/>
                    </a:cxn>
                    <a:cxn ang="0">
                      <a:pos x="6" y="6"/>
                    </a:cxn>
                    <a:cxn ang="0">
                      <a:pos x="2" y="4"/>
                    </a:cxn>
                    <a:cxn ang="0">
                      <a:pos x="0" y="0"/>
                    </a:cxn>
                    <a:cxn ang="0">
                      <a:pos x="0" y="0"/>
                    </a:cxn>
                  </a:cxnLst>
                  <a:rect l="0" t="0" r="r" b="b"/>
                  <a:pathLst>
                    <a:path w="22" h="12">
                      <a:moveTo>
                        <a:pt x="0" y="0"/>
                      </a:moveTo>
                      <a:lnTo>
                        <a:pt x="0" y="0"/>
                      </a:lnTo>
                      <a:lnTo>
                        <a:pt x="12" y="4"/>
                      </a:lnTo>
                      <a:lnTo>
                        <a:pt x="22" y="12"/>
                      </a:lnTo>
                      <a:lnTo>
                        <a:pt x="22" y="12"/>
                      </a:lnTo>
                      <a:lnTo>
                        <a:pt x="14" y="10"/>
                      </a:lnTo>
                      <a:lnTo>
                        <a:pt x="6" y="6"/>
                      </a:lnTo>
                      <a:lnTo>
                        <a:pt x="2" y="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8" name="Freeform 254"/>
                <p:cNvSpPr>
                  <a:spLocks/>
                </p:cNvSpPr>
                <p:nvPr userDrawn="1"/>
              </p:nvSpPr>
              <p:spPr bwMode="auto">
                <a:xfrm>
                  <a:off x="3959" y="234"/>
                  <a:ext cx="11" cy="6"/>
                </a:xfrm>
                <a:custGeom>
                  <a:avLst/>
                  <a:gdLst/>
                  <a:ahLst/>
                  <a:cxnLst>
                    <a:cxn ang="0">
                      <a:pos x="36" y="18"/>
                    </a:cxn>
                    <a:cxn ang="0">
                      <a:pos x="36" y="18"/>
                    </a:cxn>
                    <a:cxn ang="0">
                      <a:pos x="34" y="16"/>
                    </a:cxn>
                    <a:cxn ang="0">
                      <a:pos x="34" y="16"/>
                    </a:cxn>
                    <a:cxn ang="0">
                      <a:pos x="32" y="18"/>
                    </a:cxn>
                    <a:cxn ang="0">
                      <a:pos x="32" y="18"/>
                    </a:cxn>
                    <a:cxn ang="0">
                      <a:pos x="30" y="14"/>
                    </a:cxn>
                    <a:cxn ang="0">
                      <a:pos x="28" y="12"/>
                    </a:cxn>
                    <a:cxn ang="0">
                      <a:pos x="20" y="8"/>
                    </a:cxn>
                    <a:cxn ang="0">
                      <a:pos x="0" y="4"/>
                    </a:cxn>
                    <a:cxn ang="0">
                      <a:pos x="0" y="4"/>
                    </a:cxn>
                    <a:cxn ang="0">
                      <a:pos x="6" y="2"/>
                    </a:cxn>
                    <a:cxn ang="0">
                      <a:pos x="10" y="0"/>
                    </a:cxn>
                    <a:cxn ang="0">
                      <a:pos x="16" y="2"/>
                    </a:cxn>
                    <a:cxn ang="0">
                      <a:pos x="22" y="4"/>
                    </a:cxn>
                    <a:cxn ang="0">
                      <a:pos x="32" y="10"/>
                    </a:cxn>
                    <a:cxn ang="0">
                      <a:pos x="42" y="16"/>
                    </a:cxn>
                    <a:cxn ang="0">
                      <a:pos x="42" y="16"/>
                    </a:cxn>
                    <a:cxn ang="0">
                      <a:pos x="40" y="18"/>
                    </a:cxn>
                    <a:cxn ang="0">
                      <a:pos x="38" y="18"/>
                    </a:cxn>
                    <a:cxn ang="0">
                      <a:pos x="36" y="18"/>
                    </a:cxn>
                    <a:cxn ang="0">
                      <a:pos x="36" y="20"/>
                    </a:cxn>
                    <a:cxn ang="0">
                      <a:pos x="36" y="20"/>
                    </a:cxn>
                    <a:cxn ang="0">
                      <a:pos x="34" y="20"/>
                    </a:cxn>
                    <a:cxn ang="0">
                      <a:pos x="36" y="18"/>
                    </a:cxn>
                    <a:cxn ang="0">
                      <a:pos x="36" y="18"/>
                    </a:cxn>
                  </a:cxnLst>
                  <a:rect l="0" t="0" r="r" b="b"/>
                  <a:pathLst>
                    <a:path w="42" h="20">
                      <a:moveTo>
                        <a:pt x="36" y="18"/>
                      </a:moveTo>
                      <a:lnTo>
                        <a:pt x="36" y="18"/>
                      </a:lnTo>
                      <a:lnTo>
                        <a:pt x="34" y="16"/>
                      </a:lnTo>
                      <a:lnTo>
                        <a:pt x="34" y="16"/>
                      </a:lnTo>
                      <a:lnTo>
                        <a:pt x="32" y="18"/>
                      </a:lnTo>
                      <a:lnTo>
                        <a:pt x="32" y="18"/>
                      </a:lnTo>
                      <a:lnTo>
                        <a:pt x="30" y="14"/>
                      </a:lnTo>
                      <a:lnTo>
                        <a:pt x="28" y="12"/>
                      </a:lnTo>
                      <a:lnTo>
                        <a:pt x="20" y="8"/>
                      </a:lnTo>
                      <a:lnTo>
                        <a:pt x="0" y="4"/>
                      </a:lnTo>
                      <a:lnTo>
                        <a:pt x="0" y="4"/>
                      </a:lnTo>
                      <a:lnTo>
                        <a:pt x="6" y="2"/>
                      </a:lnTo>
                      <a:lnTo>
                        <a:pt x="10" y="0"/>
                      </a:lnTo>
                      <a:lnTo>
                        <a:pt x="16" y="2"/>
                      </a:lnTo>
                      <a:lnTo>
                        <a:pt x="22" y="4"/>
                      </a:lnTo>
                      <a:lnTo>
                        <a:pt x="32" y="10"/>
                      </a:lnTo>
                      <a:lnTo>
                        <a:pt x="42" y="16"/>
                      </a:lnTo>
                      <a:lnTo>
                        <a:pt x="42" y="16"/>
                      </a:lnTo>
                      <a:lnTo>
                        <a:pt x="40" y="18"/>
                      </a:lnTo>
                      <a:lnTo>
                        <a:pt x="38" y="18"/>
                      </a:lnTo>
                      <a:lnTo>
                        <a:pt x="36" y="18"/>
                      </a:lnTo>
                      <a:lnTo>
                        <a:pt x="36" y="20"/>
                      </a:lnTo>
                      <a:lnTo>
                        <a:pt x="36" y="20"/>
                      </a:lnTo>
                      <a:lnTo>
                        <a:pt x="34" y="20"/>
                      </a:lnTo>
                      <a:lnTo>
                        <a:pt x="36" y="18"/>
                      </a:lnTo>
                      <a:lnTo>
                        <a:pt x="36" y="1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79" name="Freeform 255"/>
                <p:cNvSpPr>
                  <a:spLocks/>
                </p:cNvSpPr>
                <p:nvPr userDrawn="1"/>
              </p:nvSpPr>
              <p:spPr bwMode="auto">
                <a:xfrm>
                  <a:off x="3835" y="238"/>
                  <a:ext cx="25" cy="7"/>
                </a:xfrm>
                <a:custGeom>
                  <a:avLst/>
                  <a:gdLst/>
                  <a:ahLst/>
                  <a:cxnLst>
                    <a:cxn ang="0">
                      <a:pos x="70" y="10"/>
                    </a:cxn>
                    <a:cxn ang="0">
                      <a:pos x="70" y="10"/>
                    </a:cxn>
                    <a:cxn ang="0">
                      <a:pos x="76" y="10"/>
                    </a:cxn>
                    <a:cxn ang="0">
                      <a:pos x="80" y="8"/>
                    </a:cxn>
                    <a:cxn ang="0">
                      <a:pos x="86" y="6"/>
                    </a:cxn>
                    <a:cxn ang="0">
                      <a:pos x="94" y="6"/>
                    </a:cxn>
                    <a:cxn ang="0">
                      <a:pos x="94" y="6"/>
                    </a:cxn>
                    <a:cxn ang="0">
                      <a:pos x="94" y="8"/>
                    </a:cxn>
                    <a:cxn ang="0">
                      <a:pos x="90" y="8"/>
                    </a:cxn>
                    <a:cxn ang="0">
                      <a:pos x="90" y="8"/>
                    </a:cxn>
                    <a:cxn ang="0">
                      <a:pos x="86" y="12"/>
                    </a:cxn>
                    <a:cxn ang="0">
                      <a:pos x="80" y="16"/>
                    </a:cxn>
                    <a:cxn ang="0">
                      <a:pos x="64" y="20"/>
                    </a:cxn>
                    <a:cxn ang="0">
                      <a:pos x="28" y="24"/>
                    </a:cxn>
                    <a:cxn ang="0">
                      <a:pos x="28" y="24"/>
                    </a:cxn>
                    <a:cxn ang="0">
                      <a:pos x="12" y="28"/>
                    </a:cxn>
                    <a:cxn ang="0">
                      <a:pos x="4" y="26"/>
                    </a:cxn>
                    <a:cxn ang="0">
                      <a:pos x="2" y="26"/>
                    </a:cxn>
                    <a:cxn ang="0">
                      <a:pos x="0" y="22"/>
                    </a:cxn>
                    <a:cxn ang="0">
                      <a:pos x="0" y="22"/>
                    </a:cxn>
                    <a:cxn ang="0">
                      <a:pos x="16" y="18"/>
                    </a:cxn>
                    <a:cxn ang="0">
                      <a:pos x="26" y="18"/>
                    </a:cxn>
                    <a:cxn ang="0">
                      <a:pos x="36" y="18"/>
                    </a:cxn>
                    <a:cxn ang="0">
                      <a:pos x="36" y="18"/>
                    </a:cxn>
                    <a:cxn ang="0">
                      <a:pos x="30" y="14"/>
                    </a:cxn>
                    <a:cxn ang="0">
                      <a:pos x="24" y="14"/>
                    </a:cxn>
                    <a:cxn ang="0">
                      <a:pos x="24" y="14"/>
                    </a:cxn>
                    <a:cxn ang="0">
                      <a:pos x="34" y="10"/>
                    </a:cxn>
                    <a:cxn ang="0">
                      <a:pos x="42" y="10"/>
                    </a:cxn>
                    <a:cxn ang="0">
                      <a:pos x="50" y="10"/>
                    </a:cxn>
                    <a:cxn ang="0">
                      <a:pos x="60" y="10"/>
                    </a:cxn>
                    <a:cxn ang="0">
                      <a:pos x="60" y="10"/>
                    </a:cxn>
                    <a:cxn ang="0">
                      <a:pos x="60" y="8"/>
                    </a:cxn>
                    <a:cxn ang="0">
                      <a:pos x="58" y="8"/>
                    </a:cxn>
                    <a:cxn ang="0">
                      <a:pos x="54" y="8"/>
                    </a:cxn>
                    <a:cxn ang="0">
                      <a:pos x="50" y="8"/>
                    </a:cxn>
                    <a:cxn ang="0">
                      <a:pos x="50" y="6"/>
                    </a:cxn>
                    <a:cxn ang="0">
                      <a:pos x="50" y="4"/>
                    </a:cxn>
                    <a:cxn ang="0">
                      <a:pos x="50" y="4"/>
                    </a:cxn>
                    <a:cxn ang="0">
                      <a:pos x="58" y="6"/>
                    </a:cxn>
                    <a:cxn ang="0">
                      <a:pos x="66" y="4"/>
                    </a:cxn>
                    <a:cxn ang="0">
                      <a:pos x="82" y="0"/>
                    </a:cxn>
                    <a:cxn ang="0">
                      <a:pos x="82" y="0"/>
                    </a:cxn>
                    <a:cxn ang="0">
                      <a:pos x="78" y="4"/>
                    </a:cxn>
                    <a:cxn ang="0">
                      <a:pos x="76" y="6"/>
                    </a:cxn>
                    <a:cxn ang="0">
                      <a:pos x="66" y="6"/>
                    </a:cxn>
                    <a:cxn ang="0">
                      <a:pos x="66" y="6"/>
                    </a:cxn>
                    <a:cxn ang="0">
                      <a:pos x="68" y="8"/>
                    </a:cxn>
                    <a:cxn ang="0">
                      <a:pos x="72" y="8"/>
                    </a:cxn>
                    <a:cxn ang="0">
                      <a:pos x="74" y="10"/>
                    </a:cxn>
                    <a:cxn ang="0">
                      <a:pos x="70" y="10"/>
                    </a:cxn>
                    <a:cxn ang="0">
                      <a:pos x="70" y="10"/>
                    </a:cxn>
                  </a:cxnLst>
                  <a:rect l="0" t="0" r="r" b="b"/>
                  <a:pathLst>
                    <a:path w="94" h="28">
                      <a:moveTo>
                        <a:pt x="70" y="10"/>
                      </a:moveTo>
                      <a:lnTo>
                        <a:pt x="70" y="10"/>
                      </a:lnTo>
                      <a:lnTo>
                        <a:pt x="76" y="10"/>
                      </a:lnTo>
                      <a:lnTo>
                        <a:pt x="80" y="8"/>
                      </a:lnTo>
                      <a:lnTo>
                        <a:pt x="86" y="6"/>
                      </a:lnTo>
                      <a:lnTo>
                        <a:pt x="94" y="6"/>
                      </a:lnTo>
                      <a:lnTo>
                        <a:pt x="94" y="6"/>
                      </a:lnTo>
                      <a:lnTo>
                        <a:pt x="94" y="8"/>
                      </a:lnTo>
                      <a:lnTo>
                        <a:pt x="90" y="8"/>
                      </a:lnTo>
                      <a:lnTo>
                        <a:pt x="90" y="8"/>
                      </a:lnTo>
                      <a:lnTo>
                        <a:pt x="86" y="12"/>
                      </a:lnTo>
                      <a:lnTo>
                        <a:pt x="80" y="16"/>
                      </a:lnTo>
                      <a:lnTo>
                        <a:pt x="64" y="20"/>
                      </a:lnTo>
                      <a:lnTo>
                        <a:pt x="28" y="24"/>
                      </a:lnTo>
                      <a:lnTo>
                        <a:pt x="28" y="24"/>
                      </a:lnTo>
                      <a:lnTo>
                        <a:pt x="12" y="28"/>
                      </a:lnTo>
                      <a:lnTo>
                        <a:pt x="4" y="26"/>
                      </a:lnTo>
                      <a:lnTo>
                        <a:pt x="2" y="26"/>
                      </a:lnTo>
                      <a:lnTo>
                        <a:pt x="0" y="22"/>
                      </a:lnTo>
                      <a:lnTo>
                        <a:pt x="0" y="22"/>
                      </a:lnTo>
                      <a:lnTo>
                        <a:pt x="16" y="18"/>
                      </a:lnTo>
                      <a:lnTo>
                        <a:pt x="26" y="18"/>
                      </a:lnTo>
                      <a:lnTo>
                        <a:pt x="36" y="18"/>
                      </a:lnTo>
                      <a:lnTo>
                        <a:pt x="36" y="18"/>
                      </a:lnTo>
                      <a:lnTo>
                        <a:pt x="30" y="14"/>
                      </a:lnTo>
                      <a:lnTo>
                        <a:pt x="24" y="14"/>
                      </a:lnTo>
                      <a:lnTo>
                        <a:pt x="24" y="14"/>
                      </a:lnTo>
                      <a:lnTo>
                        <a:pt x="34" y="10"/>
                      </a:lnTo>
                      <a:lnTo>
                        <a:pt x="42" y="10"/>
                      </a:lnTo>
                      <a:lnTo>
                        <a:pt x="50" y="10"/>
                      </a:lnTo>
                      <a:lnTo>
                        <a:pt x="60" y="10"/>
                      </a:lnTo>
                      <a:lnTo>
                        <a:pt x="60" y="10"/>
                      </a:lnTo>
                      <a:lnTo>
                        <a:pt x="60" y="8"/>
                      </a:lnTo>
                      <a:lnTo>
                        <a:pt x="58" y="8"/>
                      </a:lnTo>
                      <a:lnTo>
                        <a:pt x="54" y="8"/>
                      </a:lnTo>
                      <a:lnTo>
                        <a:pt x="50" y="8"/>
                      </a:lnTo>
                      <a:lnTo>
                        <a:pt x="50" y="6"/>
                      </a:lnTo>
                      <a:lnTo>
                        <a:pt x="50" y="4"/>
                      </a:lnTo>
                      <a:lnTo>
                        <a:pt x="50" y="4"/>
                      </a:lnTo>
                      <a:lnTo>
                        <a:pt x="58" y="6"/>
                      </a:lnTo>
                      <a:lnTo>
                        <a:pt x="66" y="4"/>
                      </a:lnTo>
                      <a:lnTo>
                        <a:pt x="82" y="0"/>
                      </a:lnTo>
                      <a:lnTo>
                        <a:pt x="82" y="0"/>
                      </a:lnTo>
                      <a:lnTo>
                        <a:pt x="78" y="4"/>
                      </a:lnTo>
                      <a:lnTo>
                        <a:pt x="76" y="6"/>
                      </a:lnTo>
                      <a:lnTo>
                        <a:pt x="66" y="6"/>
                      </a:lnTo>
                      <a:lnTo>
                        <a:pt x="66" y="6"/>
                      </a:lnTo>
                      <a:lnTo>
                        <a:pt x="68" y="8"/>
                      </a:lnTo>
                      <a:lnTo>
                        <a:pt x="72" y="8"/>
                      </a:lnTo>
                      <a:lnTo>
                        <a:pt x="74" y="10"/>
                      </a:lnTo>
                      <a:lnTo>
                        <a:pt x="70" y="10"/>
                      </a:lnTo>
                      <a:lnTo>
                        <a:pt x="70"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0" name="Freeform 256"/>
                <p:cNvSpPr>
                  <a:spLocks/>
                </p:cNvSpPr>
                <p:nvPr userDrawn="1"/>
              </p:nvSpPr>
              <p:spPr bwMode="auto">
                <a:xfrm>
                  <a:off x="3953" y="241"/>
                  <a:ext cx="23" cy="23"/>
                </a:xfrm>
                <a:custGeom>
                  <a:avLst/>
                  <a:gdLst/>
                  <a:ahLst/>
                  <a:cxnLst>
                    <a:cxn ang="0">
                      <a:pos x="2" y="2"/>
                    </a:cxn>
                    <a:cxn ang="0">
                      <a:pos x="4" y="2"/>
                    </a:cxn>
                    <a:cxn ang="0">
                      <a:pos x="8" y="0"/>
                    </a:cxn>
                    <a:cxn ang="0">
                      <a:pos x="24" y="8"/>
                    </a:cxn>
                    <a:cxn ang="0">
                      <a:pos x="38" y="20"/>
                    </a:cxn>
                    <a:cxn ang="0">
                      <a:pos x="40" y="24"/>
                    </a:cxn>
                    <a:cxn ang="0">
                      <a:pos x="22" y="20"/>
                    </a:cxn>
                    <a:cxn ang="0">
                      <a:pos x="22" y="14"/>
                    </a:cxn>
                    <a:cxn ang="0">
                      <a:pos x="18" y="14"/>
                    </a:cxn>
                    <a:cxn ang="0">
                      <a:pos x="16" y="16"/>
                    </a:cxn>
                    <a:cxn ang="0">
                      <a:pos x="26" y="24"/>
                    </a:cxn>
                    <a:cxn ang="0">
                      <a:pos x="50" y="40"/>
                    </a:cxn>
                    <a:cxn ang="0">
                      <a:pos x="58" y="50"/>
                    </a:cxn>
                    <a:cxn ang="0">
                      <a:pos x="66" y="50"/>
                    </a:cxn>
                    <a:cxn ang="0">
                      <a:pos x="82" y="64"/>
                    </a:cxn>
                    <a:cxn ang="0">
                      <a:pos x="86" y="72"/>
                    </a:cxn>
                    <a:cxn ang="0">
                      <a:pos x="66" y="58"/>
                    </a:cxn>
                    <a:cxn ang="0">
                      <a:pos x="46" y="40"/>
                    </a:cxn>
                    <a:cxn ang="0">
                      <a:pos x="80" y="90"/>
                    </a:cxn>
                    <a:cxn ang="0">
                      <a:pos x="72" y="88"/>
                    </a:cxn>
                    <a:cxn ang="0">
                      <a:pos x="56" y="76"/>
                    </a:cxn>
                    <a:cxn ang="0">
                      <a:pos x="48" y="72"/>
                    </a:cxn>
                    <a:cxn ang="0">
                      <a:pos x="50" y="62"/>
                    </a:cxn>
                    <a:cxn ang="0">
                      <a:pos x="48" y="60"/>
                    </a:cxn>
                    <a:cxn ang="0">
                      <a:pos x="44" y="62"/>
                    </a:cxn>
                    <a:cxn ang="0">
                      <a:pos x="40" y="62"/>
                    </a:cxn>
                    <a:cxn ang="0">
                      <a:pos x="38" y="50"/>
                    </a:cxn>
                    <a:cxn ang="0">
                      <a:pos x="36" y="44"/>
                    </a:cxn>
                    <a:cxn ang="0">
                      <a:pos x="32" y="44"/>
                    </a:cxn>
                    <a:cxn ang="0">
                      <a:pos x="32" y="48"/>
                    </a:cxn>
                    <a:cxn ang="0">
                      <a:pos x="34" y="54"/>
                    </a:cxn>
                    <a:cxn ang="0">
                      <a:pos x="16" y="36"/>
                    </a:cxn>
                    <a:cxn ang="0">
                      <a:pos x="0" y="18"/>
                    </a:cxn>
                    <a:cxn ang="0">
                      <a:pos x="2" y="14"/>
                    </a:cxn>
                    <a:cxn ang="0">
                      <a:pos x="10" y="18"/>
                    </a:cxn>
                    <a:cxn ang="0">
                      <a:pos x="8" y="8"/>
                    </a:cxn>
                    <a:cxn ang="0">
                      <a:pos x="2" y="2"/>
                    </a:cxn>
                  </a:cxnLst>
                  <a:rect l="0" t="0" r="r" b="b"/>
                  <a:pathLst>
                    <a:path w="86" h="90">
                      <a:moveTo>
                        <a:pt x="2" y="2"/>
                      </a:moveTo>
                      <a:lnTo>
                        <a:pt x="2" y="2"/>
                      </a:lnTo>
                      <a:lnTo>
                        <a:pt x="2" y="0"/>
                      </a:lnTo>
                      <a:lnTo>
                        <a:pt x="4" y="2"/>
                      </a:lnTo>
                      <a:lnTo>
                        <a:pt x="6" y="2"/>
                      </a:lnTo>
                      <a:lnTo>
                        <a:pt x="8" y="0"/>
                      </a:lnTo>
                      <a:lnTo>
                        <a:pt x="8" y="0"/>
                      </a:lnTo>
                      <a:lnTo>
                        <a:pt x="24" y="8"/>
                      </a:lnTo>
                      <a:lnTo>
                        <a:pt x="34" y="14"/>
                      </a:lnTo>
                      <a:lnTo>
                        <a:pt x="38" y="20"/>
                      </a:lnTo>
                      <a:lnTo>
                        <a:pt x="40" y="24"/>
                      </a:lnTo>
                      <a:lnTo>
                        <a:pt x="40" y="24"/>
                      </a:lnTo>
                      <a:lnTo>
                        <a:pt x="30" y="24"/>
                      </a:lnTo>
                      <a:lnTo>
                        <a:pt x="22" y="20"/>
                      </a:lnTo>
                      <a:lnTo>
                        <a:pt x="22" y="18"/>
                      </a:lnTo>
                      <a:lnTo>
                        <a:pt x="22" y="14"/>
                      </a:lnTo>
                      <a:lnTo>
                        <a:pt x="22" y="14"/>
                      </a:lnTo>
                      <a:lnTo>
                        <a:pt x="18" y="14"/>
                      </a:lnTo>
                      <a:lnTo>
                        <a:pt x="16" y="16"/>
                      </a:lnTo>
                      <a:lnTo>
                        <a:pt x="16" y="16"/>
                      </a:lnTo>
                      <a:lnTo>
                        <a:pt x="20" y="20"/>
                      </a:lnTo>
                      <a:lnTo>
                        <a:pt x="26" y="24"/>
                      </a:lnTo>
                      <a:lnTo>
                        <a:pt x="38" y="32"/>
                      </a:lnTo>
                      <a:lnTo>
                        <a:pt x="50" y="40"/>
                      </a:lnTo>
                      <a:lnTo>
                        <a:pt x="54" y="44"/>
                      </a:lnTo>
                      <a:lnTo>
                        <a:pt x="58" y="50"/>
                      </a:lnTo>
                      <a:lnTo>
                        <a:pt x="58" y="50"/>
                      </a:lnTo>
                      <a:lnTo>
                        <a:pt x="66" y="50"/>
                      </a:lnTo>
                      <a:lnTo>
                        <a:pt x="76" y="56"/>
                      </a:lnTo>
                      <a:lnTo>
                        <a:pt x="82" y="64"/>
                      </a:lnTo>
                      <a:lnTo>
                        <a:pt x="86" y="72"/>
                      </a:lnTo>
                      <a:lnTo>
                        <a:pt x="86" y="72"/>
                      </a:lnTo>
                      <a:lnTo>
                        <a:pt x="76" y="66"/>
                      </a:lnTo>
                      <a:lnTo>
                        <a:pt x="66" y="58"/>
                      </a:lnTo>
                      <a:lnTo>
                        <a:pt x="46" y="40"/>
                      </a:lnTo>
                      <a:lnTo>
                        <a:pt x="46" y="40"/>
                      </a:lnTo>
                      <a:lnTo>
                        <a:pt x="62" y="64"/>
                      </a:lnTo>
                      <a:lnTo>
                        <a:pt x="80" y="90"/>
                      </a:lnTo>
                      <a:lnTo>
                        <a:pt x="80" y="90"/>
                      </a:lnTo>
                      <a:lnTo>
                        <a:pt x="72" y="88"/>
                      </a:lnTo>
                      <a:lnTo>
                        <a:pt x="64" y="82"/>
                      </a:lnTo>
                      <a:lnTo>
                        <a:pt x="56" y="76"/>
                      </a:lnTo>
                      <a:lnTo>
                        <a:pt x="48" y="72"/>
                      </a:lnTo>
                      <a:lnTo>
                        <a:pt x="48" y="72"/>
                      </a:lnTo>
                      <a:lnTo>
                        <a:pt x="48" y="66"/>
                      </a:lnTo>
                      <a:lnTo>
                        <a:pt x="50" y="62"/>
                      </a:lnTo>
                      <a:lnTo>
                        <a:pt x="50" y="62"/>
                      </a:lnTo>
                      <a:lnTo>
                        <a:pt x="48" y="60"/>
                      </a:lnTo>
                      <a:lnTo>
                        <a:pt x="46" y="62"/>
                      </a:lnTo>
                      <a:lnTo>
                        <a:pt x="44" y="62"/>
                      </a:lnTo>
                      <a:lnTo>
                        <a:pt x="40" y="62"/>
                      </a:lnTo>
                      <a:lnTo>
                        <a:pt x="40" y="62"/>
                      </a:lnTo>
                      <a:lnTo>
                        <a:pt x="38" y="58"/>
                      </a:lnTo>
                      <a:lnTo>
                        <a:pt x="38" y="50"/>
                      </a:lnTo>
                      <a:lnTo>
                        <a:pt x="38" y="46"/>
                      </a:lnTo>
                      <a:lnTo>
                        <a:pt x="36" y="44"/>
                      </a:lnTo>
                      <a:lnTo>
                        <a:pt x="32" y="44"/>
                      </a:lnTo>
                      <a:lnTo>
                        <a:pt x="32" y="44"/>
                      </a:lnTo>
                      <a:lnTo>
                        <a:pt x="32" y="46"/>
                      </a:lnTo>
                      <a:lnTo>
                        <a:pt x="32" y="48"/>
                      </a:lnTo>
                      <a:lnTo>
                        <a:pt x="34" y="50"/>
                      </a:lnTo>
                      <a:lnTo>
                        <a:pt x="34" y="54"/>
                      </a:lnTo>
                      <a:lnTo>
                        <a:pt x="34" y="54"/>
                      </a:lnTo>
                      <a:lnTo>
                        <a:pt x="16" y="36"/>
                      </a:lnTo>
                      <a:lnTo>
                        <a:pt x="8" y="28"/>
                      </a:lnTo>
                      <a:lnTo>
                        <a:pt x="0" y="18"/>
                      </a:lnTo>
                      <a:lnTo>
                        <a:pt x="0" y="18"/>
                      </a:lnTo>
                      <a:lnTo>
                        <a:pt x="2" y="14"/>
                      </a:lnTo>
                      <a:lnTo>
                        <a:pt x="4" y="14"/>
                      </a:lnTo>
                      <a:lnTo>
                        <a:pt x="10" y="18"/>
                      </a:lnTo>
                      <a:lnTo>
                        <a:pt x="10" y="18"/>
                      </a:lnTo>
                      <a:lnTo>
                        <a:pt x="8" y="8"/>
                      </a:lnTo>
                      <a:lnTo>
                        <a:pt x="6" y="6"/>
                      </a:lnTo>
                      <a:lnTo>
                        <a:pt x="2" y="2"/>
                      </a:lnTo>
                      <a:lnTo>
                        <a:pt x="2"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1" name="Freeform 257"/>
                <p:cNvSpPr>
                  <a:spLocks/>
                </p:cNvSpPr>
                <p:nvPr userDrawn="1"/>
              </p:nvSpPr>
              <p:spPr bwMode="auto">
                <a:xfrm>
                  <a:off x="3705" y="253"/>
                  <a:ext cx="7" cy="1"/>
                </a:xfrm>
                <a:custGeom>
                  <a:avLst/>
                  <a:gdLst/>
                  <a:ahLst/>
                  <a:cxnLst>
                    <a:cxn ang="0">
                      <a:pos x="26" y="0"/>
                    </a:cxn>
                    <a:cxn ang="0">
                      <a:pos x="26" y="0"/>
                    </a:cxn>
                    <a:cxn ang="0">
                      <a:pos x="20" y="4"/>
                    </a:cxn>
                    <a:cxn ang="0">
                      <a:pos x="12" y="4"/>
                    </a:cxn>
                    <a:cxn ang="0">
                      <a:pos x="6" y="4"/>
                    </a:cxn>
                    <a:cxn ang="0">
                      <a:pos x="0" y="4"/>
                    </a:cxn>
                    <a:cxn ang="0">
                      <a:pos x="0" y="4"/>
                    </a:cxn>
                    <a:cxn ang="0">
                      <a:pos x="0" y="2"/>
                    </a:cxn>
                    <a:cxn ang="0">
                      <a:pos x="2" y="2"/>
                    </a:cxn>
                    <a:cxn ang="0">
                      <a:pos x="8" y="0"/>
                    </a:cxn>
                    <a:cxn ang="0">
                      <a:pos x="26" y="0"/>
                    </a:cxn>
                    <a:cxn ang="0">
                      <a:pos x="26" y="0"/>
                    </a:cxn>
                  </a:cxnLst>
                  <a:rect l="0" t="0" r="r" b="b"/>
                  <a:pathLst>
                    <a:path w="26" h="4">
                      <a:moveTo>
                        <a:pt x="26" y="0"/>
                      </a:moveTo>
                      <a:lnTo>
                        <a:pt x="26" y="0"/>
                      </a:lnTo>
                      <a:lnTo>
                        <a:pt x="20" y="4"/>
                      </a:lnTo>
                      <a:lnTo>
                        <a:pt x="12" y="4"/>
                      </a:lnTo>
                      <a:lnTo>
                        <a:pt x="6" y="4"/>
                      </a:lnTo>
                      <a:lnTo>
                        <a:pt x="0" y="4"/>
                      </a:lnTo>
                      <a:lnTo>
                        <a:pt x="0" y="4"/>
                      </a:lnTo>
                      <a:lnTo>
                        <a:pt x="0" y="2"/>
                      </a:lnTo>
                      <a:lnTo>
                        <a:pt x="2" y="2"/>
                      </a:lnTo>
                      <a:lnTo>
                        <a:pt x="8" y="0"/>
                      </a:lnTo>
                      <a:lnTo>
                        <a:pt x="26" y="0"/>
                      </a:lnTo>
                      <a:lnTo>
                        <a:pt x="2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2" name="Freeform 258"/>
                <p:cNvSpPr>
                  <a:spLocks noEditPoints="1"/>
                </p:cNvSpPr>
                <p:nvPr userDrawn="1"/>
              </p:nvSpPr>
              <p:spPr bwMode="auto">
                <a:xfrm>
                  <a:off x="3697" y="256"/>
                  <a:ext cx="139" cy="88"/>
                </a:xfrm>
                <a:custGeom>
                  <a:avLst/>
                  <a:gdLst/>
                  <a:ahLst/>
                  <a:cxnLst>
                    <a:cxn ang="0">
                      <a:pos x="510" y="36"/>
                    </a:cxn>
                    <a:cxn ang="0">
                      <a:pos x="476" y="32"/>
                    </a:cxn>
                    <a:cxn ang="0">
                      <a:pos x="444" y="40"/>
                    </a:cxn>
                    <a:cxn ang="0">
                      <a:pos x="476" y="40"/>
                    </a:cxn>
                    <a:cxn ang="0">
                      <a:pos x="458" y="62"/>
                    </a:cxn>
                    <a:cxn ang="0">
                      <a:pos x="450" y="84"/>
                    </a:cxn>
                    <a:cxn ang="0">
                      <a:pos x="438" y="90"/>
                    </a:cxn>
                    <a:cxn ang="0">
                      <a:pos x="430" y="98"/>
                    </a:cxn>
                    <a:cxn ang="0">
                      <a:pos x="408" y="116"/>
                    </a:cxn>
                    <a:cxn ang="0">
                      <a:pos x="412" y="122"/>
                    </a:cxn>
                    <a:cxn ang="0">
                      <a:pos x="384" y="140"/>
                    </a:cxn>
                    <a:cxn ang="0">
                      <a:pos x="344" y="146"/>
                    </a:cxn>
                    <a:cxn ang="0">
                      <a:pos x="324" y="166"/>
                    </a:cxn>
                    <a:cxn ang="0">
                      <a:pos x="332" y="178"/>
                    </a:cxn>
                    <a:cxn ang="0">
                      <a:pos x="308" y="204"/>
                    </a:cxn>
                    <a:cxn ang="0">
                      <a:pos x="298" y="212"/>
                    </a:cxn>
                    <a:cxn ang="0">
                      <a:pos x="304" y="226"/>
                    </a:cxn>
                    <a:cxn ang="0">
                      <a:pos x="276" y="236"/>
                    </a:cxn>
                    <a:cxn ang="0">
                      <a:pos x="258" y="242"/>
                    </a:cxn>
                    <a:cxn ang="0">
                      <a:pos x="208" y="260"/>
                    </a:cxn>
                    <a:cxn ang="0">
                      <a:pos x="196" y="252"/>
                    </a:cxn>
                    <a:cxn ang="0">
                      <a:pos x="208" y="240"/>
                    </a:cxn>
                    <a:cxn ang="0">
                      <a:pos x="240" y="208"/>
                    </a:cxn>
                    <a:cxn ang="0">
                      <a:pos x="232" y="204"/>
                    </a:cxn>
                    <a:cxn ang="0">
                      <a:pos x="200" y="220"/>
                    </a:cxn>
                    <a:cxn ang="0">
                      <a:pos x="192" y="226"/>
                    </a:cxn>
                    <a:cxn ang="0">
                      <a:pos x="164" y="258"/>
                    </a:cxn>
                    <a:cxn ang="0">
                      <a:pos x="142" y="274"/>
                    </a:cxn>
                    <a:cxn ang="0">
                      <a:pos x="96" y="304"/>
                    </a:cxn>
                    <a:cxn ang="0">
                      <a:pos x="60" y="318"/>
                    </a:cxn>
                    <a:cxn ang="0">
                      <a:pos x="68" y="290"/>
                    </a:cxn>
                    <a:cxn ang="0">
                      <a:pos x="74" y="276"/>
                    </a:cxn>
                    <a:cxn ang="0">
                      <a:pos x="52" y="292"/>
                    </a:cxn>
                    <a:cxn ang="0">
                      <a:pos x="2" y="336"/>
                    </a:cxn>
                    <a:cxn ang="0">
                      <a:pos x="14" y="292"/>
                    </a:cxn>
                    <a:cxn ang="0">
                      <a:pos x="10" y="276"/>
                    </a:cxn>
                    <a:cxn ang="0">
                      <a:pos x="14" y="268"/>
                    </a:cxn>
                    <a:cxn ang="0">
                      <a:pos x="54" y="236"/>
                    </a:cxn>
                    <a:cxn ang="0">
                      <a:pos x="68" y="218"/>
                    </a:cxn>
                    <a:cxn ang="0">
                      <a:pos x="58" y="220"/>
                    </a:cxn>
                    <a:cxn ang="0">
                      <a:pos x="28" y="210"/>
                    </a:cxn>
                    <a:cxn ang="0">
                      <a:pos x="94" y="186"/>
                    </a:cxn>
                    <a:cxn ang="0">
                      <a:pos x="126" y="200"/>
                    </a:cxn>
                    <a:cxn ang="0">
                      <a:pos x="200" y="178"/>
                    </a:cxn>
                    <a:cxn ang="0">
                      <a:pos x="300" y="118"/>
                    </a:cxn>
                    <a:cxn ang="0">
                      <a:pos x="310" y="112"/>
                    </a:cxn>
                    <a:cxn ang="0">
                      <a:pos x="340" y="90"/>
                    </a:cxn>
                    <a:cxn ang="0">
                      <a:pos x="344" y="82"/>
                    </a:cxn>
                    <a:cxn ang="0">
                      <a:pos x="318" y="76"/>
                    </a:cxn>
                    <a:cxn ang="0">
                      <a:pos x="316" y="70"/>
                    </a:cxn>
                    <a:cxn ang="0">
                      <a:pos x="300" y="60"/>
                    </a:cxn>
                    <a:cxn ang="0">
                      <a:pos x="306" y="46"/>
                    </a:cxn>
                    <a:cxn ang="0">
                      <a:pos x="338" y="36"/>
                    </a:cxn>
                    <a:cxn ang="0">
                      <a:pos x="352" y="28"/>
                    </a:cxn>
                    <a:cxn ang="0">
                      <a:pos x="506" y="2"/>
                    </a:cxn>
                    <a:cxn ang="0">
                      <a:pos x="508" y="12"/>
                    </a:cxn>
                    <a:cxn ang="0">
                      <a:pos x="400" y="32"/>
                    </a:cxn>
                    <a:cxn ang="0">
                      <a:pos x="470" y="16"/>
                    </a:cxn>
                    <a:cxn ang="0">
                      <a:pos x="378" y="40"/>
                    </a:cxn>
                  </a:cxnLst>
                  <a:rect l="0" t="0" r="r" b="b"/>
                  <a:pathLst>
                    <a:path w="524" h="336">
                      <a:moveTo>
                        <a:pt x="518" y="14"/>
                      </a:moveTo>
                      <a:lnTo>
                        <a:pt x="518" y="14"/>
                      </a:lnTo>
                      <a:lnTo>
                        <a:pt x="520" y="18"/>
                      </a:lnTo>
                      <a:lnTo>
                        <a:pt x="520" y="20"/>
                      </a:lnTo>
                      <a:lnTo>
                        <a:pt x="520" y="22"/>
                      </a:lnTo>
                      <a:lnTo>
                        <a:pt x="524" y="22"/>
                      </a:lnTo>
                      <a:lnTo>
                        <a:pt x="524" y="22"/>
                      </a:lnTo>
                      <a:lnTo>
                        <a:pt x="518" y="30"/>
                      </a:lnTo>
                      <a:lnTo>
                        <a:pt x="510" y="36"/>
                      </a:lnTo>
                      <a:lnTo>
                        <a:pt x="500" y="40"/>
                      </a:lnTo>
                      <a:lnTo>
                        <a:pt x="488" y="42"/>
                      </a:lnTo>
                      <a:lnTo>
                        <a:pt x="488" y="42"/>
                      </a:lnTo>
                      <a:lnTo>
                        <a:pt x="488" y="38"/>
                      </a:lnTo>
                      <a:lnTo>
                        <a:pt x="486" y="36"/>
                      </a:lnTo>
                      <a:lnTo>
                        <a:pt x="480" y="34"/>
                      </a:lnTo>
                      <a:lnTo>
                        <a:pt x="474" y="34"/>
                      </a:lnTo>
                      <a:lnTo>
                        <a:pt x="474" y="34"/>
                      </a:lnTo>
                      <a:lnTo>
                        <a:pt x="476" y="32"/>
                      </a:lnTo>
                      <a:lnTo>
                        <a:pt x="480" y="30"/>
                      </a:lnTo>
                      <a:lnTo>
                        <a:pt x="480" y="30"/>
                      </a:lnTo>
                      <a:lnTo>
                        <a:pt x="470" y="30"/>
                      </a:lnTo>
                      <a:lnTo>
                        <a:pt x="460" y="34"/>
                      </a:lnTo>
                      <a:lnTo>
                        <a:pt x="448" y="38"/>
                      </a:lnTo>
                      <a:lnTo>
                        <a:pt x="436" y="40"/>
                      </a:lnTo>
                      <a:lnTo>
                        <a:pt x="436" y="40"/>
                      </a:lnTo>
                      <a:lnTo>
                        <a:pt x="440" y="42"/>
                      </a:lnTo>
                      <a:lnTo>
                        <a:pt x="444" y="40"/>
                      </a:lnTo>
                      <a:lnTo>
                        <a:pt x="448" y="40"/>
                      </a:lnTo>
                      <a:lnTo>
                        <a:pt x="454" y="40"/>
                      </a:lnTo>
                      <a:lnTo>
                        <a:pt x="454" y="40"/>
                      </a:lnTo>
                      <a:lnTo>
                        <a:pt x="456" y="44"/>
                      </a:lnTo>
                      <a:lnTo>
                        <a:pt x="456" y="46"/>
                      </a:lnTo>
                      <a:lnTo>
                        <a:pt x="456" y="48"/>
                      </a:lnTo>
                      <a:lnTo>
                        <a:pt x="456" y="48"/>
                      </a:lnTo>
                      <a:lnTo>
                        <a:pt x="468" y="42"/>
                      </a:lnTo>
                      <a:lnTo>
                        <a:pt x="476" y="40"/>
                      </a:lnTo>
                      <a:lnTo>
                        <a:pt x="486" y="40"/>
                      </a:lnTo>
                      <a:lnTo>
                        <a:pt x="486" y="40"/>
                      </a:lnTo>
                      <a:lnTo>
                        <a:pt x="484" y="42"/>
                      </a:lnTo>
                      <a:lnTo>
                        <a:pt x="482" y="44"/>
                      </a:lnTo>
                      <a:lnTo>
                        <a:pt x="480" y="46"/>
                      </a:lnTo>
                      <a:lnTo>
                        <a:pt x="484" y="48"/>
                      </a:lnTo>
                      <a:lnTo>
                        <a:pt x="484" y="48"/>
                      </a:lnTo>
                      <a:lnTo>
                        <a:pt x="472" y="56"/>
                      </a:lnTo>
                      <a:lnTo>
                        <a:pt x="458" y="62"/>
                      </a:lnTo>
                      <a:lnTo>
                        <a:pt x="434" y="76"/>
                      </a:lnTo>
                      <a:lnTo>
                        <a:pt x="434" y="76"/>
                      </a:lnTo>
                      <a:lnTo>
                        <a:pt x="438" y="78"/>
                      </a:lnTo>
                      <a:lnTo>
                        <a:pt x="442" y="78"/>
                      </a:lnTo>
                      <a:lnTo>
                        <a:pt x="448" y="76"/>
                      </a:lnTo>
                      <a:lnTo>
                        <a:pt x="456" y="74"/>
                      </a:lnTo>
                      <a:lnTo>
                        <a:pt x="456" y="74"/>
                      </a:lnTo>
                      <a:lnTo>
                        <a:pt x="452" y="80"/>
                      </a:lnTo>
                      <a:lnTo>
                        <a:pt x="450" y="84"/>
                      </a:lnTo>
                      <a:lnTo>
                        <a:pt x="444" y="86"/>
                      </a:lnTo>
                      <a:lnTo>
                        <a:pt x="440" y="86"/>
                      </a:lnTo>
                      <a:lnTo>
                        <a:pt x="428" y="88"/>
                      </a:lnTo>
                      <a:lnTo>
                        <a:pt x="416" y="90"/>
                      </a:lnTo>
                      <a:lnTo>
                        <a:pt x="416" y="90"/>
                      </a:lnTo>
                      <a:lnTo>
                        <a:pt x="422" y="92"/>
                      </a:lnTo>
                      <a:lnTo>
                        <a:pt x="426" y="92"/>
                      </a:lnTo>
                      <a:lnTo>
                        <a:pt x="432" y="90"/>
                      </a:lnTo>
                      <a:lnTo>
                        <a:pt x="438" y="90"/>
                      </a:lnTo>
                      <a:lnTo>
                        <a:pt x="438" y="90"/>
                      </a:lnTo>
                      <a:lnTo>
                        <a:pt x="436" y="92"/>
                      </a:lnTo>
                      <a:lnTo>
                        <a:pt x="432" y="94"/>
                      </a:lnTo>
                      <a:lnTo>
                        <a:pt x="420" y="96"/>
                      </a:lnTo>
                      <a:lnTo>
                        <a:pt x="420" y="96"/>
                      </a:lnTo>
                      <a:lnTo>
                        <a:pt x="422" y="98"/>
                      </a:lnTo>
                      <a:lnTo>
                        <a:pt x="424" y="98"/>
                      </a:lnTo>
                      <a:lnTo>
                        <a:pt x="430" y="98"/>
                      </a:lnTo>
                      <a:lnTo>
                        <a:pt x="430" y="98"/>
                      </a:lnTo>
                      <a:lnTo>
                        <a:pt x="432" y="102"/>
                      </a:lnTo>
                      <a:lnTo>
                        <a:pt x="432" y="104"/>
                      </a:lnTo>
                      <a:lnTo>
                        <a:pt x="430" y="108"/>
                      </a:lnTo>
                      <a:lnTo>
                        <a:pt x="426" y="110"/>
                      </a:lnTo>
                      <a:lnTo>
                        <a:pt x="418" y="112"/>
                      </a:lnTo>
                      <a:lnTo>
                        <a:pt x="412" y="110"/>
                      </a:lnTo>
                      <a:lnTo>
                        <a:pt x="412" y="110"/>
                      </a:lnTo>
                      <a:lnTo>
                        <a:pt x="410" y="112"/>
                      </a:lnTo>
                      <a:lnTo>
                        <a:pt x="408" y="116"/>
                      </a:lnTo>
                      <a:lnTo>
                        <a:pt x="406" y="116"/>
                      </a:lnTo>
                      <a:lnTo>
                        <a:pt x="402" y="116"/>
                      </a:lnTo>
                      <a:lnTo>
                        <a:pt x="402" y="116"/>
                      </a:lnTo>
                      <a:lnTo>
                        <a:pt x="406" y="118"/>
                      </a:lnTo>
                      <a:lnTo>
                        <a:pt x="410" y="118"/>
                      </a:lnTo>
                      <a:lnTo>
                        <a:pt x="414" y="116"/>
                      </a:lnTo>
                      <a:lnTo>
                        <a:pt x="418" y="114"/>
                      </a:lnTo>
                      <a:lnTo>
                        <a:pt x="418" y="114"/>
                      </a:lnTo>
                      <a:lnTo>
                        <a:pt x="412" y="122"/>
                      </a:lnTo>
                      <a:lnTo>
                        <a:pt x="404" y="128"/>
                      </a:lnTo>
                      <a:lnTo>
                        <a:pt x="394" y="130"/>
                      </a:lnTo>
                      <a:lnTo>
                        <a:pt x="380" y="128"/>
                      </a:lnTo>
                      <a:lnTo>
                        <a:pt x="380" y="128"/>
                      </a:lnTo>
                      <a:lnTo>
                        <a:pt x="382" y="132"/>
                      </a:lnTo>
                      <a:lnTo>
                        <a:pt x="386" y="134"/>
                      </a:lnTo>
                      <a:lnTo>
                        <a:pt x="386" y="134"/>
                      </a:lnTo>
                      <a:lnTo>
                        <a:pt x="386" y="138"/>
                      </a:lnTo>
                      <a:lnTo>
                        <a:pt x="384" y="140"/>
                      </a:lnTo>
                      <a:lnTo>
                        <a:pt x="376" y="144"/>
                      </a:lnTo>
                      <a:lnTo>
                        <a:pt x="370" y="142"/>
                      </a:lnTo>
                      <a:lnTo>
                        <a:pt x="368" y="140"/>
                      </a:lnTo>
                      <a:lnTo>
                        <a:pt x="368" y="138"/>
                      </a:lnTo>
                      <a:lnTo>
                        <a:pt x="368" y="138"/>
                      </a:lnTo>
                      <a:lnTo>
                        <a:pt x="356" y="144"/>
                      </a:lnTo>
                      <a:lnTo>
                        <a:pt x="350" y="146"/>
                      </a:lnTo>
                      <a:lnTo>
                        <a:pt x="344" y="146"/>
                      </a:lnTo>
                      <a:lnTo>
                        <a:pt x="344" y="146"/>
                      </a:lnTo>
                      <a:lnTo>
                        <a:pt x="340" y="150"/>
                      </a:lnTo>
                      <a:lnTo>
                        <a:pt x="338" y="154"/>
                      </a:lnTo>
                      <a:lnTo>
                        <a:pt x="338" y="158"/>
                      </a:lnTo>
                      <a:lnTo>
                        <a:pt x="340" y="162"/>
                      </a:lnTo>
                      <a:lnTo>
                        <a:pt x="340" y="162"/>
                      </a:lnTo>
                      <a:lnTo>
                        <a:pt x="334" y="162"/>
                      </a:lnTo>
                      <a:lnTo>
                        <a:pt x="332" y="162"/>
                      </a:lnTo>
                      <a:lnTo>
                        <a:pt x="330" y="164"/>
                      </a:lnTo>
                      <a:lnTo>
                        <a:pt x="324" y="166"/>
                      </a:lnTo>
                      <a:lnTo>
                        <a:pt x="324" y="166"/>
                      </a:lnTo>
                      <a:lnTo>
                        <a:pt x="326" y="170"/>
                      </a:lnTo>
                      <a:lnTo>
                        <a:pt x="328" y="172"/>
                      </a:lnTo>
                      <a:lnTo>
                        <a:pt x="328" y="174"/>
                      </a:lnTo>
                      <a:lnTo>
                        <a:pt x="324" y="172"/>
                      </a:lnTo>
                      <a:lnTo>
                        <a:pt x="324" y="172"/>
                      </a:lnTo>
                      <a:lnTo>
                        <a:pt x="324" y="176"/>
                      </a:lnTo>
                      <a:lnTo>
                        <a:pt x="326" y="178"/>
                      </a:lnTo>
                      <a:lnTo>
                        <a:pt x="332" y="178"/>
                      </a:lnTo>
                      <a:lnTo>
                        <a:pt x="332" y="178"/>
                      </a:lnTo>
                      <a:lnTo>
                        <a:pt x="328" y="182"/>
                      </a:lnTo>
                      <a:lnTo>
                        <a:pt x="322" y="182"/>
                      </a:lnTo>
                      <a:lnTo>
                        <a:pt x="322" y="182"/>
                      </a:lnTo>
                      <a:lnTo>
                        <a:pt x="324" y="186"/>
                      </a:lnTo>
                      <a:lnTo>
                        <a:pt x="322" y="188"/>
                      </a:lnTo>
                      <a:lnTo>
                        <a:pt x="318" y="194"/>
                      </a:lnTo>
                      <a:lnTo>
                        <a:pt x="312" y="198"/>
                      </a:lnTo>
                      <a:lnTo>
                        <a:pt x="308" y="204"/>
                      </a:lnTo>
                      <a:lnTo>
                        <a:pt x="308" y="204"/>
                      </a:lnTo>
                      <a:lnTo>
                        <a:pt x="308" y="204"/>
                      </a:lnTo>
                      <a:lnTo>
                        <a:pt x="310" y="204"/>
                      </a:lnTo>
                      <a:lnTo>
                        <a:pt x="312" y="204"/>
                      </a:lnTo>
                      <a:lnTo>
                        <a:pt x="314" y="206"/>
                      </a:lnTo>
                      <a:lnTo>
                        <a:pt x="314" y="206"/>
                      </a:lnTo>
                      <a:lnTo>
                        <a:pt x="306" y="208"/>
                      </a:lnTo>
                      <a:lnTo>
                        <a:pt x="302" y="210"/>
                      </a:lnTo>
                      <a:lnTo>
                        <a:pt x="298" y="212"/>
                      </a:lnTo>
                      <a:lnTo>
                        <a:pt x="292" y="212"/>
                      </a:lnTo>
                      <a:lnTo>
                        <a:pt x="292" y="212"/>
                      </a:lnTo>
                      <a:lnTo>
                        <a:pt x="302" y="214"/>
                      </a:lnTo>
                      <a:lnTo>
                        <a:pt x="306" y="214"/>
                      </a:lnTo>
                      <a:lnTo>
                        <a:pt x="312" y="212"/>
                      </a:lnTo>
                      <a:lnTo>
                        <a:pt x="312" y="212"/>
                      </a:lnTo>
                      <a:lnTo>
                        <a:pt x="312" y="216"/>
                      </a:lnTo>
                      <a:lnTo>
                        <a:pt x="310" y="218"/>
                      </a:lnTo>
                      <a:lnTo>
                        <a:pt x="304" y="226"/>
                      </a:lnTo>
                      <a:lnTo>
                        <a:pt x="298" y="230"/>
                      </a:lnTo>
                      <a:lnTo>
                        <a:pt x="296" y="228"/>
                      </a:lnTo>
                      <a:lnTo>
                        <a:pt x="296" y="226"/>
                      </a:lnTo>
                      <a:lnTo>
                        <a:pt x="296" y="226"/>
                      </a:lnTo>
                      <a:lnTo>
                        <a:pt x="288" y="232"/>
                      </a:lnTo>
                      <a:lnTo>
                        <a:pt x="284" y="234"/>
                      </a:lnTo>
                      <a:lnTo>
                        <a:pt x="278" y="236"/>
                      </a:lnTo>
                      <a:lnTo>
                        <a:pt x="278" y="236"/>
                      </a:lnTo>
                      <a:lnTo>
                        <a:pt x="276" y="236"/>
                      </a:lnTo>
                      <a:lnTo>
                        <a:pt x="278" y="234"/>
                      </a:lnTo>
                      <a:lnTo>
                        <a:pt x="280" y="232"/>
                      </a:lnTo>
                      <a:lnTo>
                        <a:pt x="278" y="228"/>
                      </a:lnTo>
                      <a:lnTo>
                        <a:pt x="278" y="228"/>
                      </a:lnTo>
                      <a:lnTo>
                        <a:pt x="270" y="234"/>
                      </a:lnTo>
                      <a:lnTo>
                        <a:pt x="268" y="238"/>
                      </a:lnTo>
                      <a:lnTo>
                        <a:pt x="266" y="244"/>
                      </a:lnTo>
                      <a:lnTo>
                        <a:pt x="266" y="244"/>
                      </a:lnTo>
                      <a:lnTo>
                        <a:pt x="258" y="242"/>
                      </a:lnTo>
                      <a:lnTo>
                        <a:pt x="252" y="244"/>
                      </a:lnTo>
                      <a:lnTo>
                        <a:pt x="238" y="252"/>
                      </a:lnTo>
                      <a:lnTo>
                        <a:pt x="238" y="252"/>
                      </a:lnTo>
                      <a:lnTo>
                        <a:pt x="236" y="248"/>
                      </a:lnTo>
                      <a:lnTo>
                        <a:pt x="236" y="246"/>
                      </a:lnTo>
                      <a:lnTo>
                        <a:pt x="236" y="244"/>
                      </a:lnTo>
                      <a:lnTo>
                        <a:pt x="236" y="244"/>
                      </a:lnTo>
                      <a:lnTo>
                        <a:pt x="218" y="254"/>
                      </a:lnTo>
                      <a:lnTo>
                        <a:pt x="208" y="260"/>
                      </a:lnTo>
                      <a:lnTo>
                        <a:pt x="196" y="264"/>
                      </a:lnTo>
                      <a:lnTo>
                        <a:pt x="196" y="264"/>
                      </a:lnTo>
                      <a:lnTo>
                        <a:pt x="194" y="264"/>
                      </a:lnTo>
                      <a:lnTo>
                        <a:pt x="194" y="262"/>
                      </a:lnTo>
                      <a:lnTo>
                        <a:pt x="196" y="256"/>
                      </a:lnTo>
                      <a:lnTo>
                        <a:pt x="198" y="254"/>
                      </a:lnTo>
                      <a:lnTo>
                        <a:pt x="192" y="254"/>
                      </a:lnTo>
                      <a:lnTo>
                        <a:pt x="192" y="254"/>
                      </a:lnTo>
                      <a:lnTo>
                        <a:pt x="196" y="252"/>
                      </a:lnTo>
                      <a:lnTo>
                        <a:pt x="200" y="248"/>
                      </a:lnTo>
                      <a:lnTo>
                        <a:pt x="204" y="248"/>
                      </a:lnTo>
                      <a:lnTo>
                        <a:pt x="212" y="248"/>
                      </a:lnTo>
                      <a:lnTo>
                        <a:pt x="212" y="248"/>
                      </a:lnTo>
                      <a:lnTo>
                        <a:pt x="210" y="246"/>
                      </a:lnTo>
                      <a:lnTo>
                        <a:pt x="208" y="246"/>
                      </a:lnTo>
                      <a:lnTo>
                        <a:pt x="202" y="246"/>
                      </a:lnTo>
                      <a:lnTo>
                        <a:pt x="202" y="246"/>
                      </a:lnTo>
                      <a:lnTo>
                        <a:pt x="208" y="240"/>
                      </a:lnTo>
                      <a:lnTo>
                        <a:pt x="212" y="236"/>
                      </a:lnTo>
                      <a:lnTo>
                        <a:pt x="218" y="232"/>
                      </a:lnTo>
                      <a:lnTo>
                        <a:pt x="226" y="230"/>
                      </a:lnTo>
                      <a:lnTo>
                        <a:pt x="226" y="230"/>
                      </a:lnTo>
                      <a:lnTo>
                        <a:pt x="226" y="224"/>
                      </a:lnTo>
                      <a:lnTo>
                        <a:pt x="230" y="218"/>
                      </a:lnTo>
                      <a:lnTo>
                        <a:pt x="242" y="208"/>
                      </a:lnTo>
                      <a:lnTo>
                        <a:pt x="242" y="208"/>
                      </a:lnTo>
                      <a:lnTo>
                        <a:pt x="240" y="208"/>
                      </a:lnTo>
                      <a:lnTo>
                        <a:pt x="238" y="208"/>
                      </a:lnTo>
                      <a:lnTo>
                        <a:pt x="234" y="208"/>
                      </a:lnTo>
                      <a:lnTo>
                        <a:pt x="230" y="212"/>
                      </a:lnTo>
                      <a:lnTo>
                        <a:pt x="224" y="212"/>
                      </a:lnTo>
                      <a:lnTo>
                        <a:pt x="224" y="212"/>
                      </a:lnTo>
                      <a:lnTo>
                        <a:pt x="226" y="210"/>
                      </a:lnTo>
                      <a:lnTo>
                        <a:pt x="228" y="208"/>
                      </a:lnTo>
                      <a:lnTo>
                        <a:pt x="232" y="206"/>
                      </a:lnTo>
                      <a:lnTo>
                        <a:pt x="232" y="204"/>
                      </a:lnTo>
                      <a:lnTo>
                        <a:pt x="232" y="204"/>
                      </a:lnTo>
                      <a:lnTo>
                        <a:pt x="226" y="208"/>
                      </a:lnTo>
                      <a:lnTo>
                        <a:pt x="220" y="212"/>
                      </a:lnTo>
                      <a:lnTo>
                        <a:pt x="214" y="218"/>
                      </a:lnTo>
                      <a:lnTo>
                        <a:pt x="208" y="222"/>
                      </a:lnTo>
                      <a:lnTo>
                        <a:pt x="208" y="222"/>
                      </a:lnTo>
                      <a:lnTo>
                        <a:pt x="206" y="220"/>
                      </a:lnTo>
                      <a:lnTo>
                        <a:pt x="202" y="220"/>
                      </a:lnTo>
                      <a:lnTo>
                        <a:pt x="200" y="220"/>
                      </a:lnTo>
                      <a:lnTo>
                        <a:pt x="200" y="216"/>
                      </a:lnTo>
                      <a:lnTo>
                        <a:pt x="200" y="216"/>
                      </a:lnTo>
                      <a:lnTo>
                        <a:pt x="196" y="218"/>
                      </a:lnTo>
                      <a:lnTo>
                        <a:pt x="194" y="220"/>
                      </a:lnTo>
                      <a:lnTo>
                        <a:pt x="190" y="224"/>
                      </a:lnTo>
                      <a:lnTo>
                        <a:pt x="186" y="224"/>
                      </a:lnTo>
                      <a:lnTo>
                        <a:pt x="186" y="224"/>
                      </a:lnTo>
                      <a:lnTo>
                        <a:pt x="188" y="226"/>
                      </a:lnTo>
                      <a:lnTo>
                        <a:pt x="192" y="226"/>
                      </a:lnTo>
                      <a:lnTo>
                        <a:pt x="192" y="226"/>
                      </a:lnTo>
                      <a:lnTo>
                        <a:pt x="184" y="232"/>
                      </a:lnTo>
                      <a:lnTo>
                        <a:pt x="176" y="238"/>
                      </a:lnTo>
                      <a:lnTo>
                        <a:pt x="168" y="244"/>
                      </a:lnTo>
                      <a:lnTo>
                        <a:pt x="164" y="254"/>
                      </a:lnTo>
                      <a:lnTo>
                        <a:pt x="164" y="254"/>
                      </a:lnTo>
                      <a:lnTo>
                        <a:pt x="166" y="254"/>
                      </a:lnTo>
                      <a:lnTo>
                        <a:pt x="166" y="256"/>
                      </a:lnTo>
                      <a:lnTo>
                        <a:pt x="164" y="258"/>
                      </a:lnTo>
                      <a:lnTo>
                        <a:pt x="156" y="262"/>
                      </a:lnTo>
                      <a:lnTo>
                        <a:pt x="150" y="264"/>
                      </a:lnTo>
                      <a:lnTo>
                        <a:pt x="150" y="264"/>
                      </a:lnTo>
                      <a:lnTo>
                        <a:pt x="152" y="266"/>
                      </a:lnTo>
                      <a:lnTo>
                        <a:pt x="156" y="266"/>
                      </a:lnTo>
                      <a:lnTo>
                        <a:pt x="156" y="266"/>
                      </a:lnTo>
                      <a:lnTo>
                        <a:pt x="154" y="270"/>
                      </a:lnTo>
                      <a:lnTo>
                        <a:pt x="150" y="272"/>
                      </a:lnTo>
                      <a:lnTo>
                        <a:pt x="142" y="274"/>
                      </a:lnTo>
                      <a:lnTo>
                        <a:pt x="134" y="278"/>
                      </a:lnTo>
                      <a:lnTo>
                        <a:pt x="132" y="280"/>
                      </a:lnTo>
                      <a:lnTo>
                        <a:pt x="132" y="284"/>
                      </a:lnTo>
                      <a:lnTo>
                        <a:pt x="132" y="284"/>
                      </a:lnTo>
                      <a:lnTo>
                        <a:pt x="124" y="288"/>
                      </a:lnTo>
                      <a:lnTo>
                        <a:pt x="116" y="296"/>
                      </a:lnTo>
                      <a:lnTo>
                        <a:pt x="106" y="302"/>
                      </a:lnTo>
                      <a:lnTo>
                        <a:pt x="96" y="304"/>
                      </a:lnTo>
                      <a:lnTo>
                        <a:pt x="96" y="304"/>
                      </a:lnTo>
                      <a:lnTo>
                        <a:pt x="98" y="304"/>
                      </a:lnTo>
                      <a:lnTo>
                        <a:pt x="98" y="302"/>
                      </a:lnTo>
                      <a:lnTo>
                        <a:pt x="98" y="302"/>
                      </a:lnTo>
                      <a:lnTo>
                        <a:pt x="86" y="308"/>
                      </a:lnTo>
                      <a:lnTo>
                        <a:pt x="76" y="312"/>
                      </a:lnTo>
                      <a:lnTo>
                        <a:pt x="66" y="316"/>
                      </a:lnTo>
                      <a:lnTo>
                        <a:pt x="56" y="322"/>
                      </a:lnTo>
                      <a:lnTo>
                        <a:pt x="56" y="322"/>
                      </a:lnTo>
                      <a:lnTo>
                        <a:pt x="60" y="318"/>
                      </a:lnTo>
                      <a:lnTo>
                        <a:pt x="62" y="312"/>
                      </a:lnTo>
                      <a:lnTo>
                        <a:pt x="68" y="300"/>
                      </a:lnTo>
                      <a:lnTo>
                        <a:pt x="68" y="300"/>
                      </a:lnTo>
                      <a:lnTo>
                        <a:pt x="66" y="298"/>
                      </a:lnTo>
                      <a:lnTo>
                        <a:pt x="64" y="298"/>
                      </a:lnTo>
                      <a:lnTo>
                        <a:pt x="62" y="302"/>
                      </a:lnTo>
                      <a:lnTo>
                        <a:pt x="60" y="302"/>
                      </a:lnTo>
                      <a:lnTo>
                        <a:pt x="60" y="302"/>
                      </a:lnTo>
                      <a:lnTo>
                        <a:pt x="68" y="290"/>
                      </a:lnTo>
                      <a:lnTo>
                        <a:pt x="72" y="286"/>
                      </a:lnTo>
                      <a:lnTo>
                        <a:pt x="78" y="282"/>
                      </a:lnTo>
                      <a:lnTo>
                        <a:pt x="78" y="282"/>
                      </a:lnTo>
                      <a:lnTo>
                        <a:pt x="76" y="280"/>
                      </a:lnTo>
                      <a:lnTo>
                        <a:pt x="74" y="282"/>
                      </a:lnTo>
                      <a:lnTo>
                        <a:pt x="72" y="284"/>
                      </a:lnTo>
                      <a:lnTo>
                        <a:pt x="70" y="284"/>
                      </a:lnTo>
                      <a:lnTo>
                        <a:pt x="70" y="284"/>
                      </a:lnTo>
                      <a:lnTo>
                        <a:pt x="74" y="276"/>
                      </a:lnTo>
                      <a:lnTo>
                        <a:pt x="78" y="270"/>
                      </a:lnTo>
                      <a:lnTo>
                        <a:pt x="78" y="270"/>
                      </a:lnTo>
                      <a:lnTo>
                        <a:pt x="76" y="270"/>
                      </a:lnTo>
                      <a:lnTo>
                        <a:pt x="74" y="272"/>
                      </a:lnTo>
                      <a:lnTo>
                        <a:pt x="64" y="278"/>
                      </a:lnTo>
                      <a:lnTo>
                        <a:pt x="56" y="284"/>
                      </a:lnTo>
                      <a:lnTo>
                        <a:pt x="50" y="290"/>
                      </a:lnTo>
                      <a:lnTo>
                        <a:pt x="50" y="290"/>
                      </a:lnTo>
                      <a:lnTo>
                        <a:pt x="52" y="292"/>
                      </a:lnTo>
                      <a:lnTo>
                        <a:pt x="50" y="296"/>
                      </a:lnTo>
                      <a:lnTo>
                        <a:pt x="46" y="296"/>
                      </a:lnTo>
                      <a:lnTo>
                        <a:pt x="46" y="296"/>
                      </a:lnTo>
                      <a:lnTo>
                        <a:pt x="40" y="308"/>
                      </a:lnTo>
                      <a:lnTo>
                        <a:pt x="32" y="320"/>
                      </a:lnTo>
                      <a:lnTo>
                        <a:pt x="26" y="326"/>
                      </a:lnTo>
                      <a:lnTo>
                        <a:pt x="18" y="330"/>
                      </a:lnTo>
                      <a:lnTo>
                        <a:pt x="10" y="334"/>
                      </a:lnTo>
                      <a:lnTo>
                        <a:pt x="2" y="336"/>
                      </a:lnTo>
                      <a:lnTo>
                        <a:pt x="2" y="336"/>
                      </a:lnTo>
                      <a:lnTo>
                        <a:pt x="4" y="330"/>
                      </a:lnTo>
                      <a:lnTo>
                        <a:pt x="2" y="324"/>
                      </a:lnTo>
                      <a:lnTo>
                        <a:pt x="0" y="312"/>
                      </a:lnTo>
                      <a:lnTo>
                        <a:pt x="0" y="306"/>
                      </a:lnTo>
                      <a:lnTo>
                        <a:pt x="2" y="300"/>
                      </a:lnTo>
                      <a:lnTo>
                        <a:pt x="6" y="296"/>
                      </a:lnTo>
                      <a:lnTo>
                        <a:pt x="14" y="292"/>
                      </a:lnTo>
                      <a:lnTo>
                        <a:pt x="14" y="292"/>
                      </a:lnTo>
                      <a:lnTo>
                        <a:pt x="10" y="288"/>
                      </a:lnTo>
                      <a:lnTo>
                        <a:pt x="6" y="286"/>
                      </a:lnTo>
                      <a:lnTo>
                        <a:pt x="6" y="286"/>
                      </a:lnTo>
                      <a:lnTo>
                        <a:pt x="8" y="284"/>
                      </a:lnTo>
                      <a:lnTo>
                        <a:pt x="10" y="282"/>
                      </a:lnTo>
                      <a:lnTo>
                        <a:pt x="10" y="280"/>
                      </a:lnTo>
                      <a:lnTo>
                        <a:pt x="8" y="278"/>
                      </a:lnTo>
                      <a:lnTo>
                        <a:pt x="8" y="278"/>
                      </a:lnTo>
                      <a:lnTo>
                        <a:pt x="10" y="276"/>
                      </a:lnTo>
                      <a:lnTo>
                        <a:pt x="12" y="274"/>
                      </a:lnTo>
                      <a:lnTo>
                        <a:pt x="18" y="272"/>
                      </a:lnTo>
                      <a:lnTo>
                        <a:pt x="18" y="272"/>
                      </a:lnTo>
                      <a:lnTo>
                        <a:pt x="16" y="270"/>
                      </a:lnTo>
                      <a:lnTo>
                        <a:pt x="16" y="272"/>
                      </a:lnTo>
                      <a:lnTo>
                        <a:pt x="12" y="272"/>
                      </a:lnTo>
                      <a:lnTo>
                        <a:pt x="10" y="272"/>
                      </a:lnTo>
                      <a:lnTo>
                        <a:pt x="10" y="272"/>
                      </a:lnTo>
                      <a:lnTo>
                        <a:pt x="14" y="268"/>
                      </a:lnTo>
                      <a:lnTo>
                        <a:pt x="16" y="264"/>
                      </a:lnTo>
                      <a:lnTo>
                        <a:pt x="26" y="262"/>
                      </a:lnTo>
                      <a:lnTo>
                        <a:pt x="34" y="258"/>
                      </a:lnTo>
                      <a:lnTo>
                        <a:pt x="44" y="254"/>
                      </a:lnTo>
                      <a:lnTo>
                        <a:pt x="44" y="254"/>
                      </a:lnTo>
                      <a:lnTo>
                        <a:pt x="44" y="248"/>
                      </a:lnTo>
                      <a:lnTo>
                        <a:pt x="46" y="244"/>
                      </a:lnTo>
                      <a:lnTo>
                        <a:pt x="50" y="240"/>
                      </a:lnTo>
                      <a:lnTo>
                        <a:pt x="54" y="236"/>
                      </a:lnTo>
                      <a:lnTo>
                        <a:pt x="66" y="228"/>
                      </a:lnTo>
                      <a:lnTo>
                        <a:pt x="78" y="222"/>
                      </a:lnTo>
                      <a:lnTo>
                        <a:pt x="78" y="222"/>
                      </a:lnTo>
                      <a:lnTo>
                        <a:pt x="76" y="220"/>
                      </a:lnTo>
                      <a:lnTo>
                        <a:pt x="72" y="220"/>
                      </a:lnTo>
                      <a:lnTo>
                        <a:pt x="70" y="222"/>
                      </a:lnTo>
                      <a:lnTo>
                        <a:pt x="68" y="222"/>
                      </a:lnTo>
                      <a:lnTo>
                        <a:pt x="68" y="222"/>
                      </a:lnTo>
                      <a:lnTo>
                        <a:pt x="68" y="218"/>
                      </a:lnTo>
                      <a:lnTo>
                        <a:pt x="70" y="218"/>
                      </a:lnTo>
                      <a:lnTo>
                        <a:pt x="74" y="218"/>
                      </a:lnTo>
                      <a:lnTo>
                        <a:pt x="74" y="218"/>
                      </a:lnTo>
                      <a:lnTo>
                        <a:pt x="76" y="216"/>
                      </a:lnTo>
                      <a:lnTo>
                        <a:pt x="76" y="216"/>
                      </a:lnTo>
                      <a:lnTo>
                        <a:pt x="72" y="216"/>
                      </a:lnTo>
                      <a:lnTo>
                        <a:pt x="66" y="216"/>
                      </a:lnTo>
                      <a:lnTo>
                        <a:pt x="62" y="218"/>
                      </a:lnTo>
                      <a:lnTo>
                        <a:pt x="58" y="220"/>
                      </a:lnTo>
                      <a:lnTo>
                        <a:pt x="58" y="220"/>
                      </a:lnTo>
                      <a:lnTo>
                        <a:pt x="54" y="218"/>
                      </a:lnTo>
                      <a:lnTo>
                        <a:pt x="54" y="216"/>
                      </a:lnTo>
                      <a:lnTo>
                        <a:pt x="58" y="208"/>
                      </a:lnTo>
                      <a:lnTo>
                        <a:pt x="58" y="208"/>
                      </a:lnTo>
                      <a:lnTo>
                        <a:pt x="50" y="212"/>
                      </a:lnTo>
                      <a:lnTo>
                        <a:pt x="44" y="212"/>
                      </a:lnTo>
                      <a:lnTo>
                        <a:pt x="28" y="210"/>
                      </a:lnTo>
                      <a:lnTo>
                        <a:pt x="28" y="210"/>
                      </a:lnTo>
                      <a:lnTo>
                        <a:pt x="28" y="202"/>
                      </a:lnTo>
                      <a:lnTo>
                        <a:pt x="34" y="196"/>
                      </a:lnTo>
                      <a:lnTo>
                        <a:pt x="42" y="192"/>
                      </a:lnTo>
                      <a:lnTo>
                        <a:pt x="52" y="190"/>
                      </a:lnTo>
                      <a:lnTo>
                        <a:pt x="74" y="186"/>
                      </a:lnTo>
                      <a:lnTo>
                        <a:pt x="84" y="182"/>
                      </a:lnTo>
                      <a:lnTo>
                        <a:pt x="94" y="180"/>
                      </a:lnTo>
                      <a:lnTo>
                        <a:pt x="94" y="180"/>
                      </a:lnTo>
                      <a:lnTo>
                        <a:pt x="94" y="186"/>
                      </a:lnTo>
                      <a:lnTo>
                        <a:pt x="96" y="190"/>
                      </a:lnTo>
                      <a:lnTo>
                        <a:pt x="102" y="192"/>
                      </a:lnTo>
                      <a:lnTo>
                        <a:pt x="102" y="192"/>
                      </a:lnTo>
                      <a:lnTo>
                        <a:pt x="100" y="194"/>
                      </a:lnTo>
                      <a:lnTo>
                        <a:pt x="100" y="196"/>
                      </a:lnTo>
                      <a:lnTo>
                        <a:pt x="100" y="196"/>
                      </a:lnTo>
                      <a:lnTo>
                        <a:pt x="106" y="198"/>
                      </a:lnTo>
                      <a:lnTo>
                        <a:pt x="114" y="198"/>
                      </a:lnTo>
                      <a:lnTo>
                        <a:pt x="126" y="200"/>
                      </a:lnTo>
                      <a:lnTo>
                        <a:pt x="126" y="200"/>
                      </a:lnTo>
                      <a:lnTo>
                        <a:pt x="134" y="196"/>
                      </a:lnTo>
                      <a:lnTo>
                        <a:pt x="142" y="192"/>
                      </a:lnTo>
                      <a:lnTo>
                        <a:pt x="158" y="182"/>
                      </a:lnTo>
                      <a:lnTo>
                        <a:pt x="168" y="178"/>
                      </a:lnTo>
                      <a:lnTo>
                        <a:pt x="178" y="174"/>
                      </a:lnTo>
                      <a:lnTo>
                        <a:pt x="188" y="174"/>
                      </a:lnTo>
                      <a:lnTo>
                        <a:pt x="200" y="178"/>
                      </a:lnTo>
                      <a:lnTo>
                        <a:pt x="200" y="178"/>
                      </a:lnTo>
                      <a:lnTo>
                        <a:pt x="214" y="172"/>
                      </a:lnTo>
                      <a:lnTo>
                        <a:pt x="236" y="162"/>
                      </a:lnTo>
                      <a:lnTo>
                        <a:pt x="262" y="150"/>
                      </a:lnTo>
                      <a:lnTo>
                        <a:pt x="272" y="144"/>
                      </a:lnTo>
                      <a:lnTo>
                        <a:pt x="278" y="138"/>
                      </a:lnTo>
                      <a:lnTo>
                        <a:pt x="278" y="138"/>
                      </a:lnTo>
                      <a:lnTo>
                        <a:pt x="288" y="128"/>
                      </a:lnTo>
                      <a:lnTo>
                        <a:pt x="300" y="118"/>
                      </a:lnTo>
                      <a:lnTo>
                        <a:pt x="300" y="118"/>
                      </a:lnTo>
                      <a:lnTo>
                        <a:pt x="296" y="118"/>
                      </a:lnTo>
                      <a:lnTo>
                        <a:pt x="290" y="118"/>
                      </a:lnTo>
                      <a:lnTo>
                        <a:pt x="284" y="120"/>
                      </a:lnTo>
                      <a:lnTo>
                        <a:pt x="278" y="118"/>
                      </a:lnTo>
                      <a:lnTo>
                        <a:pt x="278" y="118"/>
                      </a:lnTo>
                      <a:lnTo>
                        <a:pt x="284" y="114"/>
                      </a:lnTo>
                      <a:lnTo>
                        <a:pt x="292" y="112"/>
                      </a:lnTo>
                      <a:lnTo>
                        <a:pt x="300" y="112"/>
                      </a:lnTo>
                      <a:lnTo>
                        <a:pt x="310" y="112"/>
                      </a:lnTo>
                      <a:lnTo>
                        <a:pt x="310" y="112"/>
                      </a:lnTo>
                      <a:lnTo>
                        <a:pt x="314" y="112"/>
                      </a:lnTo>
                      <a:lnTo>
                        <a:pt x="316" y="110"/>
                      </a:lnTo>
                      <a:lnTo>
                        <a:pt x="320" y="104"/>
                      </a:lnTo>
                      <a:lnTo>
                        <a:pt x="326" y="98"/>
                      </a:lnTo>
                      <a:lnTo>
                        <a:pt x="328" y="96"/>
                      </a:lnTo>
                      <a:lnTo>
                        <a:pt x="332" y="96"/>
                      </a:lnTo>
                      <a:lnTo>
                        <a:pt x="332" y="96"/>
                      </a:lnTo>
                      <a:lnTo>
                        <a:pt x="340" y="90"/>
                      </a:lnTo>
                      <a:lnTo>
                        <a:pt x="346" y="86"/>
                      </a:lnTo>
                      <a:lnTo>
                        <a:pt x="352" y="82"/>
                      </a:lnTo>
                      <a:lnTo>
                        <a:pt x="358" y="76"/>
                      </a:lnTo>
                      <a:lnTo>
                        <a:pt x="358" y="76"/>
                      </a:lnTo>
                      <a:lnTo>
                        <a:pt x="356" y="74"/>
                      </a:lnTo>
                      <a:lnTo>
                        <a:pt x="352" y="74"/>
                      </a:lnTo>
                      <a:lnTo>
                        <a:pt x="352" y="74"/>
                      </a:lnTo>
                      <a:lnTo>
                        <a:pt x="348" y="78"/>
                      </a:lnTo>
                      <a:lnTo>
                        <a:pt x="344" y="82"/>
                      </a:lnTo>
                      <a:lnTo>
                        <a:pt x="336" y="84"/>
                      </a:lnTo>
                      <a:lnTo>
                        <a:pt x="326" y="86"/>
                      </a:lnTo>
                      <a:lnTo>
                        <a:pt x="326" y="86"/>
                      </a:lnTo>
                      <a:lnTo>
                        <a:pt x="326" y="82"/>
                      </a:lnTo>
                      <a:lnTo>
                        <a:pt x="326" y="78"/>
                      </a:lnTo>
                      <a:lnTo>
                        <a:pt x="326" y="74"/>
                      </a:lnTo>
                      <a:lnTo>
                        <a:pt x="324" y="70"/>
                      </a:lnTo>
                      <a:lnTo>
                        <a:pt x="324" y="70"/>
                      </a:lnTo>
                      <a:lnTo>
                        <a:pt x="318" y="76"/>
                      </a:lnTo>
                      <a:lnTo>
                        <a:pt x="314" y="80"/>
                      </a:lnTo>
                      <a:lnTo>
                        <a:pt x="310" y="80"/>
                      </a:lnTo>
                      <a:lnTo>
                        <a:pt x="310" y="80"/>
                      </a:lnTo>
                      <a:lnTo>
                        <a:pt x="312" y="76"/>
                      </a:lnTo>
                      <a:lnTo>
                        <a:pt x="314" y="74"/>
                      </a:lnTo>
                      <a:lnTo>
                        <a:pt x="318" y="72"/>
                      </a:lnTo>
                      <a:lnTo>
                        <a:pt x="320" y="68"/>
                      </a:lnTo>
                      <a:lnTo>
                        <a:pt x="320" y="68"/>
                      </a:lnTo>
                      <a:lnTo>
                        <a:pt x="316" y="70"/>
                      </a:lnTo>
                      <a:lnTo>
                        <a:pt x="314" y="72"/>
                      </a:lnTo>
                      <a:lnTo>
                        <a:pt x="310" y="74"/>
                      </a:lnTo>
                      <a:lnTo>
                        <a:pt x="304" y="74"/>
                      </a:lnTo>
                      <a:lnTo>
                        <a:pt x="304" y="74"/>
                      </a:lnTo>
                      <a:lnTo>
                        <a:pt x="306" y="72"/>
                      </a:lnTo>
                      <a:lnTo>
                        <a:pt x="306" y="70"/>
                      </a:lnTo>
                      <a:lnTo>
                        <a:pt x="306" y="66"/>
                      </a:lnTo>
                      <a:lnTo>
                        <a:pt x="302" y="60"/>
                      </a:lnTo>
                      <a:lnTo>
                        <a:pt x="300" y="60"/>
                      </a:lnTo>
                      <a:lnTo>
                        <a:pt x="298" y="60"/>
                      </a:lnTo>
                      <a:lnTo>
                        <a:pt x="298" y="60"/>
                      </a:lnTo>
                      <a:lnTo>
                        <a:pt x="300" y="54"/>
                      </a:lnTo>
                      <a:lnTo>
                        <a:pt x="304" y="52"/>
                      </a:lnTo>
                      <a:lnTo>
                        <a:pt x="318" y="50"/>
                      </a:lnTo>
                      <a:lnTo>
                        <a:pt x="318" y="50"/>
                      </a:lnTo>
                      <a:lnTo>
                        <a:pt x="314" y="46"/>
                      </a:lnTo>
                      <a:lnTo>
                        <a:pt x="310" y="46"/>
                      </a:lnTo>
                      <a:lnTo>
                        <a:pt x="306" y="46"/>
                      </a:lnTo>
                      <a:lnTo>
                        <a:pt x="300" y="46"/>
                      </a:lnTo>
                      <a:lnTo>
                        <a:pt x="300" y="46"/>
                      </a:lnTo>
                      <a:lnTo>
                        <a:pt x="318" y="36"/>
                      </a:lnTo>
                      <a:lnTo>
                        <a:pt x="340" y="28"/>
                      </a:lnTo>
                      <a:lnTo>
                        <a:pt x="340" y="28"/>
                      </a:lnTo>
                      <a:lnTo>
                        <a:pt x="342" y="30"/>
                      </a:lnTo>
                      <a:lnTo>
                        <a:pt x="340" y="32"/>
                      </a:lnTo>
                      <a:lnTo>
                        <a:pt x="338" y="36"/>
                      </a:lnTo>
                      <a:lnTo>
                        <a:pt x="338" y="36"/>
                      </a:lnTo>
                      <a:lnTo>
                        <a:pt x="340" y="36"/>
                      </a:lnTo>
                      <a:lnTo>
                        <a:pt x="342" y="38"/>
                      </a:lnTo>
                      <a:lnTo>
                        <a:pt x="342" y="38"/>
                      </a:lnTo>
                      <a:lnTo>
                        <a:pt x="346" y="38"/>
                      </a:lnTo>
                      <a:lnTo>
                        <a:pt x="348" y="36"/>
                      </a:lnTo>
                      <a:lnTo>
                        <a:pt x="350" y="34"/>
                      </a:lnTo>
                      <a:lnTo>
                        <a:pt x="354" y="32"/>
                      </a:lnTo>
                      <a:lnTo>
                        <a:pt x="354" y="32"/>
                      </a:lnTo>
                      <a:lnTo>
                        <a:pt x="352" y="28"/>
                      </a:lnTo>
                      <a:lnTo>
                        <a:pt x="352" y="22"/>
                      </a:lnTo>
                      <a:lnTo>
                        <a:pt x="352" y="22"/>
                      </a:lnTo>
                      <a:lnTo>
                        <a:pt x="388" y="14"/>
                      </a:lnTo>
                      <a:lnTo>
                        <a:pt x="428" y="6"/>
                      </a:lnTo>
                      <a:lnTo>
                        <a:pt x="448" y="2"/>
                      </a:lnTo>
                      <a:lnTo>
                        <a:pt x="466" y="0"/>
                      </a:lnTo>
                      <a:lnTo>
                        <a:pt x="486" y="0"/>
                      </a:lnTo>
                      <a:lnTo>
                        <a:pt x="506" y="2"/>
                      </a:lnTo>
                      <a:lnTo>
                        <a:pt x="506" y="2"/>
                      </a:lnTo>
                      <a:lnTo>
                        <a:pt x="500" y="6"/>
                      </a:lnTo>
                      <a:lnTo>
                        <a:pt x="494" y="8"/>
                      </a:lnTo>
                      <a:lnTo>
                        <a:pt x="478" y="10"/>
                      </a:lnTo>
                      <a:lnTo>
                        <a:pt x="478" y="10"/>
                      </a:lnTo>
                      <a:lnTo>
                        <a:pt x="482" y="12"/>
                      </a:lnTo>
                      <a:lnTo>
                        <a:pt x="486" y="12"/>
                      </a:lnTo>
                      <a:lnTo>
                        <a:pt x="496" y="12"/>
                      </a:lnTo>
                      <a:lnTo>
                        <a:pt x="504" y="10"/>
                      </a:lnTo>
                      <a:lnTo>
                        <a:pt x="508" y="12"/>
                      </a:lnTo>
                      <a:lnTo>
                        <a:pt x="512" y="14"/>
                      </a:lnTo>
                      <a:lnTo>
                        <a:pt x="512" y="14"/>
                      </a:lnTo>
                      <a:lnTo>
                        <a:pt x="510" y="16"/>
                      </a:lnTo>
                      <a:lnTo>
                        <a:pt x="510" y="16"/>
                      </a:lnTo>
                      <a:lnTo>
                        <a:pt x="518" y="14"/>
                      </a:lnTo>
                      <a:lnTo>
                        <a:pt x="518" y="14"/>
                      </a:lnTo>
                      <a:close/>
                      <a:moveTo>
                        <a:pt x="378" y="40"/>
                      </a:moveTo>
                      <a:lnTo>
                        <a:pt x="378" y="40"/>
                      </a:lnTo>
                      <a:lnTo>
                        <a:pt x="400" y="32"/>
                      </a:lnTo>
                      <a:lnTo>
                        <a:pt x="420" y="24"/>
                      </a:lnTo>
                      <a:lnTo>
                        <a:pt x="464" y="14"/>
                      </a:lnTo>
                      <a:lnTo>
                        <a:pt x="464" y="14"/>
                      </a:lnTo>
                      <a:lnTo>
                        <a:pt x="466" y="14"/>
                      </a:lnTo>
                      <a:lnTo>
                        <a:pt x="466" y="16"/>
                      </a:lnTo>
                      <a:lnTo>
                        <a:pt x="468" y="18"/>
                      </a:lnTo>
                      <a:lnTo>
                        <a:pt x="468" y="18"/>
                      </a:lnTo>
                      <a:lnTo>
                        <a:pt x="468" y="18"/>
                      </a:lnTo>
                      <a:lnTo>
                        <a:pt x="470" y="16"/>
                      </a:lnTo>
                      <a:lnTo>
                        <a:pt x="472" y="14"/>
                      </a:lnTo>
                      <a:lnTo>
                        <a:pt x="474" y="10"/>
                      </a:lnTo>
                      <a:lnTo>
                        <a:pt x="472" y="10"/>
                      </a:lnTo>
                      <a:lnTo>
                        <a:pt x="472" y="10"/>
                      </a:lnTo>
                      <a:lnTo>
                        <a:pt x="446" y="14"/>
                      </a:lnTo>
                      <a:lnTo>
                        <a:pt x="422" y="20"/>
                      </a:lnTo>
                      <a:lnTo>
                        <a:pt x="398" y="28"/>
                      </a:lnTo>
                      <a:lnTo>
                        <a:pt x="388" y="34"/>
                      </a:lnTo>
                      <a:lnTo>
                        <a:pt x="378" y="40"/>
                      </a:lnTo>
                      <a:lnTo>
                        <a:pt x="378" y="4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3" name="Freeform 259"/>
                <p:cNvSpPr>
                  <a:spLocks/>
                </p:cNvSpPr>
                <p:nvPr userDrawn="1"/>
              </p:nvSpPr>
              <p:spPr bwMode="auto">
                <a:xfrm>
                  <a:off x="3739" y="258"/>
                  <a:ext cx="21" cy="7"/>
                </a:xfrm>
                <a:custGeom>
                  <a:avLst/>
                  <a:gdLst/>
                  <a:ahLst/>
                  <a:cxnLst>
                    <a:cxn ang="0">
                      <a:pos x="18" y="2"/>
                    </a:cxn>
                    <a:cxn ang="0">
                      <a:pos x="18" y="2"/>
                    </a:cxn>
                    <a:cxn ang="0">
                      <a:pos x="32" y="2"/>
                    </a:cxn>
                    <a:cxn ang="0">
                      <a:pos x="46" y="2"/>
                    </a:cxn>
                    <a:cxn ang="0">
                      <a:pos x="78" y="0"/>
                    </a:cxn>
                    <a:cxn ang="0">
                      <a:pos x="78" y="0"/>
                    </a:cxn>
                    <a:cxn ang="0">
                      <a:pos x="60" y="10"/>
                    </a:cxn>
                    <a:cxn ang="0">
                      <a:pos x="40" y="18"/>
                    </a:cxn>
                    <a:cxn ang="0">
                      <a:pos x="20" y="24"/>
                    </a:cxn>
                    <a:cxn ang="0">
                      <a:pos x="10" y="24"/>
                    </a:cxn>
                    <a:cxn ang="0">
                      <a:pos x="0" y="24"/>
                    </a:cxn>
                    <a:cxn ang="0">
                      <a:pos x="0" y="24"/>
                    </a:cxn>
                    <a:cxn ang="0">
                      <a:pos x="0" y="20"/>
                    </a:cxn>
                    <a:cxn ang="0">
                      <a:pos x="2" y="16"/>
                    </a:cxn>
                    <a:cxn ang="0">
                      <a:pos x="8" y="10"/>
                    </a:cxn>
                    <a:cxn ang="0">
                      <a:pos x="16" y="6"/>
                    </a:cxn>
                    <a:cxn ang="0">
                      <a:pos x="18" y="4"/>
                    </a:cxn>
                    <a:cxn ang="0">
                      <a:pos x="18" y="2"/>
                    </a:cxn>
                    <a:cxn ang="0">
                      <a:pos x="18" y="2"/>
                    </a:cxn>
                  </a:cxnLst>
                  <a:rect l="0" t="0" r="r" b="b"/>
                  <a:pathLst>
                    <a:path w="78" h="24">
                      <a:moveTo>
                        <a:pt x="18" y="2"/>
                      </a:moveTo>
                      <a:lnTo>
                        <a:pt x="18" y="2"/>
                      </a:lnTo>
                      <a:lnTo>
                        <a:pt x="32" y="2"/>
                      </a:lnTo>
                      <a:lnTo>
                        <a:pt x="46" y="2"/>
                      </a:lnTo>
                      <a:lnTo>
                        <a:pt x="78" y="0"/>
                      </a:lnTo>
                      <a:lnTo>
                        <a:pt x="78" y="0"/>
                      </a:lnTo>
                      <a:lnTo>
                        <a:pt x="60" y="10"/>
                      </a:lnTo>
                      <a:lnTo>
                        <a:pt x="40" y="18"/>
                      </a:lnTo>
                      <a:lnTo>
                        <a:pt x="20" y="24"/>
                      </a:lnTo>
                      <a:lnTo>
                        <a:pt x="10" y="24"/>
                      </a:lnTo>
                      <a:lnTo>
                        <a:pt x="0" y="24"/>
                      </a:lnTo>
                      <a:lnTo>
                        <a:pt x="0" y="24"/>
                      </a:lnTo>
                      <a:lnTo>
                        <a:pt x="0" y="20"/>
                      </a:lnTo>
                      <a:lnTo>
                        <a:pt x="2" y="16"/>
                      </a:lnTo>
                      <a:lnTo>
                        <a:pt x="8" y="10"/>
                      </a:lnTo>
                      <a:lnTo>
                        <a:pt x="16" y="6"/>
                      </a:lnTo>
                      <a:lnTo>
                        <a:pt x="18" y="4"/>
                      </a:lnTo>
                      <a:lnTo>
                        <a:pt x="18" y="2"/>
                      </a:lnTo>
                      <a:lnTo>
                        <a:pt x="18"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4" name="Freeform 260"/>
                <p:cNvSpPr>
                  <a:spLocks/>
                </p:cNvSpPr>
                <p:nvPr userDrawn="1"/>
              </p:nvSpPr>
              <p:spPr bwMode="auto">
                <a:xfrm>
                  <a:off x="3797" y="258"/>
                  <a:ext cx="26" cy="8"/>
                </a:xfrm>
                <a:custGeom>
                  <a:avLst/>
                  <a:gdLst/>
                  <a:ahLst/>
                  <a:cxnLst>
                    <a:cxn ang="0">
                      <a:pos x="94" y="0"/>
                    </a:cxn>
                    <a:cxn ang="0">
                      <a:pos x="94" y="0"/>
                    </a:cxn>
                    <a:cxn ang="0">
                      <a:pos x="96" y="0"/>
                    </a:cxn>
                    <a:cxn ang="0">
                      <a:pos x="94" y="4"/>
                    </a:cxn>
                    <a:cxn ang="0">
                      <a:pos x="92" y="6"/>
                    </a:cxn>
                    <a:cxn ang="0">
                      <a:pos x="90" y="8"/>
                    </a:cxn>
                    <a:cxn ang="0">
                      <a:pos x="90" y="8"/>
                    </a:cxn>
                    <a:cxn ang="0">
                      <a:pos x="90" y="8"/>
                    </a:cxn>
                    <a:cxn ang="0">
                      <a:pos x="88" y="6"/>
                    </a:cxn>
                    <a:cxn ang="0">
                      <a:pos x="88" y="4"/>
                    </a:cxn>
                    <a:cxn ang="0">
                      <a:pos x="86" y="4"/>
                    </a:cxn>
                    <a:cxn ang="0">
                      <a:pos x="86" y="4"/>
                    </a:cxn>
                    <a:cxn ang="0">
                      <a:pos x="42" y="14"/>
                    </a:cxn>
                    <a:cxn ang="0">
                      <a:pos x="22" y="22"/>
                    </a:cxn>
                    <a:cxn ang="0">
                      <a:pos x="0" y="30"/>
                    </a:cxn>
                    <a:cxn ang="0">
                      <a:pos x="0" y="30"/>
                    </a:cxn>
                    <a:cxn ang="0">
                      <a:pos x="10" y="24"/>
                    </a:cxn>
                    <a:cxn ang="0">
                      <a:pos x="20" y="18"/>
                    </a:cxn>
                    <a:cxn ang="0">
                      <a:pos x="44" y="10"/>
                    </a:cxn>
                    <a:cxn ang="0">
                      <a:pos x="68" y="4"/>
                    </a:cxn>
                    <a:cxn ang="0">
                      <a:pos x="94" y="0"/>
                    </a:cxn>
                    <a:cxn ang="0">
                      <a:pos x="94" y="0"/>
                    </a:cxn>
                  </a:cxnLst>
                  <a:rect l="0" t="0" r="r" b="b"/>
                  <a:pathLst>
                    <a:path w="96" h="30">
                      <a:moveTo>
                        <a:pt x="94" y="0"/>
                      </a:moveTo>
                      <a:lnTo>
                        <a:pt x="94" y="0"/>
                      </a:lnTo>
                      <a:lnTo>
                        <a:pt x="96" y="0"/>
                      </a:lnTo>
                      <a:lnTo>
                        <a:pt x="94" y="4"/>
                      </a:lnTo>
                      <a:lnTo>
                        <a:pt x="92" y="6"/>
                      </a:lnTo>
                      <a:lnTo>
                        <a:pt x="90" y="8"/>
                      </a:lnTo>
                      <a:lnTo>
                        <a:pt x="90" y="8"/>
                      </a:lnTo>
                      <a:lnTo>
                        <a:pt x="90" y="8"/>
                      </a:lnTo>
                      <a:lnTo>
                        <a:pt x="88" y="6"/>
                      </a:lnTo>
                      <a:lnTo>
                        <a:pt x="88" y="4"/>
                      </a:lnTo>
                      <a:lnTo>
                        <a:pt x="86" y="4"/>
                      </a:lnTo>
                      <a:lnTo>
                        <a:pt x="86" y="4"/>
                      </a:lnTo>
                      <a:lnTo>
                        <a:pt x="42" y="14"/>
                      </a:lnTo>
                      <a:lnTo>
                        <a:pt x="22" y="22"/>
                      </a:lnTo>
                      <a:lnTo>
                        <a:pt x="0" y="30"/>
                      </a:lnTo>
                      <a:lnTo>
                        <a:pt x="0" y="30"/>
                      </a:lnTo>
                      <a:lnTo>
                        <a:pt x="10" y="24"/>
                      </a:lnTo>
                      <a:lnTo>
                        <a:pt x="20" y="18"/>
                      </a:lnTo>
                      <a:lnTo>
                        <a:pt x="44" y="10"/>
                      </a:lnTo>
                      <a:lnTo>
                        <a:pt x="68" y="4"/>
                      </a:lnTo>
                      <a:lnTo>
                        <a:pt x="94" y="0"/>
                      </a:lnTo>
                      <a:lnTo>
                        <a:pt x="9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5" name="Freeform 261"/>
                <p:cNvSpPr>
                  <a:spLocks/>
                </p:cNvSpPr>
                <p:nvPr userDrawn="1"/>
              </p:nvSpPr>
              <p:spPr bwMode="auto">
                <a:xfrm>
                  <a:off x="3482" y="264"/>
                  <a:ext cx="6" cy="4"/>
                </a:xfrm>
                <a:custGeom>
                  <a:avLst/>
                  <a:gdLst/>
                  <a:ahLst/>
                  <a:cxnLst>
                    <a:cxn ang="0">
                      <a:pos x="24" y="0"/>
                    </a:cxn>
                    <a:cxn ang="0">
                      <a:pos x="24" y="0"/>
                    </a:cxn>
                    <a:cxn ang="0">
                      <a:pos x="12" y="10"/>
                    </a:cxn>
                    <a:cxn ang="0">
                      <a:pos x="12" y="10"/>
                    </a:cxn>
                    <a:cxn ang="0">
                      <a:pos x="2" y="14"/>
                    </a:cxn>
                    <a:cxn ang="0">
                      <a:pos x="0" y="14"/>
                    </a:cxn>
                    <a:cxn ang="0">
                      <a:pos x="0" y="12"/>
                    </a:cxn>
                    <a:cxn ang="0">
                      <a:pos x="8" y="8"/>
                    </a:cxn>
                    <a:cxn ang="0">
                      <a:pos x="24" y="0"/>
                    </a:cxn>
                    <a:cxn ang="0">
                      <a:pos x="24" y="0"/>
                    </a:cxn>
                  </a:cxnLst>
                  <a:rect l="0" t="0" r="r" b="b"/>
                  <a:pathLst>
                    <a:path w="24" h="14">
                      <a:moveTo>
                        <a:pt x="24" y="0"/>
                      </a:moveTo>
                      <a:lnTo>
                        <a:pt x="24" y="0"/>
                      </a:lnTo>
                      <a:lnTo>
                        <a:pt x="12" y="10"/>
                      </a:lnTo>
                      <a:lnTo>
                        <a:pt x="12" y="10"/>
                      </a:lnTo>
                      <a:lnTo>
                        <a:pt x="2" y="14"/>
                      </a:lnTo>
                      <a:lnTo>
                        <a:pt x="0" y="14"/>
                      </a:lnTo>
                      <a:lnTo>
                        <a:pt x="0" y="12"/>
                      </a:lnTo>
                      <a:lnTo>
                        <a:pt x="8" y="8"/>
                      </a:lnTo>
                      <a:lnTo>
                        <a:pt x="24" y="0"/>
                      </a:lnTo>
                      <a:lnTo>
                        <a:pt x="2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6" name="Freeform 262"/>
                <p:cNvSpPr>
                  <a:spLocks/>
                </p:cNvSpPr>
                <p:nvPr userDrawn="1"/>
              </p:nvSpPr>
              <p:spPr bwMode="auto">
                <a:xfrm>
                  <a:off x="3473" y="271"/>
                  <a:ext cx="2" cy="1"/>
                </a:xfrm>
                <a:custGeom>
                  <a:avLst/>
                  <a:gdLst/>
                  <a:ahLst/>
                  <a:cxnLst>
                    <a:cxn ang="0">
                      <a:pos x="10" y="0"/>
                    </a:cxn>
                    <a:cxn ang="0">
                      <a:pos x="10" y="0"/>
                    </a:cxn>
                    <a:cxn ang="0">
                      <a:pos x="8" y="4"/>
                    </a:cxn>
                    <a:cxn ang="0">
                      <a:pos x="6" y="4"/>
                    </a:cxn>
                    <a:cxn ang="0">
                      <a:pos x="2" y="6"/>
                    </a:cxn>
                    <a:cxn ang="0">
                      <a:pos x="0" y="6"/>
                    </a:cxn>
                    <a:cxn ang="0">
                      <a:pos x="0" y="6"/>
                    </a:cxn>
                    <a:cxn ang="0">
                      <a:pos x="0" y="6"/>
                    </a:cxn>
                    <a:cxn ang="0">
                      <a:pos x="2" y="2"/>
                    </a:cxn>
                    <a:cxn ang="0">
                      <a:pos x="10" y="0"/>
                    </a:cxn>
                    <a:cxn ang="0">
                      <a:pos x="10" y="0"/>
                    </a:cxn>
                  </a:cxnLst>
                  <a:rect l="0" t="0" r="r" b="b"/>
                  <a:pathLst>
                    <a:path w="10" h="6">
                      <a:moveTo>
                        <a:pt x="10" y="0"/>
                      </a:moveTo>
                      <a:lnTo>
                        <a:pt x="10" y="0"/>
                      </a:lnTo>
                      <a:lnTo>
                        <a:pt x="8" y="4"/>
                      </a:lnTo>
                      <a:lnTo>
                        <a:pt x="6" y="4"/>
                      </a:lnTo>
                      <a:lnTo>
                        <a:pt x="2" y="6"/>
                      </a:lnTo>
                      <a:lnTo>
                        <a:pt x="0" y="6"/>
                      </a:lnTo>
                      <a:lnTo>
                        <a:pt x="0" y="6"/>
                      </a:lnTo>
                      <a:lnTo>
                        <a:pt x="0" y="6"/>
                      </a:lnTo>
                      <a:lnTo>
                        <a:pt x="2" y="2"/>
                      </a:lnTo>
                      <a:lnTo>
                        <a:pt x="10" y="0"/>
                      </a:lnTo>
                      <a:lnTo>
                        <a:pt x="1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7" name="Freeform 263"/>
                <p:cNvSpPr>
                  <a:spLocks/>
                </p:cNvSpPr>
                <p:nvPr userDrawn="1"/>
              </p:nvSpPr>
              <p:spPr bwMode="auto">
                <a:xfrm>
                  <a:off x="3930" y="273"/>
                  <a:ext cx="2" cy="3"/>
                </a:xfrm>
                <a:custGeom>
                  <a:avLst/>
                  <a:gdLst/>
                  <a:ahLst/>
                  <a:cxnLst>
                    <a:cxn ang="0">
                      <a:pos x="6" y="0"/>
                    </a:cxn>
                    <a:cxn ang="0">
                      <a:pos x="6" y="0"/>
                    </a:cxn>
                    <a:cxn ang="0">
                      <a:pos x="6" y="0"/>
                    </a:cxn>
                    <a:cxn ang="0">
                      <a:pos x="6" y="2"/>
                    </a:cxn>
                    <a:cxn ang="0">
                      <a:pos x="6" y="6"/>
                    </a:cxn>
                    <a:cxn ang="0">
                      <a:pos x="6" y="8"/>
                    </a:cxn>
                    <a:cxn ang="0">
                      <a:pos x="8" y="6"/>
                    </a:cxn>
                    <a:cxn ang="0">
                      <a:pos x="8" y="6"/>
                    </a:cxn>
                    <a:cxn ang="0">
                      <a:pos x="8" y="10"/>
                    </a:cxn>
                    <a:cxn ang="0">
                      <a:pos x="6" y="12"/>
                    </a:cxn>
                    <a:cxn ang="0">
                      <a:pos x="0" y="12"/>
                    </a:cxn>
                    <a:cxn ang="0">
                      <a:pos x="0" y="12"/>
                    </a:cxn>
                    <a:cxn ang="0">
                      <a:pos x="0" y="8"/>
                    </a:cxn>
                    <a:cxn ang="0">
                      <a:pos x="0" y="6"/>
                    </a:cxn>
                    <a:cxn ang="0">
                      <a:pos x="2" y="0"/>
                    </a:cxn>
                    <a:cxn ang="0">
                      <a:pos x="2" y="0"/>
                    </a:cxn>
                    <a:cxn ang="0">
                      <a:pos x="4" y="2"/>
                    </a:cxn>
                    <a:cxn ang="0">
                      <a:pos x="6" y="0"/>
                    </a:cxn>
                    <a:cxn ang="0">
                      <a:pos x="6" y="0"/>
                    </a:cxn>
                  </a:cxnLst>
                  <a:rect l="0" t="0" r="r" b="b"/>
                  <a:pathLst>
                    <a:path w="8" h="12">
                      <a:moveTo>
                        <a:pt x="6" y="0"/>
                      </a:moveTo>
                      <a:lnTo>
                        <a:pt x="6" y="0"/>
                      </a:lnTo>
                      <a:lnTo>
                        <a:pt x="6" y="0"/>
                      </a:lnTo>
                      <a:lnTo>
                        <a:pt x="6" y="2"/>
                      </a:lnTo>
                      <a:lnTo>
                        <a:pt x="6" y="6"/>
                      </a:lnTo>
                      <a:lnTo>
                        <a:pt x="6" y="8"/>
                      </a:lnTo>
                      <a:lnTo>
                        <a:pt x="8" y="6"/>
                      </a:lnTo>
                      <a:lnTo>
                        <a:pt x="8" y="6"/>
                      </a:lnTo>
                      <a:lnTo>
                        <a:pt x="8" y="10"/>
                      </a:lnTo>
                      <a:lnTo>
                        <a:pt x="6" y="12"/>
                      </a:lnTo>
                      <a:lnTo>
                        <a:pt x="0" y="12"/>
                      </a:lnTo>
                      <a:lnTo>
                        <a:pt x="0" y="12"/>
                      </a:lnTo>
                      <a:lnTo>
                        <a:pt x="0" y="8"/>
                      </a:lnTo>
                      <a:lnTo>
                        <a:pt x="0" y="6"/>
                      </a:lnTo>
                      <a:lnTo>
                        <a:pt x="2" y="0"/>
                      </a:lnTo>
                      <a:lnTo>
                        <a:pt x="2" y="0"/>
                      </a:lnTo>
                      <a:lnTo>
                        <a:pt x="4" y="2"/>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8" name="Freeform 264"/>
                <p:cNvSpPr>
                  <a:spLocks/>
                </p:cNvSpPr>
                <p:nvPr userDrawn="1"/>
              </p:nvSpPr>
              <p:spPr bwMode="auto">
                <a:xfrm>
                  <a:off x="3777" y="277"/>
                  <a:ext cx="4" cy="2"/>
                </a:xfrm>
                <a:custGeom>
                  <a:avLst/>
                  <a:gdLst/>
                  <a:ahLst/>
                  <a:cxnLst>
                    <a:cxn ang="0">
                      <a:pos x="16" y="2"/>
                    </a:cxn>
                    <a:cxn ang="0">
                      <a:pos x="16" y="2"/>
                    </a:cxn>
                    <a:cxn ang="0">
                      <a:pos x="16" y="6"/>
                    </a:cxn>
                    <a:cxn ang="0">
                      <a:pos x="12" y="6"/>
                    </a:cxn>
                    <a:cxn ang="0">
                      <a:pos x="6" y="6"/>
                    </a:cxn>
                    <a:cxn ang="0">
                      <a:pos x="4" y="4"/>
                    </a:cxn>
                    <a:cxn ang="0">
                      <a:pos x="4" y="4"/>
                    </a:cxn>
                    <a:cxn ang="0">
                      <a:pos x="2" y="4"/>
                    </a:cxn>
                    <a:cxn ang="0">
                      <a:pos x="2" y="6"/>
                    </a:cxn>
                    <a:cxn ang="0">
                      <a:pos x="2" y="6"/>
                    </a:cxn>
                    <a:cxn ang="0">
                      <a:pos x="0" y="4"/>
                    </a:cxn>
                    <a:cxn ang="0">
                      <a:pos x="4" y="2"/>
                    </a:cxn>
                    <a:cxn ang="0">
                      <a:pos x="8" y="0"/>
                    </a:cxn>
                    <a:cxn ang="0">
                      <a:pos x="14" y="0"/>
                    </a:cxn>
                    <a:cxn ang="0">
                      <a:pos x="14" y="0"/>
                    </a:cxn>
                    <a:cxn ang="0">
                      <a:pos x="12" y="4"/>
                    </a:cxn>
                    <a:cxn ang="0">
                      <a:pos x="16" y="2"/>
                    </a:cxn>
                    <a:cxn ang="0">
                      <a:pos x="16" y="2"/>
                    </a:cxn>
                  </a:cxnLst>
                  <a:rect l="0" t="0" r="r" b="b"/>
                  <a:pathLst>
                    <a:path w="16" h="6">
                      <a:moveTo>
                        <a:pt x="16" y="2"/>
                      </a:moveTo>
                      <a:lnTo>
                        <a:pt x="16" y="2"/>
                      </a:lnTo>
                      <a:lnTo>
                        <a:pt x="16" y="6"/>
                      </a:lnTo>
                      <a:lnTo>
                        <a:pt x="12" y="6"/>
                      </a:lnTo>
                      <a:lnTo>
                        <a:pt x="6" y="6"/>
                      </a:lnTo>
                      <a:lnTo>
                        <a:pt x="4" y="4"/>
                      </a:lnTo>
                      <a:lnTo>
                        <a:pt x="4" y="4"/>
                      </a:lnTo>
                      <a:lnTo>
                        <a:pt x="2" y="4"/>
                      </a:lnTo>
                      <a:lnTo>
                        <a:pt x="2" y="6"/>
                      </a:lnTo>
                      <a:lnTo>
                        <a:pt x="2" y="6"/>
                      </a:lnTo>
                      <a:lnTo>
                        <a:pt x="0" y="4"/>
                      </a:lnTo>
                      <a:lnTo>
                        <a:pt x="4" y="2"/>
                      </a:lnTo>
                      <a:lnTo>
                        <a:pt x="8" y="0"/>
                      </a:lnTo>
                      <a:lnTo>
                        <a:pt x="14" y="0"/>
                      </a:lnTo>
                      <a:lnTo>
                        <a:pt x="14" y="0"/>
                      </a:lnTo>
                      <a:lnTo>
                        <a:pt x="12" y="4"/>
                      </a:lnTo>
                      <a:lnTo>
                        <a:pt x="16" y="2"/>
                      </a:lnTo>
                      <a:lnTo>
                        <a:pt x="16"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89" name="Freeform 265"/>
                <p:cNvSpPr>
                  <a:spLocks/>
                </p:cNvSpPr>
                <p:nvPr userDrawn="1"/>
              </p:nvSpPr>
              <p:spPr bwMode="auto">
                <a:xfrm>
                  <a:off x="3769" y="281"/>
                  <a:ext cx="9" cy="2"/>
                </a:xfrm>
                <a:custGeom>
                  <a:avLst/>
                  <a:gdLst/>
                  <a:ahLst/>
                  <a:cxnLst>
                    <a:cxn ang="0">
                      <a:pos x="36" y="0"/>
                    </a:cxn>
                    <a:cxn ang="0">
                      <a:pos x="36" y="0"/>
                    </a:cxn>
                    <a:cxn ang="0">
                      <a:pos x="28" y="4"/>
                    </a:cxn>
                    <a:cxn ang="0">
                      <a:pos x="22" y="6"/>
                    </a:cxn>
                    <a:cxn ang="0">
                      <a:pos x="0" y="8"/>
                    </a:cxn>
                    <a:cxn ang="0">
                      <a:pos x="0" y="8"/>
                    </a:cxn>
                    <a:cxn ang="0">
                      <a:pos x="8" y="4"/>
                    </a:cxn>
                    <a:cxn ang="0">
                      <a:pos x="18" y="2"/>
                    </a:cxn>
                    <a:cxn ang="0">
                      <a:pos x="36" y="0"/>
                    </a:cxn>
                    <a:cxn ang="0">
                      <a:pos x="36" y="0"/>
                    </a:cxn>
                  </a:cxnLst>
                  <a:rect l="0" t="0" r="r" b="b"/>
                  <a:pathLst>
                    <a:path w="36" h="8">
                      <a:moveTo>
                        <a:pt x="36" y="0"/>
                      </a:moveTo>
                      <a:lnTo>
                        <a:pt x="36" y="0"/>
                      </a:lnTo>
                      <a:lnTo>
                        <a:pt x="28" y="4"/>
                      </a:lnTo>
                      <a:lnTo>
                        <a:pt x="22" y="6"/>
                      </a:lnTo>
                      <a:lnTo>
                        <a:pt x="0" y="8"/>
                      </a:lnTo>
                      <a:lnTo>
                        <a:pt x="0" y="8"/>
                      </a:lnTo>
                      <a:lnTo>
                        <a:pt x="8" y="4"/>
                      </a:lnTo>
                      <a:lnTo>
                        <a:pt x="18" y="2"/>
                      </a:lnTo>
                      <a:lnTo>
                        <a:pt x="36" y="0"/>
                      </a:lnTo>
                      <a:lnTo>
                        <a:pt x="3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0" name="Freeform 266"/>
                <p:cNvSpPr>
                  <a:spLocks/>
                </p:cNvSpPr>
                <p:nvPr userDrawn="1"/>
              </p:nvSpPr>
              <p:spPr bwMode="auto">
                <a:xfrm>
                  <a:off x="4011" y="250"/>
                  <a:ext cx="75" cy="41"/>
                </a:xfrm>
                <a:custGeom>
                  <a:avLst/>
                  <a:gdLst/>
                  <a:ahLst/>
                  <a:cxnLst>
                    <a:cxn ang="0">
                      <a:pos x="0" y="0"/>
                    </a:cxn>
                    <a:cxn ang="0">
                      <a:pos x="16" y="2"/>
                    </a:cxn>
                    <a:cxn ang="0">
                      <a:pos x="46" y="18"/>
                    </a:cxn>
                    <a:cxn ang="0">
                      <a:pos x="58" y="30"/>
                    </a:cxn>
                    <a:cxn ang="0">
                      <a:pos x="74" y="40"/>
                    </a:cxn>
                    <a:cxn ang="0">
                      <a:pos x="90" y="48"/>
                    </a:cxn>
                    <a:cxn ang="0">
                      <a:pos x="100" y="60"/>
                    </a:cxn>
                    <a:cxn ang="0">
                      <a:pos x="98" y="60"/>
                    </a:cxn>
                    <a:cxn ang="0">
                      <a:pos x="128" y="74"/>
                    </a:cxn>
                    <a:cxn ang="0">
                      <a:pos x="146" y="88"/>
                    </a:cxn>
                    <a:cxn ang="0">
                      <a:pos x="148" y="92"/>
                    </a:cxn>
                    <a:cxn ang="0">
                      <a:pos x="158" y="92"/>
                    </a:cxn>
                    <a:cxn ang="0">
                      <a:pos x="172" y="102"/>
                    </a:cxn>
                    <a:cxn ang="0">
                      <a:pos x="218" y="126"/>
                    </a:cxn>
                    <a:cxn ang="0">
                      <a:pos x="286" y="150"/>
                    </a:cxn>
                    <a:cxn ang="0">
                      <a:pos x="282" y="154"/>
                    </a:cxn>
                    <a:cxn ang="0">
                      <a:pos x="272" y="158"/>
                    </a:cxn>
                    <a:cxn ang="0">
                      <a:pos x="250" y="154"/>
                    </a:cxn>
                    <a:cxn ang="0">
                      <a:pos x="238" y="146"/>
                    </a:cxn>
                    <a:cxn ang="0">
                      <a:pos x="238" y="148"/>
                    </a:cxn>
                    <a:cxn ang="0">
                      <a:pos x="240" y="150"/>
                    </a:cxn>
                    <a:cxn ang="0">
                      <a:pos x="230" y="150"/>
                    </a:cxn>
                    <a:cxn ang="0">
                      <a:pos x="222" y="144"/>
                    </a:cxn>
                    <a:cxn ang="0">
                      <a:pos x="224" y="142"/>
                    </a:cxn>
                    <a:cxn ang="0">
                      <a:pos x="218" y="144"/>
                    </a:cxn>
                    <a:cxn ang="0">
                      <a:pos x="212" y="144"/>
                    </a:cxn>
                    <a:cxn ang="0">
                      <a:pos x="188" y="132"/>
                    </a:cxn>
                    <a:cxn ang="0">
                      <a:pos x="186" y="128"/>
                    </a:cxn>
                    <a:cxn ang="0">
                      <a:pos x="188" y="126"/>
                    </a:cxn>
                    <a:cxn ang="0">
                      <a:pos x="168" y="116"/>
                    </a:cxn>
                    <a:cxn ang="0">
                      <a:pos x="136" y="94"/>
                    </a:cxn>
                    <a:cxn ang="0">
                      <a:pos x="120" y="86"/>
                    </a:cxn>
                    <a:cxn ang="0">
                      <a:pos x="96" y="70"/>
                    </a:cxn>
                    <a:cxn ang="0">
                      <a:pos x="46" y="40"/>
                    </a:cxn>
                    <a:cxn ang="0">
                      <a:pos x="22" y="22"/>
                    </a:cxn>
                    <a:cxn ang="0">
                      <a:pos x="24" y="14"/>
                    </a:cxn>
                    <a:cxn ang="0">
                      <a:pos x="18" y="10"/>
                    </a:cxn>
                    <a:cxn ang="0">
                      <a:pos x="0" y="0"/>
                    </a:cxn>
                  </a:cxnLst>
                  <a:rect l="0" t="0" r="r" b="b"/>
                  <a:pathLst>
                    <a:path w="286" h="158">
                      <a:moveTo>
                        <a:pt x="0" y="0"/>
                      </a:moveTo>
                      <a:lnTo>
                        <a:pt x="0" y="0"/>
                      </a:lnTo>
                      <a:lnTo>
                        <a:pt x="8" y="0"/>
                      </a:lnTo>
                      <a:lnTo>
                        <a:pt x="16" y="2"/>
                      </a:lnTo>
                      <a:lnTo>
                        <a:pt x="32" y="8"/>
                      </a:lnTo>
                      <a:lnTo>
                        <a:pt x="46" y="18"/>
                      </a:lnTo>
                      <a:lnTo>
                        <a:pt x="58" y="30"/>
                      </a:lnTo>
                      <a:lnTo>
                        <a:pt x="58" y="30"/>
                      </a:lnTo>
                      <a:lnTo>
                        <a:pt x="66" y="36"/>
                      </a:lnTo>
                      <a:lnTo>
                        <a:pt x="74" y="40"/>
                      </a:lnTo>
                      <a:lnTo>
                        <a:pt x="90" y="48"/>
                      </a:lnTo>
                      <a:lnTo>
                        <a:pt x="90" y="48"/>
                      </a:lnTo>
                      <a:lnTo>
                        <a:pt x="98" y="56"/>
                      </a:lnTo>
                      <a:lnTo>
                        <a:pt x="100" y="60"/>
                      </a:lnTo>
                      <a:lnTo>
                        <a:pt x="100" y="60"/>
                      </a:lnTo>
                      <a:lnTo>
                        <a:pt x="98" y="60"/>
                      </a:lnTo>
                      <a:lnTo>
                        <a:pt x="98" y="60"/>
                      </a:lnTo>
                      <a:lnTo>
                        <a:pt x="128" y="74"/>
                      </a:lnTo>
                      <a:lnTo>
                        <a:pt x="140" y="82"/>
                      </a:lnTo>
                      <a:lnTo>
                        <a:pt x="146" y="88"/>
                      </a:lnTo>
                      <a:lnTo>
                        <a:pt x="148" y="92"/>
                      </a:lnTo>
                      <a:lnTo>
                        <a:pt x="148" y="92"/>
                      </a:lnTo>
                      <a:lnTo>
                        <a:pt x="154" y="92"/>
                      </a:lnTo>
                      <a:lnTo>
                        <a:pt x="158" y="92"/>
                      </a:lnTo>
                      <a:lnTo>
                        <a:pt x="158" y="92"/>
                      </a:lnTo>
                      <a:lnTo>
                        <a:pt x="172" y="102"/>
                      </a:lnTo>
                      <a:lnTo>
                        <a:pt x="186" y="112"/>
                      </a:lnTo>
                      <a:lnTo>
                        <a:pt x="218" y="126"/>
                      </a:lnTo>
                      <a:lnTo>
                        <a:pt x="252" y="140"/>
                      </a:lnTo>
                      <a:lnTo>
                        <a:pt x="286" y="150"/>
                      </a:lnTo>
                      <a:lnTo>
                        <a:pt x="286" y="150"/>
                      </a:lnTo>
                      <a:lnTo>
                        <a:pt x="282" y="154"/>
                      </a:lnTo>
                      <a:lnTo>
                        <a:pt x="278" y="156"/>
                      </a:lnTo>
                      <a:lnTo>
                        <a:pt x="272" y="158"/>
                      </a:lnTo>
                      <a:lnTo>
                        <a:pt x="264" y="158"/>
                      </a:lnTo>
                      <a:lnTo>
                        <a:pt x="250" y="154"/>
                      </a:lnTo>
                      <a:lnTo>
                        <a:pt x="238" y="146"/>
                      </a:lnTo>
                      <a:lnTo>
                        <a:pt x="238" y="146"/>
                      </a:lnTo>
                      <a:lnTo>
                        <a:pt x="238" y="148"/>
                      </a:lnTo>
                      <a:lnTo>
                        <a:pt x="238" y="148"/>
                      </a:lnTo>
                      <a:lnTo>
                        <a:pt x="240" y="150"/>
                      </a:lnTo>
                      <a:lnTo>
                        <a:pt x="240" y="150"/>
                      </a:lnTo>
                      <a:lnTo>
                        <a:pt x="236" y="150"/>
                      </a:lnTo>
                      <a:lnTo>
                        <a:pt x="230" y="150"/>
                      </a:lnTo>
                      <a:lnTo>
                        <a:pt x="224" y="146"/>
                      </a:lnTo>
                      <a:lnTo>
                        <a:pt x="222" y="144"/>
                      </a:lnTo>
                      <a:lnTo>
                        <a:pt x="224" y="142"/>
                      </a:lnTo>
                      <a:lnTo>
                        <a:pt x="224" y="142"/>
                      </a:lnTo>
                      <a:lnTo>
                        <a:pt x="220" y="142"/>
                      </a:lnTo>
                      <a:lnTo>
                        <a:pt x="218" y="144"/>
                      </a:lnTo>
                      <a:lnTo>
                        <a:pt x="212" y="144"/>
                      </a:lnTo>
                      <a:lnTo>
                        <a:pt x="212" y="144"/>
                      </a:lnTo>
                      <a:lnTo>
                        <a:pt x="200" y="138"/>
                      </a:lnTo>
                      <a:lnTo>
                        <a:pt x="188" y="132"/>
                      </a:lnTo>
                      <a:lnTo>
                        <a:pt x="188" y="132"/>
                      </a:lnTo>
                      <a:lnTo>
                        <a:pt x="186" y="128"/>
                      </a:lnTo>
                      <a:lnTo>
                        <a:pt x="188" y="126"/>
                      </a:lnTo>
                      <a:lnTo>
                        <a:pt x="188" y="126"/>
                      </a:lnTo>
                      <a:lnTo>
                        <a:pt x="178" y="122"/>
                      </a:lnTo>
                      <a:lnTo>
                        <a:pt x="168" y="116"/>
                      </a:lnTo>
                      <a:lnTo>
                        <a:pt x="152" y="104"/>
                      </a:lnTo>
                      <a:lnTo>
                        <a:pt x="136" y="94"/>
                      </a:lnTo>
                      <a:lnTo>
                        <a:pt x="128" y="90"/>
                      </a:lnTo>
                      <a:lnTo>
                        <a:pt x="120" y="86"/>
                      </a:lnTo>
                      <a:lnTo>
                        <a:pt x="120" y="86"/>
                      </a:lnTo>
                      <a:lnTo>
                        <a:pt x="96" y="70"/>
                      </a:lnTo>
                      <a:lnTo>
                        <a:pt x="72" y="54"/>
                      </a:lnTo>
                      <a:lnTo>
                        <a:pt x="46" y="40"/>
                      </a:lnTo>
                      <a:lnTo>
                        <a:pt x="22" y="22"/>
                      </a:lnTo>
                      <a:lnTo>
                        <a:pt x="22" y="22"/>
                      </a:lnTo>
                      <a:lnTo>
                        <a:pt x="24" y="18"/>
                      </a:lnTo>
                      <a:lnTo>
                        <a:pt x="24" y="14"/>
                      </a:lnTo>
                      <a:lnTo>
                        <a:pt x="22" y="12"/>
                      </a:lnTo>
                      <a:lnTo>
                        <a:pt x="18" y="10"/>
                      </a:lnTo>
                      <a:lnTo>
                        <a:pt x="8" y="6"/>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1" name="Freeform 267"/>
                <p:cNvSpPr>
                  <a:spLocks/>
                </p:cNvSpPr>
                <p:nvPr userDrawn="1"/>
              </p:nvSpPr>
              <p:spPr bwMode="auto">
                <a:xfrm>
                  <a:off x="3750" y="289"/>
                  <a:ext cx="18" cy="6"/>
                </a:xfrm>
                <a:custGeom>
                  <a:avLst/>
                  <a:gdLst/>
                  <a:ahLst/>
                  <a:cxnLst>
                    <a:cxn ang="0">
                      <a:pos x="68" y="10"/>
                    </a:cxn>
                    <a:cxn ang="0">
                      <a:pos x="68" y="10"/>
                    </a:cxn>
                    <a:cxn ang="0">
                      <a:pos x="66" y="14"/>
                    </a:cxn>
                    <a:cxn ang="0">
                      <a:pos x="62" y="20"/>
                    </a:cxn>
                    <a:cxn ang="0">
                      <a:pos x="56" y="24"/>
                    </a:cxn>
                    <a:cxn ang="0">
                      <a:pos x="52" y="24"/>
                    </a:cxn>
                    <a:cxn ang="0">
                      <a:pos x="48" y="22"/>
                    </a:cxn>
                    <a:cxn ang="0">
                      <a:pos x="48" y="22"/>
                    </a:cxn>
                    <a:cxn ang="0">
                      <a:pos x="48" y="18"/>
                    </a:cxn>
                    <a:cxn ang="0">
                      <a:pos x="50" y="16"/>
                    </a:cxn>
                    <a:cxn ang="0">
                      <a:pos x="54" y="14"/>
                    </a:cxn>
                    <a:cxn ang="0">
                      <a:pos x="56" y="12"/>
                    </a:cxn>
                    <a:cxn ang="0">
                      <a:pos x="56" y="12"/>
                    </a:cxn>
                    <a:cxn ang="0">
                      <a:pos x="42" y="16"/>
                    </a:cxn>
                    <a:cxn ang="0">
                      <a:pos x="28" y="22"/>
                    </a:cxn>
                    <a:cxn ang="0">
                      <a:pos x="20" y="24"/>
                    </a:cxn>
                    <a:cxn ang="0">
                      <a:pos x="14" y="24"/>
                    </a:cxn>
                    <a:cxn ang="0">
                      <a:pos x="6" y="24"/>
                    </a:cxn>
                    <a:cxn ang="0">
                      <a:pos x="0" y="20"/>
                    </a:cxn>
                    <a:cxn ang="0">
                      <a:pos x="0" y="20"/>
                    </a:cxn>
                    <a:cxn ang="0">
                      <a:pos x="6" y="14"/>
                    </a:cxn>
                    <a:cxn ang="0">
                      <a:pos x="14" y="10"/>
                    </a:cxn>
                    <a:cxn ang="0">
                      <a:pos x="32" y="4"/>
                    </a:cxn>
                    <a:cxn ang="0">
                      <a:pos x="52" y="2"/>
                    </a:cxn>
                    <a:cxn ang="0">
                      <a:pos x="68" y="0"/>
                    </a:cxn>
                    <a:cxn ang="0">
                      <a:pos x="68" y="0"/>
                    </a:cxn>
                    <a:cxn ang="0">
                      <a:pos x="68" y="2"/>
                    </a:cxn>
                    <a:cxn ang="0">
                      <a:pos x="66" y="6"/>
                    </a:cxn>
                    <a:cxn ang="0">
                      <a:pos x="62" y="10"/>
                    </a:cxn>
                    <a:cxn ang="0">
                      <a:pos x="58" y="10"/>
                    </a:cxn>
                    <a:cxn ang="0">
                      <a:pos x="58" y="10"/>
                    </a:cxn>
                    <a:cxn ang="0">
                      <a:pos x="58" y="12"/>
                    </a:cxn>
                    <a:cxn ang="0">
                      <a:pos x="62" y="12"/>
                    </a:cxn>
                    <a:cxn ang="0">
                      <a:pos x="66" y="12"/>
                    </a:cxn>
                    <a:cxn ang="0">
                      <a:pos x="68" y="10"/>
                    </a:cxn>
                    <a:cxn ang="0">
                      <a:pos x="68" y="10"/>
                    </a:cxn>
                  </a:cxnLst>
                  <a:rect l="0" t="0" r="r" b="b"/>
                  <a:pathLst>
                    <a:path w="68" h="24">
                      <a:moveTo>
                        <a:pt x="68" y="10"/>
                      </a:moveTo>
                      <a:lnTo>
                        <a:pt x="68" y="10"/>
                      </a:lnTo>
                      <a:lnTo>
                        <a:pt x="66" y="14"/>
                      </a:lnTo>
                      <a:lnTo>
                        <a:pt x="62" y="20"/>
                      </a:lnTo>
                      <a:lnTo>
                        <a:pt x="56" y="24"/>
                      </a:lnTo>
                      <a:lnTo>
                        <a:pt x="52" y="24"/>
                      </a:lnTo>
                      <a:lnTo>
                        <a:pt x="48" y="22"/>
                      </a:lnTo>
                      <a:lnTo>
                        <a:pt x="48" y="22"/>
                      </a:lnTo>
                      <a:lnTo>
                        <a:pt x="48" y="18"/>
                      </a:lnTo>
                      <a:lnTo>
                        <a:pt x="50" y="16"/>
                      </a:lnTo>
                      <a:lnTo>
                        <a:pt x="54" y="14"/>
                      </a:lnTo>
                      <a:lnTo>
                        <a:pt x="56" y="12"/>
                      </a:lnTo>
                      <a:lnTo>
                        <a:pt x="56" y="12"/>
                      </a:lnTo>
                      <a:lnTo>
                        <a:pt x="42" y="16"/>
                      </a:lnTo>
                      <a:lnTo>
                        <a:pt x="28" y="22"/>
                      </a:lnTo>
                      <a:lnTo>
                        <a:pt x="20" y="24"/>
                      </a:lnTo>
                      <a:lnTo>
                        <a:pt x="14" y="24"/>
                      </a:lnTo>
                      <a:lnTo>
                        <a:pt x="6" y="24"/>
                      </a:lnTo>
                      <a:lnTo>
                        <a:pt x="0" y="20"/>
                      </a:lnTo>
                      <a:lnTo>
                        <a:pt x="0" y="20"/>
                      </a:lnTo>
                      <a:lnTo>
                        <a:pt x="6" y="14"/>
                      </a:lnTo>
                      <a:lnTo>
                        <a:pt x="14" y="10"/>
                      </a:lnTo>
                      <a:lnTo>
                        <a:pt x="32" y="4"/>
                      </a:lnTo>
                      <a:lnTo>
                        <a:pt x="52" y="2"/>
                      </a:lnTo>
                      <a:lnTo>
                        <a:pt x="68" y="0"/>
                      </a:lnTo>
                      <a:lnTo>
                        <a:pt x="68" y="0"/>
                      </a:lnTo>
                      <a:lnTo>
                        <a:pt x="68" y="2"/>
                      </a:lnTo>
                      <a:lnTo>
                        <a:pt x="66" y="6"/>
                      </a:lnTo>
                      <a:lnTo>
                        <a:pt x="62" y="10"/>
                      </a:lnTo>
                      <a:lnTo>
                        <a:pt x="58" y="10"/>
                      </a:lnTo>
                      <a:lnTo>
                        <a:pt x="58" y="10"/>
                      </a:lnTo>
                      <a:lnTo>
                        <a:pt x="58" y="12"/>
                      </a:lnTo>
                      <a:lnTo>
                        <a:pt x="62" y="12"/>
                      </a:lnTo>
                      <a:lnTo>
                        <a:pt x="66" y="12"/>
                      </a:lnTo>
                      <a:lnTo>
                        <a:pt x="68" y="10"/>
                      </a:lnTo>
                      <a:lnTo>
                        <a:pt x="68"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2" name="Freeform 268"/>
                <p:cNvSpPr>
                  <a:spLocks/>
                </p:cNvSpPr>
                <p:nvPr userDrawn="1"/>
              </p:nvSpPr>
              <p:spPr bwMode="auto">
                <a:xfrm>
                  <a:off x="3669" y="289"/>
                  <a:ext cx="47" cy="20"/>
                </a:xfrm>
                <a:custGeom>
                  <a:avLst/>
                  <a:gdLst/>
                  <a:ahLst/>
                  <a:cxnLst>
                    <a:cxn ang="0">
                      <a:pos x="142" y="12"/>
                    </a:cxn>
                    <a:cxn ang="0">
                      <a:pos x="148" y="14"/>
                    </a:cxn>
                    <a:cxn ang="0">
                      <a:pos x="134" y="28"/>
                    </a:cxn>
                    <a:cxn ang="0">
                      <a:pos x="112" y="48"/>
                    </a:cxn>
                    <a:cxn ang="0">
                      <a:pos x="94" y="56"/>
                    </a:cxn>
                    <a:cxn ang="0">
                      <a:pos x="82" y="56"/>
                    </a:cxn>
                    <a:cxn ang="0">
                      <a:pos x="90" y="62"/>
                    </a:cxn>
                    <a:cxn ang="0">
                      <a:pos x="90" y="62"/>
                    </a:cxn>
                    <a:cxn ang="0">
                      <a:pos x="92" y="66"/>
                    </a:cxn>
                    <a:cxn ang="0">
                      <a:pos x="82" y="72"/>
                    </a:cxn>
                    <a:cxn ang="0">
                      <a:pos x="80" y="76"/>
                    </a:cxn>
                    <a:cxn ang="0">
                      <a:pos x="66" y="74"/>
                    </a:cxn>
                    <a:cxn ang="0">
                      <a:pos x="52" y="76"/>
                    </a:cxn>
                    <a:cxn ang="0">
                      <a:pos x="58" y="68"/>
                    </a:cxn>
                    <a:cxn ang="0">
                      <a:pos x="58" y="62"/>
                    </a:cxn>
                    <a:cxn ang="0">
                      <a:pos x="56" y="62"/>
                    </a:cxn>
                    <a:cxn ang="0">
                      <a:pos x="64" y="58"/>
                    </a:cxn>
                    <a:cxn ang="0">
                      <a:pos x="74" y="56"/>
                    </a:cxn>
                    <a:cxn ang="0">
                      <a:pos x="70" y="52"/>
                    </a:cxn>
                    <a:cxn ang="0">
                      <a:pos x="74" y="46"/>
                    </a:cxn>
                    <a:cxn ang="0">
                      <a:pos x="38" y="52"/>
                    </a:cxn>
                    <a:cxn ang="0">
                      <a:pos x="0" y="54"/>
                    </a:cxn>
                    <a:cxn ang="0">
                      <a:pos x="6" y="48"/>
                    </a:cxn>
                    <a:cxn ang="0">
                      <a:pos x="34" y="40"/>
                    </a:cxn>
                    <a:cxn ang="0">
                      <a:pos x="34" y="38"/>
                    </a:cxn>
                    <a:cxn ang="0">
                      <a:pos x="28" y="36"/>
                    </a:cxn>
                    <a:cxn ang="0">
                      <a:pos x="28" y="32"/>
                    </a:cxn>
                    <a:cxn ang="0">
                      <a:pos x="24" y="32"/>
                    </a:cxn>
                    <a:cxn ang="0">
                      <a:pos x="20" y="34"/>
                    </a:cxn>
                    <a:cxn ang="0">
                      <a:pos x="18" y="34"/>
                    </a:cxn>
                    <a:cxn ang="0">
                      <a:pos x="24" y="30"/>
                    </a:cxn>
                    <a:cxn ang="0">
                      <a:pos x="48" y="28"/>
                    </a:cxn>
                    <a:cxn ang="0">
                      <a:pos x="56" y="30"/>
                    </a:cxn>
                    <a:cxn ang="0">
                      <a:pos x="116" y="10"/>
                    </a:cxn>
                    <a:cxn ang="0">
                      <a:pos x="180" y="0"/>
                    </a:cxn>
                    <a:cxn ang="0">
                      <a:pos x="174" y="4"/>
                    </a:cxn>
                    <a:cxn ang="0">
                      <a:pos x="156" y="12"/>
                    </a:cxn>
                    <a:cxn ang="0">
                      <a:pos x="156" y="10"/>
                    </a:cxn>
                    <a:cxn ang="0">
                      <a:pos x="148" y="10"/>
                    </a:cxn>
                    <a:cxn ang="0">
                      <a:pos x="142" y="12"/>
                    </a:cxn>
                  </a:cxnLst>
                  <a:rect l="0" t="0" r="r" b="b"/>
                  <a:pathLst>
                    <a:path w="180" h="76">
                      <a:moveTo>
                        <a:pt x="142" y="12"/>
                      </a:moveTo>
                      <a:lnTo>
                        <a:pt x="142" y="12"/>
                      </a:lnTo>
                      <a:lnTo>
                        <a:pt x="144" y="14"/>
                      </a:lnTo>
                      <a:lnTo>
                        <a:pt x="148" y="14"/>
                      </a:lnTo>
                      <a:lnTo>
                        <a:pt x="148" y="14"/>
                      </a:lnTo>
                      <a:lnTo>
                        <a:pt x="134" y="28"/>
                      </a:lnTo>
                      <a:lnTo>
                        <a:pt x="120" y="42"/>
                      </a:lnTo>
                      <a:lnTo>
                        <a:pt x="112" y="48"/>
                      </a:lnTo>
                      <a:lnTo>
                        <a:pt x="104" y="52"/>
                      </a:lnTo>
                      <a:lnTo>
                        <a:pt x="94" y="56"/>
                      </a:lnTo>
                      <a:lnTo>
                        <a:pt x="82" y="56"/>
                      </a:lnTo>
                      <a:lnTo>
                        <a:pt x="82" y="56"/>
                      </a:lnTo>
                      <a:lnTo>
                        <a:pt x="86" y="62"/>
                      </a:lnTo>
                      <a:lnTo>
                        <a:pt x="90" y="62"/>
                      </a:lnTo>
                      <a:lnTo>
                        <a:pt x="90" y="62"/>
                      </a:lnTo>
                      <a:lnTo>
                        <a:pt x="90" y="62"/>
                      </a:lnTo>
                      <a:lnTo>
                        <a:pt x="92" y="64"/>
                      </a:lnTo>
                      <a:lnTo>
                        <a:pt x="92" y="66"/>
                      </a:lnTo>
                      <a:lnTo>
                        <a:pt x="88" y="68"/>
                      </a:lnTo>
                      <a:lnTo>
                        <a:pt x="82" y="72"/>
                      </a:lnTo>
                      <a:lnTo>
                        <a:pt x="80" y="76"/>
                      </a:lnTo>
                      <a:lnTo>
                        <a:pt x="80" y="76"/>
                      </a:lnTo>
                      <a:lnTo>
                        <a:pt x="72" y="74"/>
                      </a:lnTo>
                      <a:lnTo>
                        <a:pt x="66" y="74"/>
                      </a:lnTo>
                      <a:lnTo>
                        <a:pt x="60" y="76"/>
                      </a:lnTo>
                      <a:lnTo>
                        <a:pt x="52" y="76"/>
                      </a:lnTo>
                      <a:lnTo>
                        <a:pt x="52" y="76"/>
                      </a:lnTo>
                      <a:lnTo>
                        <a:pt x="58" y="68"/>
                      </a:lnTo>
                      <a:lnTo>
                        <a:pt x="60" y="64"/>
                      </a:lnTo>
                      <a:lnTo>
                        <a:pt x="58" y="62"/>
                      </a:lnTo>
                      <a:lnTo>
                        <a:pt x="56" y="62"/>
                      </a:lnTo>
                      <a:lnTo>
                        <a:pt x="56" y="62"/>
                      </a:lnTo>
                      <a:lnTo>
                        <a:pt x="60" y="58"/>
                      </a:lnTo>
                      <a:lnTo>
                        <a:pt x="64" y="58"/>
                      </a:lnTo>
                      <a:lnTo>
                        <a:pt x="70" y="58"/>
                      </a:lnTo>
                      <a:lnTo>
                        <a:pt x="74" y="56"/>
                      </a:lnTo>
                      <a:lnTo>
                        <a:pt x="74" y="56"/>
                      </a:lnTo>
                      <a:lnTo>
                        <a:pt x="70" y="52"/>
                      </a:lnTo>
                      <a:lnTo>
                        <a:pt x="74" y="46"/>
                      </a:lnTo>
                      <a:lnTo>
                        <a:pt x="74" y="46"/>
                      </a:lnTo>
                      <a:lnTo>
                        <a:pt x="56" y="50"/>
                      </a:lnTo>
                      <a:lnTo>
                        <a:pt x="38" y="52"/>
                      </a:lnTo>
                      <a:lnTo>
                        <a:pt x="0" y="54"/>
                      </a:lnTo>
                      <a:lnTo>
                        <a:pt x="0" y="54"/>
                      </a:lnTo>
                      <a:lnTo>
                        <a:pt x="4" y="50"/>
                      </a:lnTo>
                      <a:lnTo>
                        <a:pt x="6" y="48"/>
                      </a:lnTo>
                      <a:lnTo>
                        <a:pt x="14" y="46"/>
                      </a:lnTo>
                      <a:lnTo>
                        <a:pt x="34" y="40"/>
                      </a:lnTo>
                      <a:lnTo>
                        <a:pt x="34" y="40"/>
                      </a:lnTo>
                      <a:lnTo>
                        <a:pt x="34" y="38"/>
                      </a:lnTo>
                      <a:lnTo>
                        <a:pt x="32" y="38"/>
                      </a:lnTo>
                      <a:lnTo>
                        <a:pt x="28" y="36"/>
                      </a:lnTo>
                      <a:lnTo>
                        <a:pt x="26" y="36"/>
                      </a:lnTo>
                      <a:lnTo>
                        <a:pt x="28" y="32"/>
                      </a:lnTo>
                      <a:lnTo>
                        <a:pt x="28" y="32"/>
                      </a:lnTo>
                      <a:lnTo>
                        <a:pt x="24" y="32"/>
                      </a:lnTo>
                      <a:lnTo>
                        <a:pt x="22" y="34"/>
                      </a:lnTo>
                      <a:lnTo>
                        <a:pt x="20" y="34"/>
                      </a:lnTo>
                      <a:lnTo>
                        <a:pt x="18" y="34"/>
                      </a:lnTo>
                      <a:lnTo>
                        <a:pt x="18" y="34"/>
                      </a:lnTo>
                      <a:lnTo>
                        <a:pt x="20" y="32"/>
                      </a:lnTo>
                      <a:lnTo>
                        <a:pt x="24" y="30"/>
                      </a:lnTo>
                      <a:lnTo>
                        <a:pt x="36" y="28"/>
                      </a:lnTo>
                      <a:lnTo>
                        <a:pt x="48" y="28"/>
                      </a:lnTo>
                      <a:lnTo>
                        <a:pt x="56" y="30"/>
                      </a:lnTo>
                      <a:lnTo>
                        <a:pt x="56" y="30"/>
                      </a:lnTo>
                      <a:lnTo>
                        <a:pt x="84" y="18"/>
                      </a:lnTo>
                      <a:lnTo>
                        <a:pt x="116" y="10"/>
                      </a:lnTo>
                      <a:lnTo>
                        <a:pt x="148" y="4"/>
                      </a:lnTo>
                      <a:lnTo>
                        <a:pt x="180" y="0"/>
                      </a:lnTo>
                      <a:lnTo>
                        <a:pt x="180" y="0"/>
                      </a:lnTo>
                      <a:lnTo>
                        <a:pt x="174" y="4"/>
                      </a:lnTo>
                      <a:lnTo>
                        <a:pt x="168" y="6"/>
                      </a:lnTo>
                      <a:lnTo>
                        <a:pt x="156" y="12"/>
                      </a:lnTo>
                      <a:lnTo>
                        <a:pt x="156" y="12"/>
                      </a:lnTo>
                      <a:lnTo>
                        <a:pt x="156" y="10"/>
                      </a:lnTo>
                      <a:lnTo>
                        <a:pt x="154" y="8"/>
                      </a:lnTo>
                      <a:lnTo>
                        <a:pt x="148" y="10"/>
                      </a:lnTo>
                      <a:lnTo>
                        <a:pt x="142" y="12"/>
                      </a:lnTo>
                      <a:lnTo>
                        <a:pt x="142" y="1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3" name="Freeform 269"/>
                <p:cNvSpPr>
                  <a:spLocks/>
                </p:cNvSpPr>
                <p:nvPr userDrawn="1"/>
              </p:nvSpPr>
              <p:spPr bwMode="auto">
                <a:xfrm>
                  <a:off x="3904" y="297"/>
                  <a:ext cx="4" cy="6"/>
                </a:xfrm>
                <a:custGeom>
                  <a:avLst/>
                  <a:gdLst/>
                  <a:ahLst/>
                  <a:cxnLst>
                    <a:cxn ang="0">
                      <a:pos x="4" y="10"/>
                    </a:cxn>
                    <a:cxn ang="0">
                      <a:pos x="4" y="10"/>
                    </a:cxn>
                    <a:cxn ang="0">
                      <a:pos x="8" y="12"/>
                    </a:cxn>
                    <a:cxn ang="0">
                      <a:pos x="12" y="14"/>
                    </a:cxn>
                    <a:cxn ang="0">
                      <a:pos x="14" y="16"/>
                    </a:cxn>
                    <a:cxn ang="0">
                      <a:pos x="16" y="20"/>
                    </a:cxn>
                    <a:cxn ang="0">
                      <a:pos x="16" y="20"/>
                    </a:cxn>
                    <a:cxn ang="0">
                      <a:pos x="12" y="18"/>
                    </a:cxn>
                    <a:cxn ang="0">
                      <a:pos x="8" y="16"/>
                    </a:cxn>
                    <a:cxn ang="0">
                      <a:pos x="4" y="16"/>
                    </a:cxn>
                    <a:cxn ang="0">
                      <a:pos x="0" y="12"/>
                    </a:cxn>
                    <a:cxn ang="0">
                      <a:pos x="0" y="12"/>
                    </a:cxn>
                    <a:cxn ang="0">
                      <a:pos x="2" y="0"/>
                    </a:cxn>
                    <a:cxn ang="0">
                      <a:pos x="4" y="10"/>
                    </a:cxn>
                    <a:cxn ang="0">
                      <a:pos x="4" y="10"/>
                    </a:cxn>
                  </a:cxnLst>
                  <a:rect l="0" t="0" r="r" b="b"/>
                  <a:pathLst>
                    <a:path w="16" h="20">
                      <a:moveTo>
                        <a:pt x="4" y="10"/>
                      </a:moveTo>
                      <a:lnTo>
                        <a:pt x="4" y="10"/>
                      </a:lnTo>
                      <a:lnTo>
                        <a:pt x="8" y="12"/>
                      </a:lnTo>
                      <a:lnTo>
                        <a:pt x="12" y="14"/>
                      </a:lnTo>
                      <a:lnTo>
                        <a:pt x="14" y="16"/>
                      </a:lnTo>
                      <a:lnTo>
                        <a:pt x="16" y="20"/>
                      </a:lnTo>
                      <a:lnTo>
                        <a:pt x="16" y="20"/>
                      </a:lnTo>
                      <a:lnTo>
                        <a:pt x="12" y="18"/>
                      </a:lnTo>
                      <a:lnTo>
                        <a:pt x="8" y="16"/>
                      </a:lnTo>
                      <a:lnTo>
                        <a:pt x="4" y="16"/>
                      </a:lnTo>
                      <a:lnTo>
                        <a:pt x="0" y="12"/>
                      </a:lnTo>
                      <a:lnTo>
                        <a:pt x="0" y="12"/>
                      </a:lnTo>
                      <a:lnTo>
                        <a:pt x="2" y="0"/>
                      </a:lnTo>
                      <a:lnTo>
                        <a:pt x="4" y="10"/>
                      </a:lnTo>
                      <a:lnTo>
                        <a:pt x="4" y="1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4" name="Freeform 270"/>
                <p:cNvSpPr>
                  <a:spLocks/>
                </p:cNvSpPr>
                <p:nvPr userDrawn="1"/>
              </p:nvSpPr>
              <p:spPr bwMode="auto">
                <a:xfrm>
                  <a:off x="3657" y="316"/>
                  <a:ext cx="13" cy="6"/>
                </a:xfrm>
                <a:custGeom>
                  <a:avLst/>
                  <a:gdLst/>
                  <a:ahLst/>
                  <a:cxnLst>
                    <a:cxn ang="0">
                      <a:pos x="50" y="0"/>
                    </a:cxn>
                    <a:cxn ang="0">
                      <a:pos x="50" y="0"/>
                    </a:cxn>
                    <a:cxn ang="0">
                      <a:pos x="48" y="6"/>
                    </a:cxn>
                    <a:cxn ang="0">
                      <a:pos x="42" y="10"/>
                    </a:cxn>
                    <a:cxn ang="0">
                      <a:pos x="28" y="14"/>
                    </a:cxn>
                    <a:cxn ang="0">
                      <a:pos x="14" y="16"/>
                    </a:cxn>
                    <a:cxn ang="0">
                      <a:pos x="0" y="22"/>
                    </a:cxn>
                    <a:cxn ang="0">
                      <a:pos x="0" y="22"/>
                    </a:cxn>
                    <a:cxn ang="0">
                      <a:pos x="2" y="16"/>
                    </a:cxn>
                    <a:cxn ang="0">
                      <a:pos x="6" y="12"/>
                    </a:cxn>
                    <a:cxn ang="0">
                      <a:pos x="20" y="6"/>
                    </a:cxn>
                    <a:cxn ang="0">
                      <a:pos x="36" y="2"/>
                    </a:cxn>
                    <a:cxn ang="0">
                      <a:pos x="50" y="0"/>
                    </a:cxn>
                    <a:cxn ang="0">
                      <a:pos x="50" y="0"/>
                    </a:cxn>
                  </a:cxnLst>
                  <a:rect l="0" t="0" r="r" b="b"/>
                  <a:pathLst>
                    <a:path w="50" h="22">
                      <a:moveTo>
                        <a:pt x="50" y="0"/>
                      </a:moveTo>
                      <a:lnTo>
                        <a:pt x="50" y="0"/>
                      </a:lnTo>
                      <a:lnTo>
                        <a:pt x="48" y="6"/>
                      </a:lnTo>
                      <a:lnTo>
                        <a:pt x="42" y="10"/>
                      </a:lnTo>
                      <a:lnTo>
                        <a:pt x="28" y="14"/>
                      </a:lnTo>
                      <a:lnTo>
                        <a:pt x="14" y="16"/>
                      </a:lnTo>
                      <a:lnTo>
                        <a:pt x="0" y="22"/>
                      </a:lnTo>
                      <a:lnTo>
                        <a:pt x="0" y="22"/>
                      </a:lnTo>
                      <a:lnTo>
                        <a:pt x="2" y="16"/>
                      </a:lnTo>
                      <a:lnTo>
                        <a:pt x="6" y="12"/>
                      </a:lnTo>
                      <a:lnTo>
                        <a:pt x="20" y="6"/>
                      </a:lnTo>
                      <a:lnTo>
                        <a:pt x="36" y="2"/>
                      </a:lnTo>
                      <a:lnTo>
                        <a:pt x="50" y="0"/>
                      </a:lnTo>
                      <a:lnTo>
                        <a:pt x="5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5" name="Freeform 271"/>
                <p:cNvSpPr>
                  <a:spLocks/>
                </p:cNvSpPr>
                <p:nvPr userDrawn="1"/>
              </p:nvSpPr>
              <p:spPr bwMode="auto">
                <a:xfrm>
                  <a:off x="3520" y="335"/>
                  <a:ext cx="5" cy="2"/>
                </a:xfrm>
                <a:custGeom>
                  <a:avLst/>
                  <a:gdLst/>
                  <a:ahLst/>
                  <a:cxnLst>
                    <a:cxn ang="0">
                      <a:pos x="20" y="0"/>
                    </a:cxn>
                    <a:cxn ang="0">
                      <a:pos x="20" y="0"/>
                    </a:cxn>
                    <a:cxn ang="0">
                      <a:pos x="14" y="2"/>
                    </a:cxn>
                    <a:cxn ang="0">
                      <a:pos x="2" y="8"/>
                    </a:cxn>
                    <a:cxn ang="0">
                      <a:pos x="2" y="8"/>
                    </a:cxn>
                    <a:cxn ang="0">
                      <a:pos x="0" y="10"/>
                    </a:cxn>
                    <a:cxn ang="0">
                      <a:pos x="0" y="8"/>
                    </a:cxn>
                    <a:cxn ang="0">
                      <a:pos x="6" y="6"/>
                    </a:cxn>
                    <a:cxn ang="0">
                      <a:pos x="12" y="2"/>
                    </a:cxn>
                    <a:cxn ang="0">
                      <a:pos x="20" y="0"/>
                    </a:cxn>
                    <a:cxn ang="0">
                      <a:pos x="20" y="0"/>
                    </a:cxn>
                  </a:cxnLst>
                  <a:rect l="0" t="0" r="r" b="b"/>
                  <a:pathLst>
                    <a:path w="20" h="10">
                      <a:moveTo>
                        <a:pt x="20" y="0"/>
                      </a:moveTo>
                      <a:lnTo>
                        <a:pt x="20" y="0"/>
                      </a:lnTo>
                      <a:lnTo>
                        <a:pt x="14" y="2"/>
                      </a:lnTo>
                      <a:lnTo>
                        <a:pt x="2" y="8"/>
                      </a:lnTo>
                      <a:lnTo>
                        <a:pt x="2" y="8"/>
                      </a:lnTo>
                      <a:lnTo>
                        <a:pt x="0" y="10"/>
                      </a:lnTo>
                      <a:lnTo>
                        <a:pt x="0" y="8"/>
                      </a:lnTo>
                      <a:lnTo>
                        <a:pt x="6" y="6"/>
                      </a:lnTo>
                      <a:lnTo>
                        <a:pt x="12" y="2"/>
                      </a:lnTo>
                      <a:lnTo>
                        <a:pt x="20" y="0"/>
                      </a:lnTo>
                      <a:lnTo>
                        <a:pt x="2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6" name="Freeform 272"/>
                <p:cNvSpPr>
                  <a:spLocks/>
                </p:cNvSpPr>
                <p:nvPr userDrawn="1"/>
              </p:nvSpPr>
              <p:spPr bwMode="auto">
                <a:xfrm>
                  <a:off x="3695" y="347"/>
                  <a:ext cx="5" cy="3"/>
                </a:xfrm>
                <a:custGeom>
                  <a:avLst/>
                  <a:gdLst/>
                  <a:ahLst/>
                  <a:cxnLst>
                    <a:cxn ang="0">
                      <a:pos x="8" y="0"/>
                    </a:cxn>
                    <a:cxn ang="0">
                      <a:pos x="8" y="0"/>
                    </a:cxn>
                    <a:cxn ang="0">
                      <a:pos x="12" y="0"/>
                    </a:cxn>
                    <a:cxn ang="0">
                      <a:pos x="14" y="0"/>
                    </a:cxn>
                    <a:cxn ang="0">
                      <a:pos x="20" y="4"/>
                    </a:cxn>
                    <a:cxn ang="0">
                      <a:pos x="20" y="4"/>
                    </a:cxn>
                    <a:cxn ang="0">
                      <a:pos x="16" y="8"/>
                    </a:cxn>
                    <a:cxn ang="0">
                      <a:pos x="12" y="10"/>
                    </a:cxn>
                    <a:cxn ang="0">
                      <a:pos x="6" y="12"/>
                    </a:cxn>
                    <a:cxn ang="0">
                      <a:pos x="0" y="14"/>
                    </a:cxn>
                    <a:cxn ang="0">
                      <a:pos x="0" y="14"/>
                    </a:cxn>
                    <a:cxn ang="0">
                      <a:pos x="0" y="12"/>
                    </a:cxn>
                    <a:cxn ang="0">
                      <a:pos x="4" y="8"/>
                    </a:cxn>
                    <a:cxn ang="0">
                      <a:pos x="6" y="4"/>
                    </a:cxn>
                    <a:cxn ang="0">
                      <a:pos x="8" y="0"/>
                    </a:cxn>
                    <a:cxn ang="0">
                      <a:pos x="8" y="0"/>
                    </a:cxn>
                  </a:cxnLst>
                  <a:rect l="0" t="0" r="r" b="b"/>
                  <a:pathLst>
                    <a:path w="20" h="14">
                      <a:moveTo>
                        <a:pt x="8" y="0"/>
                      </a:moveTo>
                      <a:lnTo>
                        <a:pt x="8" y="0"/>
                      </a:lnTo>
                      <a:lnTo>
                        <a:pt x="12" y="0"/>
                      </a:lnTo>
                      <a:lnTo>
                        <a:pt x="14" y="0"/>
                      </a:lnTo>
                      <a:lnTo>
                        <a:pt x="20" y="4"/>
                      </a:lnTo>
                      <a:lnTo>
                        <a:pt x="20" y="4"/>
                      </a:lnTo>
                      <a:lnTo>
                        <a:pt x="16" y="8"/>
                      </a:lnTo>
                      <a:lnTo>
                        <a:pt x="12" y="10"/>
                      </a:lnTo>
                      <a:lnTo>
                        <a:pt x="6" y="12"/>
                      </a:lnTo>
                      <a:lnTo>
                        <a:pt x="0" y="14"/>
                      </a:lnTo>
                      <a:lnTo>
                        <a:pt x="0" y="14"/>
                      </a:lnTo>
                      <a:lnTo>
                        <a:pt x="0" y="12"/>
                      </a:lnTo>
                      <a:lnTo>
                        <a:pt x="4" y="8"/>
                      </a:lnTo>
                      <a:lnTo>
                        <a:pt x="6" y="4"/>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7" name="Freeform 273"/>
                <p:cNvSpPr>
                  <a:spLocks/>
                </p:cNvSpPr>
                <p:nvPr userDrawn="1"/>
              </p:nvSpPr>
              <p:spPr bwMode="auto">
                <a:xfrm>
                  <a:off x="3564" y="354"/>
                  <a:ext cx="13" cy="5"/>
                </a:xfrm>
                <a:custGeom>
                  <a:avLst/>
                  <a:gdLst/>
                  <a:ahLst/>
                  <a:cxnLst>
                    <a:cxn ang="0">
                      <a:pos x="48" y="2"/>
                    </a:cxn>
                    <a:cxn ang="0">
                      <a:pos x="48" y="2"/>
                    </a:cxn>
                    <a:cxn ang="0">
                      <a:pos x="42" y="2"/>
                    </a:cxn>
                    <a:cxn ang="0">
                      <a:pos x="34" y="4"/>
                    </a:cxn>
                    <a:cxn ang="0">
                      <a:pos x="26" y="4"/>
                    </a:cxn>
                    <a:cxn ang="0">
                      <a:pos x="22" y="4"/>
                    </a:cxn>
                    <a:cxn ang="0">
                      <a:pos x="18" y="2"/>
                    </a:cxn>
                    <a:cxn ang="0">
                      <a:pos x="18" y="2"/>
                    </a:cxn>
                    <a:cxn ang="0">
                      <a:pos x="26" y="0"/>
                    </a:cxn>
                    <a:cxn ang="0">
                      <a:pos x="34" y="0"/>
                    </a:cxn>
                    <a:cxn ang="0">
                      <a:pos x="50" y="0"/>
                    </a:cxn>
                    <a:cxn ang="0">
                      <a:pos x="50" y="0"/>
                    </a:cxn>
                    <a:cxn ang="0">
                      <a:pos x="42" y="8"/>
                    </a:cxn>
                    <a:cxn ang="0">
                      <a:pos x="38" y="10"/>
                    </a:cxn>
                    <a:cxn ang="0">
                      <a:pos x="32" y="12"/>
                    </a:cxn>
                    <a:cxn ang="0">
                      <a:pos x="32" y="12"/>
                    </a:cxn>
                    <a:cxn ang="0">
                      <a:pos x="36" y="14"/>
                    </a:cxn>
                    <a:cxn ang="0">
                      <a:pos x="38" y="12"/>
                    </a:cxn>
                    <a:cxn ang="0">
                      <a:pos x="42" y="10"/>
                    </a:cxn>
                    <a:cxn ang="0">
                      <a:pos x="48" y="10"/>
                    </a:cxn>
                    <a:cxn ang="0">
                      <a:pos x="48" y="10"/>
                    </a:cxn>
                    <a:cxn ang="0">
                      <a:pos x="42" y="14"/>
                    </a:cxn>
                    <a:cxn ang="0">
                      <a:pos x="34" y="16"/>
                    </a:cxn>
                    <a:cxn ang="0">
                      <a:pos x="28" y="16"/>
                    </a:cxn>
                    <a:cxn ang="0">
                      <a:pos x="20" y="16"/>
                    </a:cxn>
                    <a:cxn ang="0">
                      <a:pos x="20" y="16"/>
                    </a:cxn>
                    <a:cxn ang="0">
                      <a:pos x="22" y="14"/>
                    </a:cxn>
                    <a:cxn ang="0">
                      <a:pos x="24" y="14"/>
                    </a:cxn>
                    <a:cxn ang="0">
                      <a:pos x="24" y="14"/>
                    </a:cxn>
                    <a:cxn ang="0">
                      <a:pos x="20" y="12"/>
                    </a:cxn>
                    <a:cxn ang="0">
                      <a:pos x="14" y="14"/>
                    </a:cxn>
                    <a:cxn ang="0">
                      <a:pos x="8" y="16"/>
                    </a:cxn>
                    <a:cxn ang="0">
                      <a:pos x="2" y="18"/>
                    </a:cxn>
                    <a:cxn ang="0">
                      <a:pos x="2" y="18"/>
                    </a:cxn>
                    <a:cxn ang="0">
                      <a:pos x="4" y="14"/>
                    </a:cxn>
                    <a:cxn ang="0">
                      <a:pos x="8" y="12"/>
                    </a:cxn>
                    <a:cxn ang="0">
                      <a:pos x="18" y="12"/>
                    </a:cxn>
                    <a:cxn ang="0">
                      <a:pos x="18" y="12"/>
                    </a:cxn>
                    <a:cxn ang="0">
                      <a:pos x="0" y="12"/>
                    </a:cxn>
                    <a:cxn ang="0">
                      <a:pos x="8" y="10"/>
                    </a:cxn>
                    <a:cxn ang="0">
                      <a:pos x="30" y="6"/>
                    </a:cxn>
                    <a:cxn ang="0">
                      <a:pos x="48" y="2"/>
                    </a:cxn>
                    <a:cxn ang="0">
                      <a:pos x="48" y="2"/>
                    </a:cxn>
                  </a:cxnLst>
                  <a:rect l="0" t="0" r="r" b="b"/>
                  <a:pathLst>
                    <a:path w="50" h="18">
                      <a:moveTo>
                        <a:pt x="48" y="2"/>
                      </a:moveTo>
                      <a:lnTo>
                        <a:pt x="48" y="2"/>
                      </a:lnTo>
                      <a:lnTo>
                        <a:pt x="42" y="2"/>
                      </a:lnTo>
                      <a:lnTo>
                        <a:pt x="34" y="4"/>
                      </a:lnTo>
                      <a:lnTo>
                        <a:pt x="26" y="4"/>
                      </a:lnTo>
                      <a:lnTo>
                        <a:pt x="22" y="4"/>
                      </a:lnTo>
                      <a:lnTo>
                        <a:pt x="18" y="2"/>
                      </a:lnTo>
                      <a:lnTo>
                        <a:pt x="18" y="2"/>
                      </a:lnTo>
                      <a:lnTo>
                        <a:pt x="26" y="0"/>
                      </a:lnTo>
                      <a:lnTo>
                        <a:pt x="34" y="0"/>
                      </a:lnTo>
                      <a:lnTo>
                        <a:pt x="50" y="0"/>
                      </a:lnTo>
                      <a:lnTo>
                        <a:pt x="50" y="0"/>
                      </a:lnTo>
                      <a:lnTo>
                        <a:pt x="42" y="8"/>
                      </a:lnTo>
                      <a:lnTo>
                        <a:pt x="38" y="10"/>
                      </a:lnTo>
                      <a:lnTo>
                        <a:pt x="32" y="12"/>
                      </a:lnTo>
                      <a:lnTo>
                        <a:pt x="32" y="12"/>
                      </a:lnTo>
                      <a:lnTo>
                        <a:pt x="36" y="14"/>
                      </a:lnTo>
                      <a:lnTo>
                        <a:pt x="38" y="12"/>
                      </a:lnTo>
                      <a:lnTo>
                        <a:pt x="42" y="10"/>
                      </a:lnTo>
                      <a:lnTo>
                        <a:pt x="48" y="10"/>
                      </a:lnTo>
                      <a:lnTo>
                        <a:pt x="48" y="10"/>
                      </a:lnTo>
                      <a:lnTo>
                        <a:pt x="42" y="14"/>
                      </a:lnTo>
                      <a:lnTo>
                        <a:pt x="34" y="16"/>
                      </a:lnTo>
                      <a:lnTo>
                        <a:pt x="28" y="16"/>
                      </a:lnTo>
                      <a:lnTo>
                        <a:pt x="20" y="16"/>
                      </a:lnTo>
                      <a:lnTo>
                        <a:pt x="20" y="16"/>
                      </a:lnTo>
                      <a:lnTo>
                        <a:pt x="22" y="14"/>
                      </a:lnTo>
                      <a:lnTo>
                        <a:pt x="24" y="14"/>
                      </a:lnTo>
                      <a:lnTo>
                        <a:pt x="24" y="14"/>
                      </a:lnTo>
                      <a:lnTo>
                        <a:pt x="20" y="12"/>
                      </a:lnTo>
                      <a:lnTo>
                        <a:pt x="14" y="14"/>
                      </a:lnTo>
                      <a:lnTo>
                        <a:pt x="8" y="16"/>
                      </a:lnTo>
                      <a:lnTo>
                        <a:pt x="2" y="18"/>
                      </a:lnTo>
                      <a:lnTo>
                        <a:pt x="2" y="18"/>
                      </a:lnTo>
                      <a:lnTo>
                        <a:pt x="4" y="14"/>
                      </a:lnTo>
                      <a:lnTo>
                        <a:pt x="8" y="12"/>
                      </a:lnTo>
                      <a:lnTo>
                        <a:pt x="18" y="12"/>
                      </a:lnTo>
                      <a:lnTo>
                        <a:pt x="18" y="12"/>
                      </a:lnTo>
                      <a:lnTo>
                        <a:pt x="0" y="12"/>
                      </a:lnTo>
                      <a:lnTo>
                        <a:pt x="8" y="10"/>
                      </a:lnTo>
                      <a:lnTo>
                        <a:pt x="30" y="6"/>
                      </a:lnTo>
                      <a:lnTo>
                        <a:pt x="48" y="2"/>
                      </a:lnTo>
                      <a:lnTo>
                        <a:pt x="48"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8" name="Freeform 274"/>
                <p:cNvSpPr>
                  <a:spLocks/>
                </p:cNvSpPr>
                <p:nvPr userDrawn="1"/>
              </p:nvSpPr>
              <p:spPr bwMode="auto">
                <a:xfrm>
                  <a:off x="3884" y="348"/>
                  <a:ext cx="42" cy="33"/>
                </a:xfrm>
                <a:custGeom>
                  <a:avLst/>
                  <a:gdLst/>
                  <a:ahLst/>
                  <a:cxnLst>
                    <a:cxn ang="0">
                      <a:pos x="52" y="40"/>
                    </a:cxn>
                    <a:cxn ang="0">
                      <a:pos x="60" y="40"/>
                    </a:cxn>
                    <a:cxn ang="0">
                      <a:pos x="66" y="30"/>
                    </a:cxn>
                    <a:cxn ang="0">
                      <a:pos x="70" y="20"/>
                    </a:cxn>
                    <a:cxn ang="0">
                      <a:pos x="74" y="22"/>
                    </a:cxn>
                    <a:cxn ang="0">
                      <a:pos x="78" y="32"/>
                    </a:cxn>
                    <a:cxn ang="0">
                      <a:pos x="80" y="26"/>
                    </a:cxn>
                    <a:cxn ang="0">
                      <a:pos x="86" y="20"/>
                    </a:cxn>
                    <a:cxn ang="0">
                      <a:pos x="92" y="18"/>
                    </a:cxn>
                    <a:cxn ang="0">
                      <a:pos x="94" y="26"/>
                    </a:cxn>
                    <a:cxn ang="0">
                      <a:pos x="96" y="22"/>
                    </a:cxn>
                    <a:cxn ang="0">
                      <a:pos x="104" y="18"/>
                    </a:cxn>
                    <a:cxn ang="0">
                      <a:pos x="106" y="22"/>
                    </a:cxn>
                    <a:cxn ang="0">
                      <a:pos x="106" y="28"/>
                    </a:cxn>
                    <a:cxn ang="0">
                      <a:pos x="118" y="18"/>
                    </a:cxn>
                    <a:cxn ang="0">
                      <a:pos x="126" y="18"/>
                    </a:cxn>
                    <a:cxn ang="0">
                      <a:pos x="128" y="6"/>
                    </a:cxn>
                    <a:cxn ang="0">
                      <a:pos x="134" y="6"/>
                    </a:cxn>
                    <a:cxn ang="0">
                      <a:pos x="138" y="22"/>
                    </a:cxn>
                    <a:cxn ang="0">
                      <a:pos x="148" y="16"/>
                    </a:cxn>
                    <a:cxn ang="0">
                      <a:pos x="146" y="32"/>
                    </a:cxn>
                    <a:cxn ang="0">
                      <a:pos x="148" y="40"/>
                    </a:cxn>
                    <a:cxn ang="0">
                      <a:pos x="158" y="48"/>
                    </a:cxn>
                    <a:cxn ang="0">
                      <a:pos x="156" y="58"/>
                    </a:cxn>
                    <a:cxn ang="0">
                      <a:pos x="158" y="64"/>
                    </a:cxn>
                    <a:cxn ang="0">
                      <a:pos x="150" y="80"/>
                    </a:cxn>
                    <a:cxn ang="0">
                      <a:pos x="144" y="82"/>
                    </a:cxn>
                    <a:cxn ang="0">
                      <a:pos x="140" y="86"/>
                    </a:cxn>
                    <a:cxn ang="0">
                      <a:pos x="132" y="96"/>
                    </a:cxn>
                    <a:cxn ang="0">
                      <a:pos x="106" y="106"/>
                    </a:cxn>
                    <a:cxn ang="0">
                      <a:pos x="94" y="112"/>
                    </a:cxn>
                    <a:cxn ang="0">
                      <a:pos x="72" y="126"/>
                    </a:cxn>
                    <a:cxn ang="0">
                      <a:pos x="54" y="126"/>
                    </a:cxn>
                    <a:cxn ang="0">
                      <a:pos x="36" y="116"/>
                    </a:cxn>
                    <a:cxn ang="0">
                      <a:pos x="26" y="100"/>
                    </a:cxn>
                    <a:cxn ang="0">
                      <a:pos x="8" y="102"/>
                    </a:cxn>
                    <a:cxn ang="0">
                      <a:pos x="2" y="100"/>
                    </a:cxn>
                    <a:cxn ang="0">
                      <a:pos x="4" y="92"/>
                    </a:cxn>
                    <a:cxn ang="0">
                      <a:pos x="10" y="96"/>
                    </a:cxn>
                    <a:cxn ang="0">
                      <a:pos x="22" y="88"/>
                    </a:cxn>
                    <a:cxn ang="0">
                      <a:pos x="26" y="76"/>
                    </a:cxn>
                    <a:cxn ang="0">
                      <a:pos x="24" y="76"/>
                    </a:cxn>
                    <a:cxn ang="0">
                      <a:pos x="18" y="68"/>
                    </a:cxn>
                    <a:cxn ang="0">
                      <a:pos x="10" y="62"/>
                    </a:cxn>
                    <a:cxn ang="0">
                      <a:pos x="0" y="64"/>
                    </a:cxn>
                    <a:cxn ang="0">
                      <a:pos x="12" y="56"/>
                    </a:cxn>
                    <a:cxn ang="0">
                      <a:pos x="28" y="50"/>
                    </a:cxn>
                    <a:cxn ang="0">
                      <a:pos x="40" y="42"/>
                    </a:cxn>
                    <a:cxn ang="0">
                      <a:pos x="30" y="36"/>
                    </a:cxn>
                    <a:cxn ang="0">
                      <a:pos x="8" y="36"/>
                    </a:cxn>
                    <a:cxn ang="0">
                      <a:pos x="6" y="30"/>
                    </a:cxn>
                    <a:cxn ang="0">
                      <a:pos x="14" y="22"/>
                    </a:cxn>
                    <a:cxn ang="0">
                      <a:pos x="18" y="28"/>
                    </a:cxn>
                    <a:cxn ang="0">
                      <a:pos x="24" y="12"/>
                    </a:cxn>
                    <a:cxn ang="0">
                      <a:pos x="32" y="10"/>
                    </a:cxn>
                    <a:cxn ang="0">
                      <a:pos x="34" y="18"/>
                    </a:cxn>
                    <a:cxn ang="0">
                      <a:pos x="40" y="20"/>
                    </a:cxn>
                    <a:cxn ang="0">
                      <a:pos x="40" y="10"/>
                    </a:cxn>
                    <a:cxn ang="0">
                      <a:pos x="36" y="4"/>
                    </a:cxn>
                    <a:cxn ang="0">
                      <a:pos x="38" y="0"/>
                    </a:cxn>
                    <a:cxn ang="0">
                      <a:pos x="44" y="2"/>
                    </a:cxn>
                    <a:cxn ang="0">
                      <a:pos x="50" y="6"/>
                    </a:cxn>
                    <a:cxn ang="0">
                      <a:pos x="50" y="36"/>
                    </a:cxn>
                  </a:cxnLst>
                  <a:rect l="0" t="0" r="r" b="b"/>
                  <a:pathLst>
                    <a:path w="158" h="126">
                      <a:moveTo>
                        <a:pt x="46" y="48"/>
                      </a:moveTo>
                      <a:lnTo>
                        <a:pt x="46" y="48"/>
                      </a:lnTo>
                      <a:lnTo>
                        <a:pt x="52" y="40"/>
                      </a:lnTo>
                      <a:lnTo>
                        <a:pt x="56" y="34"/>
                      </a:lnTo>
                      <a:lnTo>
                        <a:pt x="56" y="34"/>
                      </a:lnTo>
                      <a:lnTo>
                        <a:pt x="60" y="40"/>
                      </a:lnTo>
                      <a:lnTo>
                        <a:pt x="60" y="40"/>
                      </a:lnTo>
                      <a:lnTo>
                        <a:pt x="64" y="36"/>
                      </a:lnTo>
                      <a:lnTo>
                        <a:pt x="66" y="30"/>
                      </a:lnTo>
                      <a:lnTo>
                        <a:pt x="68" y="18"/>
                      </a:lnTo>
                      <a:lnTo>
                        <a:pt x="68" y="18"/>
                      </a:lnTo>
                      <a:lnTo>
                        <a:pt x="70" y="20"/>
                      </a:lnTo>
                      <a:lnTo>
                        <a:pt x="72" y="18"/>
                      </a:lnTo>
                      <a:lnTo>
                        <a:pt x="72" y="18"/>
                      </a:lnTo>
                      <a:lnTo>
                        <a:pt x="74" y="22"/>
                      </a:lnTo>
                      <a:lnTo>
                        <a:pt x="74" y="26"/>
                      </a:lnTo>
                      <a:lnTo>
                        <a:pt x="74" y="30"/>
                      </a:lnTo>
                      <a:lnTo>
                        <a:pt x="78" y="32"/>
                      </a:lnTo>
                      <a:lnTo>
                        <a:pt x="78" y="32"/>
                      </a:lnTo>
                      <a:lnTo>
                        <a:pt x="80" y="30"/>
                      </a:lnTo>
                      <a:lnTo>
                        <a:pt x="80" y="26"/>
                      </a:lnTo>
                      <a:lnTo>
                        <a:pt x="82" y="20"/>
                      </a:lnTo>
                      <a:lnTo>
                        <a:pt x="82" y="20"/>
                      </a:lnTo>
                      <a:lnTo>
                        <a:pt x="86" y="20"/>
                      </a:lnTo>
                      <a:lnTo>
                        <a:pt x="90" y="16"/>
                      </a:lnTo>
                      <a:lnTo>
                        <a:pt x="90" y="16"/>
                      </a:lnTo>
                      <a:lnTo>
                        <a:pt x="92" y="18"/>
                      </a:lnTo>
                      <a:lnTo>
                        <a:pt x="94" y="18"/>
                      </a:lnTo>
                      <a:lnTo>
                        <a:pt x="94" y="18"/>
                      </a:lnTo>
                      <a:lnTo>
                        <a:pt x="94" y="26"/>
                      </a:lnTo>
                      <a:lnTo>
                        <a:pt x="94" y="26"/>
                      </a:lnTo>
                      <a:lnTo>
                        <a:pt x="96" y="24"/>
                      </a:lnTo>
                      <a:lnTo>
                        <a:pt x="96" y="22"/>
                      </a:lnTo>
                      <a:lnTo>
                        <a:pt x="96" y="18"/>
                      </a:lnTo>
                      <a:lnTo>
                        <a:pt x="96" y="18"/>
                      </a:lnTo>
                      <a:lnTo>
                        <a:pt x="104" y="18"/>
                      </a:lnTo>
                      <a:lnTo>
                        <a:pt x="104" y="18"/>
                      </a:lnTo>
                      <a:lnTo>
                        <a:pt x="104" y="20"/>
                      </a:lnTo>
                      <a:lnTo>
                        <a:pt x="106" y="22"/>
                      </a:lnTo>
                      <a:lnTo>
                        <a:pt x="106" y="24"/>
                      </a:lnTo>
                      <a:lnTo>
                        <a:pt x="106" y="28"/>
                      </a:lnTo>
                      <a:lnTo>
                        <a:pt x="106" y="28"/>
                      </a:lnTo>
                      <a:lnTo>
                        <a:pt x="110" y="24"/>
                      </a:lnTo>
                      <a:lnTo>
                        <a:pt x="114" y="20"/>
                      </a:lnTo>
                      <a:lnTo>
                        <a:pt x="118" y="18"/>
                      </a:lnTo>
                      <a:lnTo>
                        <a:pt x="124" y="20"/>
                      </a:lnTo>
                      <a:lnTo>
                        <a:pt x="124" y="20"/>
                      </a:lnTo>
                      <a:lnTo>
                        <a:pt x="126" y="18"/>
                      </a:lnTo>
                      <a:lnTo>
                        <a:pt x="126" y="14"/>
                      </a:lnTo>
                      <a:lnTo>
                        <a:pt x="126" y="10"/>
                      </a:lnTo>
                      <a:lnTo>
                        <a:pt x="128" y="6"/>
                      </a:lnTo>
                      <a:lnTo>
                        <a:pt x="128" y="6"/>
                      </a:lnTo>
                      <a:lnTo>
                        <a:pt x="134" y="6"/>
                      </a:lnTo>
                      <a:lnTo>
                        <a:pt x="134" y="6"/>
                      </a:lnTo>
                      <a:lnTo>
                        <a:pt x="136" y="14"/>
                      </a:lnTo>
                      <a:lnTo>
                        <a:pt x="138" y="22"/>
                      </a:lnTo>
                      <a:lnTo>
                        <a:pt x="138" y="22"/>
                      </a:lnTo>
                      <a:lnTo>
                        <a:pt x="142" y="18"/>
                      </a:lnTo>
                      <a:lnTo>
                        <a:pt x="148" y="16"/>
                      </a:lnTo>
                      <a:lnTo>
                        <a:pt x="148" y="16"/>
                      </a:lnTo>
                      <a:lnTo>
                        <a:pt x="144" y="22"/>
                      </a:lnTo>
                      <a:lnTo>
                        <a:pt x="144" y="26"/>
                      </a:lnTo>
                      <a:lnTo>
                        <a:pt x="146" y="32"/>
                      </a:lnTo>
                      <a:lnTo>
                        <a:pt x="144" y="38"/>
                      </a:lnTo>
                      <a:lnTo>
                        <a:pt x="144" y="38"/>
                      </a:lnTo>
                      <a:lnTo>
                        <a:pt x="148" y="40"/>
                      </a:lnTo>
                      <a:lnTo>
                        <a:pt x="152" y="42"/>
                      </a:lnTo>
                      <a:lnTo>
                        <a:pt x="154" y="46"/>
                      </a:lnTo>
                      <a:lnTo>
                        <a:pt x="158" y="48"/>
                      </a:lnTo>
                      <a:lnTo>
                        <a:pt x="158" y="48"/>
                      </a:lnTo>
                      <a:lnTo>
                        <a:pt x="158" y="54"/>
                      </a:lnTo>
                      <a:lnTo>
                        <a:pt x="156" y="58"/>
                      </a:lnTo>
                      <a:lnTo>
                        <a:pt x="156" y="62"/>
                      </a:lnTo>
                      <a:lnTo>
                        <a:pt x="158" y="64"/>
                      </a:lnTo>
                      <a:lnTo>
                        <a:pt x="158" y="64"/>
                      </a:lnTo>
                      <a:lnTo>
                        <a:pt x="154" y="72"/>
                      </a:lnTo>
                      <a:lnTo>
                        <a:pt x="150" y="80"/>
                      </a:lnTo>
                      <a:lnTo>
                        <a:pt x="150" y="80"/>
                      </a:lnTo>
                      <a:lnTo>
                        <a:pt x="148" y="80"/>
                      </a:lnTo>
                      <a:lnTo>
                        <a:pt x="146" y="80"/>
                      </a:lnTo>
                      <a:lnTo>
                        <a:pt x="144" y="82"/>
                      </a:lnTo>
                      <a:lnTo>
                        <a:pt x="140" y="82"/>
                      </a:lnTo>
                      <a:lnTo>
                        <a:pt x="140" y="82"/>
                      </a:lnTo>
                      <a:lnTo>
                        <a:pt x="140" y="86"/>
                      </a:lnTo>
                      <a:lnTo>
                        <a:pt x="138" y="90"/>
                      </a:lnTo>
                      <a:lnTo>
                        <a:pt x="132" y="96"/>
                      </a:lnTo>
                      <a:lnTo>
                        <a:pt x="132" y="96"/>
                      </a:lnTo>
                      <a:lnTo>
                        <a:pt x="120" y="98"/>
                      </a:lnTo>
                      <a:lnTo>
                        <a:pt x="112" y="102"/>
                      </a:lnTo>
                      <a:lnTo>
                        <a:pt x="106" y="106"/>
                      </a:lnTo>
                      <a:lnTo>
                        <a:pt x="100" y="112"/>
                      </a:lnTo>
                      <a:lnTo>
                        <a:pt x="100" y="112"/>
                      </a:lnTo>
                      <a:lnTo>
                        <a:pt x="94" y="112"/>
                      </a:lnTo>
                      <a:lnTo>
                        <a:pt x="84" y="114"/>
                      </a:lnTo>
                      <a:lnTo>
                        <a:pt x="78" y="118"/>
                      </a:lnTo>
                      <a:lnTo>
                        <a:pt x="72" y="126"/>
                      </a:lnTo>
                      <a:lnTo>
                        <a:pt x="72" y="126"/>
                      </a:lnTo>
                      <a:lnTo>
                        <a:pt x="62" y="126"/>
                      </a:lnTo>
                      <a:lnTo>
                        <a:pt x="54" y="126"/>
                      </a:lnTo>
                      <a:lnTo>
                        <a:pt x="48" y="124"/>
                      </a:lnTo>
                      <a:lnTo>
                        <a:pt x="42" y="120"/>
                      </a:lnTo>
                      <a:lnTo>
                        <a:pt x="36" y="116"/>
                      </a:lnTo>
                      <a:lnTo>
                        <a:pt x="32" y="112"/>
                      </a:lnTo>
                      <a:lnTo>
                        <a:pt x="26" y="100"/>
                      </a:lnTo>
                      <a:lnTo>
                        <a:pt x="26" y="100"/>
                      </a:lnTo>
                      <a:lnTo>
                        <a:pt x="20" y="104"/>
                      </a:lnTo>
                      <a:lnTo>
                        <a:pt x="14" y="104"/>
                      </a:lnTo>
                      <a:lnTo>
                        <a:pt x="8" y="102"/>
                      </a:lnTo>
                      <a:lnTo>
                        <a:pt x="0" y="102"/>
                      </a:lnTo>
                      <a:lnTo>
                        <a:pt x="0" y="102"/>
                      </a:lnTo>
                      <a:lnTo>
                        <a:pt x="2" y="100"/>
                      </a:lnTo>
                      <a:lnTo>
                        <a:pt x="2" y="96"/>
                      </a:lnTo>
                      <a:lnTo>
                        <a:pt x="4" y="94"/>
                      </a:lnTo>
                      <a:lnTo>
                        <a:pt x="4" y="92"/>
                      </a:lnTo>
                      <a:lnTo>
                        <a:pt x="4" y="92"/>
                      </a:lnTo>
                      <a:lnTo>
                        <a:pt x="10" y="96"/>
                      </a:lnTo>
                      <a:lnTo>
                        <a:pt x="10" y="96"/>
                      </a:lnTo>
                      <a:lnTo>
                        <a:pt x="16" y="92"/>
                      </a:lnTo>
                      <a:lnTo>
                        <a:pt x="22" y="88"/>
                      </a:lnTo>
                      <a:lnTo>
                        <a:pt x="22" y="88"/>
                      </a:lnTo>
                      <a:lnTo>
                        <a:pt x="24" y="80"/>
                      </a:lnTo>
                      <a:lnTo>
                        <a:pt x="26" y="76"/>
                      </a:lnTo>
                      <a:lnTo>
                        <a:pt x="26" y="76"/>
                      </a:lnTo>
                      <a:lnTo>
                        <a:pt x="26" y="76"/>
                      </a:lnTo>
                      <a:lnTo>
                        <a:pt x="26" y="76"/>
                      </a:lnTo>
                      <a:lnTo>
                        <a:pt x="24" y="76"/>
                      </a:lnTo>
                      <a:lnTo>
                        <a:pt x="20" y="74"/>
                      </a:lnTo>
                      <a:lnTo>
                        <a:pt x="16" y="70"/>
                      </a:lnTo>
                      <a:lnTo>
                        <a:pt x="18" y="68"/>
                      </a:lnTo>
                      <a:lnTo>
                        <a:pt x="20" y="66"/>
                      </a:lnTo>
                      <a:lnTo>
                        <a:pt x="20" y="66"/>
                      </a:lnTo>
                      <a:lnTo>
                        <a:pt x="10" y="62"/>
                      </a:lnTo>
                      <a:lnTo>
                        <a:pt x="4" y="62"/>
                      </a:lnTo>
                      <a:lnTo>
                        <a:pt x="0" y="64"/>
                      </a:lnTo>
                      <a:lnTo>
                        <a:pt x="0" y="64"/>
                      </a:lnTo>
                      <a:lnTo>
                        <a:pt x="2" y="60"/>
                      </a:lnTo>
                      <a:lnTo>
                        <a:pt x="4" y="58"/>
                      </a:lnTo>
                      <a:lnTo>
                        <a:pt x="12" y="56"/>
                      </a:lnTo>
                      <a:lnTo>
                        <a:pt x="30" y="54"/>
                      </a:lnTo>
                      <a:lnTo>
                        <a:pt x="30" y="54"/>
                      </a:lnTo>
                      <a:lnTo>
                        <a:pt x="28" y="50"/>
                      </a:lnTo>
                      <a:lnTo>
                        <a:pt x="30" y="46"/>
                      </a:lnTo>
                      <a:lnTo>
                        <a:pt x="34" y="44"/>
                      </a:lnTo>
                      <a:lnTo>
                        <a:pt x="40" y="42"/>
                      </a:lnTo>
                      <a:lnTo>
                        <a:pt x="40" y="42"/>
                      </a:lnTo>
                      <a:lnTo>
                        <a:pt x="36" y="38"/>
                      </a:lnTo>
                      <a:lnTo>
                        <a:pt x="30" y="36"/>
                      </a:lnTo>
                      <a:lnTo>
                        <a:pt x="22" y="36"/>
                      </a:lnTo>
                      <a:lnTo>
                        <a:pt x="14" y="36"/>
                      </a:lnTo>
                      <a:lnTo>
                        <a:pt x="8" y="36"/>
                      </a:lnTo>
                      <a:lnTo>
                        <a:pt x="2" y="34"/>
                      </a:lnTo>
                      <a:lnTo>
                        <a:pt x="2" y="34"/>
                      </a:lnTo>
                      <a:lnTo>
                        <a:pt x="6" y="30"/>
                      </a:lnTo>
                      <a:lnTo>
                        <a:pt x="10" y="28"/>
                      </a:lnTo>
                      <a:lnTo>
                        <a:pt x="12" y="28"/>
                      </a:lnTo>
                      <a:lnTo>
                        <a:pt x="14" y="22"/>
                      </a:lnTo>
                      <a:lnTo>
                        <a:pt x="14" y="22"/>
                      </a:lnTo>
                      <a:lnTo>
                        <a:pt x="18" y="24"/>
                      </a:lnTo>
                      <a:lnTo>
                        <a:pt x="18" y="28"/>
                      </a:lnTo>
                      <a:lnTo>
                        <a:pt x="18" y="28"/>
                      </a:lnTo>
                      <a:lnTo>
                        <a:pt x="20" y="18"/>
                      </a:lnTo>
                      <a:lnTo>
                        <a:pt x="24" y="12"/>
                      </a:lnTo>
                      <a:lnTo>
                        <a:pt x="28" y="12"/>
                      </a:lnTo>
                      <a:lnTo>
                        <a:pt x="32" y="10"/>
                      </a:lnTo>
                      <a:lnTo>
                        <a:pt x="32" y="10"/>
                      </a:lnTo>
                      <a:lnTo>
                        <a:pt x="34" y="14"/>
                      </a:lnTo>
                      <a:lnTo>
                        <a:pt x="34" y="18"/>
                      </a:lnTo>
                      <a:lnTo>
                        <a:pt x="34" y="18"/>
                      </a:lnTo>
                      <a:lnTo>
                        <a:pt x="38" y="16"/>
                      </a:lnTo>
                      <a:lnTo>
                        <a:pt x="40" y="18"/>
                      </a:lnTo>
                      <a:lnTo>
                        <a:pt x="40" y="20"/>
                      </a:lnTo>
                      <a:lnTo>
                        <a:pt x="40" y="20"/>
                      </a:lnTo>
                      <a:lnTo>
                        <a:pt x="38" y="14"/>
                      </a:lnTo>
                      <a:lnTo>
                        <a:pt x="40" y="10"/>
                      </a:lnTo>
                      <a:lnTo>
                        <a:pt x="38" y="6"/>
                      </a:lnTo>
                      <a:lnTo>
                        <a:pt x="36" y="4"/>
                      </a:lnTo>
                      <a:lnTo>
                        <a:pt x="36" y="4"/>
                      </a:lnTo>
                      <a:lnTo>
                        <a:pt x="36" y="2"/>
                      </a:lnTo>
                      <a:lnTo>
                        <a:pt x="38" y="0"/>
                      </a:lnTo>
                      <a:lnTo>
                        <a:pt x="38" y="0"/>
                      </a:lnTo>
                      <a:lnTo>
                        <a:pt x="40" y="0"/>
                      </a:lnTo>
                      <a:lnTo>
                        <a:pt x="42" y="0"/>
                      </a:lnTo>
                      <a:lnTo>
                        <a:pt x="44" y="2"/>
                      </a:lnTo>
                      <a:lnTo>
                        <a:pt x="46" y="0"/>
                      </a:lnTo>
                      <a:lnTo>
                        <a:pt x="46" y="0"/>
                      </a:lnTo>
                      <a:lnTo>
                        <a:pt x="50" y="6"/>
                      </a:lnTo>
                      <a:lnTo>
                        <a:pt x="52" y="12"/>
                      </a:lnTo>
                      <a:lnTo>
                        <a:pt x="52" y="24"/>
                      </a:lnTo>
                      <a:lnTo>
                        <a:pt x="50" y="36"/>
                      </a:lnTo>
                      <a:lnTo>
                        <a:pt x="46" y="48"/>
                      </a:lnTo>
                      <a:lnTo>
                        <a:pt x="46" y="4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299" name="Freeform 275"/>
                <p:cNvSpPr>
                  <a:spLocks/>
                </p:cNvSpPr>
                <p:nvPr userDrawn="1"/>
              </p:nvSpPr>
              <p:spPr bwMode="auto">
                <a:xfrm>
                  <a:off x="3978" y="418"/>
                  <a:ext cx="3" cy="8"/>
                </a:xfrm>
                <a:custGeom>
                  <a:avLst/>
                  <a:gdLst/>
                  <a:ahLst/>
                  <a:cxnLst>
                    <a:cxn ang="0">
                      <a:pos x="2" y="6"/>
                    </a:cxn>
                    <a:cxn ang="0">
                      <a:pos x="2" y="6"/>
                    </a:cxn>
                    <a:cxn ang="0">
                      <a:pos x="4" y="2"/>
                    </a:cxn>
                    <a:cxn ang="0">
                      <a:pos x="4" y="0"/>
                    </a:cxn>
                    <a:cxn ang="0">
                      <a:pos x="8" y="0"/>
                    </a:cxn>
                    <a:cxn ang="0">
                      <a:pos x="8" y="0"/>
                    </a:cxn>
                    <a:cxn ang="0">
                      <a:pos x="10" y="6"/>
                    </a:cxn>
                    <a:cxn ang="0">
                      <a:pos x="12" y="12"/>
                    </a:cxn>
                    <a:cxn ang="0">
                      <a:pos x="12" y="20"/>
                    </a:cxn>
                    <a:cxn ang="0">
                      <a:pos x="10" y="30"/>
                    </a:cxn>
                    <a:cxn ang="0">
                      <a:pos x="10" y="30"/>
                    </a:cxn>
                    <a:cxn ang="0">
                      <a:pos x="10" y="32"/>
                    </a:cxn>
                    <a:cxn ang="0">
                      <a:pos x="8" y="28"/>
                    </a:cxn>
                    <a:cxn ang="0">
                      <a:pos x="8" y="22"/>
                    </a:cxn>
                    <a:cxn ang="0">
                      <a:pos x="10" y="20"/>
                    </a:cxn>
                    <a:cxn ang="0">
                      <a:pos x="10" y="20"/>
                    </a:cxn>
                    <a:cxn ang="0">
                      <a:pos x="8" y="18"/>
                    </a:cxn>
                    <a:cxn ang="0">
                      <a:pos x="6" y="16"/>
                    </a:cxn>
                    <a:cxn ang="0">
                      <a:pos x="0" y="18"/>
                    </a:cxn>
                    <a:cxn ang="0">
                      <a:pos x="0" y="18"/>
                    </a:cxn>
                    <a:cxn ang="0">
                      <a:pos x="0" y="14"/>
                    </a:cxn>
                    <a:cxn ang="0">
                      <a:pos x="2" y="12"/>
                    </a:cxn>
                    <a:cxn ang="0">
                      <a:pos x="8" y="14"/>
                    </a:cxn>
                    <a:cxn ang="0">
                      <a:pos x="8" y="14"/>
                    </a:cxn>
                    <a:cxn ang="0">
                      <a:pos x="6" y="8"/>
                    </a:cxn>
                    <a:cxn ang="0">
                      <a:pos x="4" y="6"/>
                    </a:cxn>
                    <a:cxn ang="0">
                      <a:pos x="2" y="6"/>
                    </a:cxn>
                    <a:cxn ang="0">
                      <a:pos x="2" y="6"/>
                    </a:cxn>
                  </a:cxnLst>
                  <a:rect l="0" t="0" r="r" b="b"/>
                  <a:pathLst>
                    <a:path w="12" h="32">
                      <a:moveTo>
                        <a:pt x="2" y="6"/>
                      </a:moveTo>
                      <a:lnTo>
                        <a:pt x="2" y="6"/>
                      </a:lnTo>
                      <a:lnTo>
                        <a:pt x="4" y="2"/>
                      </a:lnTo>
                      <a:lnTo>
                        <a:pt x="4" y="0"/>
                      </a:lnTo>
                      <a:lnTo>
                        <a:pt x="8" y="0"/>
                      </a:lnTo>
                      <a:lnTo>
                        <a:pt x="8" y="0"/>
                      </a:lnTo>
                      <a:lnTo>
                        <a:pt x="10" y="6"/>
                      </a:lnTo>
                      <a:lnTo>
                        <a:pt x="12" y="12"/>
                      </a:lnTo>
                      <a:lnTo>
                        <a:pt x="12" y="20"/>
                      </a:lnTo>
                      <a:lnTo>
                        <a:pt x="10" y="30"/>
                      </a:lnTo>
                      <a:lnTo>
                        <a:pt x="10" y="30"/>
                      </a:lnTo>
                      <a:lnTo>
                        <a:pt x="10" y="32"/>
                      </a:lnTo>
                      <a:lnTo>
                        <a:pt x="8" y="28"/>
                      </a:lnTo>
                      <a:lnTo>
                        <a:pt x="8" y="22"/>
                      </a:lnTo>
                      <a:lnTo>
                        <a:pt x="10" y="20"/>
                      </a:lnTo>
                      <a:lnTo>
                        <a:pt x="10" y="20"/>
                      </a:lnTo>
                      <a:lnTo>
                        <a:pt x="8" y="18"/>
                      </a:lnTo>
                      <a:lnTo>
                        <a:pt x="6" y="16"/>
                      </a:lnTo>
                      <a:lnTo>
                        <a:pt x="0" y="18"/>
                      </a:lnTo>
                      <a:lnTo>
                        <a:pt x="0" y="18"/>
                      </a:lnTo>
                      <a:lnTo>
                        <a:pt x="0" y="14"/>
                      </a:lnTo>
                      <a:lnTo>
                        <a:pt x="2" y="12"/>
                      </a:lnTo>
                      <a:lnTo>
                        <a:pt x="8" y="14"/>
                      </a:lnTo>
                      <a:lnTo>
                        <a:pt x="8" y="14"/>
                      </a:lnTo>
                      <a:lnTo>
                        <a:pt x="6" y="8"/>
                      </a:lnTo>
                      <a:lnTo>
                        <a:pt x="4" y="6"/>
                      </a:lnTo>
                      <a:lnTo>
                        <a:pt x="2" y="6"/>
                      </a:lnTo>
                      <a:lnTo>
                        <a:pt x="2" y="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0" name="Freeform 276"/>
                <p:cNvSpPr>
                  <a:spLocks/>
                </p:cNvSpPr>
                <p:nvPr userDrawn="1"/>
              </p:nvSpPr>
              <p:spPr bwMode="auto">
                <a:xfrm>
                  <a:off x="3950" y="442"/>
                  <a:ext cx="61" cy="118"/>
                </a:xfrm>
                <a:custGeom>
                  <a:avLst/>
                  <a:gdLst/>
                  <a:ahLst/>
                  <a:cxnLst>
                    <a:cxn ang="0">
                      <a:pos x="64" y="46"/>
                    </a:cxn>
                    <a:cxn ang="0">
                      <a:pos x="112" y="48"/>
                    </a:cxn>
                    <a:cxn ang="0">
                      <a:pos x="90" y="104"/>
                    </a:cxn>
                    <a:cxn ang="0">
                      <a:pos x="98" y="120"/>
                    </a:cxn>
                    <a:cxn ang="0">
                      <a:pos x="80" y="126"/>
                    </a:cxn>
                    <a:cxn ang="0">
                      <a:pos x="90" y="126"/>
                    </a:cxn>
                    <a:cxn ang="0">
                      <a:pos x="142" y="204"/>
                    </a:cxn>
                    <a:cxn ang="0">
                      <a:pos x="174" y="248"/>
                    </a:cxn>
                    <a:cxn ang="0">
                      <a:pos x="172" y="252"/>
                    </a:cxn>
                    <a:cxn ang="0">
                      <a:pos x="180" y="290"/>
                    </a:cxn>
                    <a:cxn ang="0">
                      <a:pos x="214" y="292"/>
                    </a:cxn>
                    <a:cxn ang="0">
                      <a:pos x="220" y="344"/>
                    </a:cxn>
                    <a:cxn ang="0">
                      <a:pos x="210" y="360"/>
                    </a:cxn>
                    <a:cxn ang="0">
                      <a:pos x="208" y="374"/>
                    </a:cxn>
                    <a:cxn ang="0">
                      <a:pos x="228" y="390"/>
                    </a:cxn>
                    <a:cxn ang="0">
                      <a:pos x="180" y="404"/>
                    </a:cxn>
                    <a:cxn ang="0">
                      <a:pos x="154" y="404"/>
                    </a:cxn>
                    <a:cxn ang="0">
                      <a:pos x="148" y="418"/>
                    </a:cxn>
                    <a:cxn ang="0">
                      <a:pos x="126" y="408"/>
                    </a:cxn>
                    <a:cxn ang="0">
                      <a:pos x="112" y="416"/>
                    </a:cxn>
                    <a:cxn ang="0">
                      <a:pos x="94" y="408"/>
                    </a:cxn>
                    <a:cxn ang="0">
                      <a:pos x="74" y="430"/>
                    </a:cxn>
                    <a:cxn ang="0">
                      <a:pos x="40" y="430"/>
                    </a:cxn>
                    <a:cxn ang="0">
                      <a:pos x="16" y="446"/>
                    </a:cxn>
                    <a:cxn ang="0">
                      <a:pos x="2" y="444"/>
                    </a:cxn>
                    <a:cxn ang="0">
                      <a:pos x="26" y="422"/>
                    </a:cxn>
                    <a:cxn ang="0">
                      <a:pos x="50" y="392"/>
                    </a:cxn>
                    <a:cxn ang="0">
                      <a:pos x="90" y="378"/>
                    </a:cxn>
                    <a:cxn ang="0">
                      <a:pos x="90" y="362"/>
                    </a:cxn>
                    <a:cxn ang="0">
                      <a:pos x="64" y="358"/>
                    </a:cxn>
                    <a:cxn ang="0">
                      <a:pos x="46" y="352"/>
                    </a:cxn>
                    <a:cxn ang="0">
                      <a:pos x="26" y="352"/>
                    </a:cxn>
                    <a:cxn ang="0">
                      <a:pos x="46" y="330"/>
                    </a:cxn>
                    <a:cxn ang="0">
                      <a:pos x="60" y="298"/>
                    </a:cxn>
                    <a:cxn ang="0">
                      <a:pos x="38" y="294"/>
                    </a:cxn>
                    <a:cxn ang="0">
                      <a:pos x="46" y="268"/>
                    </a:cxn>
                    <a:cxn ang="0">
                      <a:pos x="56" y="266"/>
                    </a:cxn>
                    <a:cxn ang="0">
                      <a:pos x="86" y="270"/>
                    </a:cxn>
                    <a:cxn ang="0">
                      <a:pos x="90" y="250"/>
                    </a:cxn>
                    <a:cxn ang="0">
                      <a:pos x="94" y="224"/>
                    </a:cxn>
                    <a:cxn ang="0">
                      <a:pos x="76" y="206"/>
                    </a:cxn>
                    <a:cxn ang="0">
                      <a:pos x="82" y="182"/>
                    </a:cxn>
                    <a:cxn ang="0">
                      <a:pos x="60" y="190"/>
                    </a:cxn>
                    <a:cxn ang="0">
                      <a:pos x="50" y="196"/>
                    </a:cxn>
                    <a:cxn ang="0">
                      <a:pos x="34" y="186"/>
                    </a:cxn>
                    <a:cxn ang="0">
                      <a:pos x="46" y="150"/>
                    </a:cxn>
                    <a:cxn ang="0">
                      <a:pos x="32" y="132"/>
                    </a:cxn>
                    <a:cxn ang="0">
                      <a:pos x="22" y="160"/>
                    </a:cxn>
                    <a:cxn ang="0">
                      <a:pos x="28" y="96"/>
                    </a:cxn>
                    <a:cxn ang="0">
                      <a:pos x="14" y="104"/>
                    </a:cxn>
                    <a:cxn ang="0">
                      <a:pos x="10" y="88"/>
                    </a:cxn>
                    <a:cxn ang="0">
                      <a:pos x="26" y="72"/>
                    </a:cxn>
                    <a:cxn ang="0">
                      <a:pos x="14" y="66"/>
                    </a:cxn>
                    <a:cxn ang="0">
                      <a:pos x="6" y="56"/>
                    </a:cxn>
                    <a:cxn ang="0">
                      <a:pos x="2" y="46"/>
                    </a:cxn>
                    <a:cxn ang="0">
                      <a:pos x="12" y="44"/>
                    </a:cxn>
                    <a:cxn ang="0">
                      <a:pos x="18" y="66"/>
                    </a:cxn>
                    <a:cxn ang="0">
                      <a:pos x="26" y="32"/>
                    </a:cxn>
                    <a:cxn ang="0">
                      <a:pos x="34" y="18"/>
                    </a:cxn>
                    <a:cxn ang="0">
                      <a:pos x="84" y="0"/>
                    </a:cxn>
                    <a:cxn ang="0">
                      <a:pos x="64" y="34"/>
                    </a:cxn>
                  </a:cxnLst>
                  <a:rect l="0" t="0" r="r" b="b"/>
                  <a:pathLst>
                    <a:path w="230" h="450">
                      <a:moveTo>
                        <a:pt x="56" y="34"/>
                      </a:moveTo>
                      <a:lnTo>
                        <a:pt x="56" y="34"/>
                      </a:lnTo>
                      <a:lnTo>
                        <a:pt x="60" y="38"/>
                      </a:lnTo>
                      <a:lnTo>
                        <a:pt x="68" y="38"/>
                      </a:lnTo>
                      <a:lnTo>
                        <a:pt x="68" y="38"/>
                      </a:lnTo>
                      <a:lnTo>
                        <a:pt x="66" y="42"/>
                      </a:lnTo>
                      <a:lnTo>
                        <a:pt x="64" y="46"/>
                      </a:lnTo>
                      <a:lnTo>
                        <a:pt x="64" y="48"/>
                      </a:lnTo>
                      <a:lnTo>
                        <a:pt x="64" y="48"/>
                      </a:lnTo>
                      <a:lnTo>
                        <a:pt x="76" y="46"/>
                      </a:lnTo>
                      <a:lnTo>
                        <a:pt x="92" y="44"/>
                      </a:lnTo>
                      <a:lnTo>
                        <a:pt x="98" y="44"/>
                      </a:lnTo>
                      <a:lnTo>
                        <a:pt x="106" y="44"/>
                      </a:lnTo>
                      <a:lnTo>
                        <a:pt x="112" y="48"/>
                      </a:lnTo>
                      <a:lnTo>
                        <a:pt x="116" y="52"/>
                      </a:lnTo>
                      <a:lnTo>
                        <a:pt x="116" y="52"/>
                      </a:lnTo>
                      <a:lnTo>
                        <a:pt x="108" y="78"/>
                      </a:lnTo>
                      <a:lnTo>
                        <a:pt x="104" y="92"/>
                      </a:lnTo>
                      <a:lnTo>
                        <a:pt x="98" y="104"/>
                      </a:lnTo>
                      <a:lnTo>
                        <a:pt x="98" y="104"/>
                      </a:lnTo>
                      <a:lnTo>
                        <a:pt x="90" y="104"/>
                      </a:lnTo>
                      <a:lnTo>
                        <a:pt x="88" y="104"/>
                      </a:lnTo>
                      <a:lnTo>
                        <a:pt x="86" y="108"/>
                      </a:lnTo>
                      <a:lnTo>
                        <a:pt x="86" y="108"/>
                      </a:lnTo>
                      <a:lnTo>
                        <a:pt x="94" y="110"/>
                      </a:lnTo>
                      <a:lnTo>
                        <a:pt x="98" y="114"/>
                      </a:lnTo>
                      <a:lnTo>
                        <a:pt x="98" y="120"/>
                      </a:lnTo>
                      <a:lnTo>
                        <a:pt x="98" y="120"/>
                      </a:lnTo>
                      <a:lnTo>
                        <a:pt x="94" y="118"/>
                      </a:lnTo>
                      <a:lnTo>
                        <a:pt x="92" y="118"/>
                      </a:lnTo>
                      <a:lnTo>
                        <a:pt x="88" y="120"/>
                      </a:lnTo>
                      <a:lnTo>
                        <a:pt x="84" y="124"/>
                      </a:lnTo>
                      <a:lnTo>
                        <a:pt x="82" y="126"/>
                      </a:lnTo>
                      <a:lnTo>
                        <a:pt x="80" y="126"/>
                      </a:lnTo>
                      <a:lnTo>
                        <a:pt x="80" y="126"/>
                      </a:lnTo>
                      <a:lnTo>
                        <a:pt x="82" y="132"/>
                      </a:lnTo>
                      <a:lnTo>
                        <a:pt x="86" y="132"/>
                      </a:lnTo>
                      <a:lnTo>
                        <a:pt x="88" y="132"/>
                      </a:lnTo>
                      <a:lnTo>
                        <a:pt x="88" y="132"/>
                      </a:lnTo>
                      <a:lnTo>
                        <a:pt x="90" y="130"/>
                      </a:lnTo>
                      <a:lnTo>
                        <a:pt x="90" y="126"/>
                      </a:lnTo>
                      <a:lnTo>
                        <a:pt x="90" y="126"/>
                      </a:lnTo>
                      <a:lnTo>
                        <a:pt x="104" y="130"/>
                      </a:lnTo>
                      <a:lnTo>
                        <a:pt x="112" y="138"/>
                      </a:lnTo>
                      <a:lnTo>
                        <a:pt x="120" y="146"/>
                      </a:lnTo>
                      <a:lnTo>
                        <a:pt x="124" y="158"/>
                      </a:lnTo>
                      <a:lnTo>
                        <a:pt x="132" y="182"/>
                      </a:lnTo>
                      <a:lnTo>
                        <a:pt x="138" y="192"/>
                      </a:lnTo>
                      <a:lnTo>
                        <a:pt x="142" y="204"/>
                      </a:lnTo>
                      <a:lnTo>
                        <a:pt x="142" y="204"/>
                      </a:lnTo>
                      <a:lnTo>
                        <a:pt x="152" y="206"/>
                      </a:lnTo>
                      <a:lnTo>
                        <a:pt x="158" y="212"/>
                      </a:lnTo>
                      <a:lnTo>
                        <a:pt x="162" y="218"/>
                      </a:lnTo>
                      <a:lnTo>
                        <a:pt x="166" y="226"/>
                      </a:lnTo>
                      <a:lnTo>
                        <a:pt x="172" y="240"/>
                      </a:lnTo>
                      <a:lnTo>
                        <a:pt x="174" y="248"/>
                      </a:lnTo>
                      <a:lnTo>
                        <a:pt x="180" y="256"/>
                      </a:lnTo>
                      <a:lnTo>
                        <a:pt x="180" y="256"/>
                      </a:lnTo>
                      <a:lnTo>
                        <a:pt x="178" y="254"/>
                      </a:lnTo>
                      <a:lnTo>
                        <a:pt x="176" y="252"/>
                      </a:lnTo>
                      <a:lnTo>
                        <a:pt x="174" y="252"/>
                      </a:lnTo>
                      <a:lnTo>
                        <a:pt x="172" y="252"/>
                      </a:lnTo>
                      <a:lnTo>
                        <a:pt x="172" y="252"/>
                      </a:lnTo>
                      <a:lnTo>
                        <a:pt x="178" y="260"/>
                      </a:lnTo>
                      <a:lnTo>
                        <a:pt x="184" y="270"/>
                      </a:lnTo>
                      <a:lnTo>
                        <a:pt x="184" y="274"/>
                      </a:lnTo>
                      <a:lnTo>
                        <a:pt x="184" y="280"/>
                      </a:lnTo>
                      <a:lnTo>
                        <a:pt x="182" y="286"/>
                      </a:lnTo>
                      <a:lnTo>
                        <a:pt x="180" y="290"/>
                      </a:lnTo>
                      <a:lnTo>
                        <a:pt x="180" y="290"/>
                      </a:lnTo>
                      <a:lnTo>
                        <a:pt x="180" y="292"/>
                      </a:lnTo>
                      <a:lnTo>
                        <a:pt x="182" y="294"/>
                      </a:lnTo>
                      <a:lnTo>
                        <a:pt x="186" y="298"/>
                      </a:lnTo>
                      <a:lnTo>
                        <a:pt x="186" y="298"/>
                      </a:lnTo>
                      <a:lnTo>
                        <a:pt x="194" y="288"/>
                      </a:lnTo>
                      <a:lnTo>
                        <a:pt x="194" y="288"/>
                      </a:lnTo>
                      <a:lnTo>
                        <a:pt x="214" y="292"/>
                      </a:lnTo>
                      <a:lnTo>
                        <a:pt x="222" y="294"/>
                      </a:lnTo>
                      <a:lnTo>
                        <a:pt x="228" y="300"/>
                      </a:lnTo>
                      <a:lnTo>
                        <a:pt x="228" y="300"/>
                      </a:lnTo>
                      <a:lnTo>
                        <a:pt x="228" y="308"/>
                      </a:lnTo>
                      <a:lnTo>
                        <a:pt x="230" y="316"/>
                      </a:lnTo>
                      <a:lnTo>
                        <a:pt x="226" y="332"/>
                      </a:lnTo>
                      <a:lnTo>
                        <a:pt x="220" y="344"/>
                      </a:lnTo>
                      <a:lnTo>
                        <a:pt x="216" y="354"/>
                      </a:lnTo>
                      <a:lnTo>
                        <a:pt x="216" y="354"/>
                      </a:lnTo>
                      <a:lnTo>
                        <a:pt x="212" y="352"/>
                      </a:lnTo>
                      <a:lnTo>
                        <a:pt x="208" y="352"/>
                      </a:lnTo>
                      <a:lnTo>
                        <a:pt x="208" y="352"/>
                      </a:lnTo>
                      <a:lnTo>
                        <a:pt x="210" y="356"/>
                      </a:lnTo>
                      <a:lnTo>
                        <a:pt x="210" y="360"/>
                      </a:lnTo>
                      <a:lnTo>
                        <a:pt x="208" y="364"/>
                      </a:lnTo>
                      <a:lnTo>
                        <a:pt x="202" y="364"/>
                      </a:lnTo>
                      <a:lnTo>
                        <a:pt x="202" y="364"/>
                      </a:lnTo>
                      <a:lnTo>
                        <a:pt x="204" y="368"/>
                      </a:lnTo>
                      <a:lnTo>
                        <a:pt x="206" y="370"/>
                      </a:lnTo>
                      <a:lnTo>
                        <a:pt x="208" y="372"/>
                      </a:lnTo>
                      <a:lnTo>
                        <a:pt x="208" y="374"/>
                      </a:lnTo>
                      <a:lnTo>
                        <a:pt x="208" y="374"/>
                      </a:lnTo>
                      <a:lnTo>
                        <a:pt x="228" y="374"/>
                      </a:lnTo>
                      <a:lnTo>
                        <a:pt x="228" y="374"/>
                      </a:lnTo>
                      <a:lnTo>
                        <a:pt x="226" y="378"/>
                      </a:lnTo>
                      <a:lnTo>
                        <a:pt x="226" y="382"/>
                      </a:lnTo>
                      <a:lnTo>
                        <a:pt x="228" y="390"/>
                      </a:lnTo>
                      <a:lnTo>
                        <a:pt x="228" y="390"/>
                      </a:lnTo>
                      <a:lnTo>
                        <a:pt x="220" y="392"/>
                      </a:lnTo>
                      <a:lnTo>
                        <a:pt x="214" y="394"/>
                      </a:lnTo>
                      <a:lnTo>
                        <a:pt x="204" y="404"/>
                      </a:lnTo>
                      <a:lnTo>
                        <a:pt x="198" y="406"/>
                      </a:lnTo>
                      <a:lnTo>
                        <a:pt x="192" y="408"/>
                      </a:lnTo>
                      <a:lnTo>
                        <a:pt x="186" y="408"/>
                      </a:lnTo>
                      <a:lnTo>
                        <a:pt x="180" y="404"/>
                      </a:lnTo>
                      <a:lnTo>
                        <a:pt x="180" y="404"/>
                      </a:lnTo>
                      <a:lnTo>
                        <a:pt x="174" y="406"/>
                      </a:lnTo>
                      <a:lnTo>
                        <a:pt x="166" y="410"/>
                      </a:lnTo>
                      <a:lnTo>
                        <a:pt x="158" y="408"/>
                      </a:lnTo>
                      <a:lnTo>
                        <a:pt x="156" y="406"/>
                      </a:lnTo>
                      <a:lnTo>
                        <a:pt x="154" y="404"/>
                      </a:lnTo>
                      <a:lnTo>
                        <a:pt x="154" y="404"/>
                      </a:lnTo>
                      <a:lnTo>
                        <a:pt x="152" y="404"/>
                      </a:lnTo>
                      <a:lnTo>
                        <a:pt x="152" y="408"/>
                      </a:lnTo>
                      <a:lnTo>
                        <a:pt x="152" y="410"/>
                      </a:lnTo>
                      <a:lnTo>
                        <a:pt x="150" y="408"/>
                      </a:lnTo>
                      <a:lnTo>
                        <a:pt x="150" y="408"/>
                      </a:lnTo>
                      <a:lnTo>
                        <a:pt x="150" y="412"/>
                      </a:lnTo>
                      <a:lnTo>
                        <a:pt x="148" y="418"/>
                      </a:lnTo>
                      <a:lnTo>
                        <a:pt x="148" y="418"/>
                      </a:lnTo>
                      <a:lnTo>
                        <a:pt x="144" y="418"/>
                      </a:lnTo>
                      <a:lnTo>
                        <a:pt x="140" y="416"/>
                      </a:lnTo>
                      <a:lnTo>
                        <a:pt x="138" y="412"/>
                      </a:lnTo>
                      <a:lnTo>
                        <a:pt x="138" y="408"/>
                      </a:lnTo>
                      <a:lnTo>
                        <a:pt x="138" y="408"/>
                      </a:lnTo>
                      <a:lnTo>
                        <a:pt x="126" y="408"/>
                      </a:lnTo>
                      <a:lnTo>
                        <a:pt x="126" y="408"/>
                      </a:lnTo>
                      <a:lnTo>
                        <a:pt x="124" y="410"/>
                      </a:lnTo>
                      <a:lnTo>
                        <a:pt x="124" y="412"/>
                      </a:lnTo>
                      <a:lnTo>
                        <a:pt x="124" y="416"/>
                      </a:lnTo>
                      <a:lnTo>
                        <a:pt x="124" y="416"/>
                      </a:lnTo>
                      <a:lnTo>
                        <a:pt x="118" y="416"/>
                      </a:lnTo>
                      <a:lnTo>
                        <a:pt x="112" y="416"/>
                      </a:lnTo>
                      <a:lnTo>
                        <a:pt x="110" y="416"/>
                      </a:lnTo>
                      <a:lnTo>
                        <a:pt x="108" y="416"/>
                      </a:lnTo>
                      <a:lnTo>
                        <a:pt x="108" y="422"/>
                      </a:lnTo>
                      <a:lnTo>
                        <a:pt x="108" y="422"/>
                      </a:lnTo>
                      <a:lnTo>
                        <a:pt x="102" y="416"/>
                      </a:lnTo>
                      <a:lnTo>
                        <a:pt x="94" y="408"/>
                      </a:lnTo>
                      <a:lnTo>
                        <a:pt x="94" y="408"/>
                      </a:lnTo>
                      <a:lnTo>
                        <a:pt x="88" y="410"/>
                      </a:lnTo>
                      <a:lnTo>
                        <a:pt x="84" y="414"/>
                      </a:lnTo>
                      <a:lnTo>
                        <a:pt x="80" y="416"/>
                      </a:lnTo>
                      <a:lnTo>
                        <a:pt x="76" y="414"/>
                      </a:lnTo>
                      <a:lnTo>
                        <a:pt x="76" y="414"/>
                      </a:lnTo>
                      <a:lnTo>
                        <a:pt x="74" y="422"/>
                      </a:lnTo>
                      <a:lnTo>
                        <a:pt x="74" y="430"/>
                      </a:lnTo>
                      <a:lnTo>
                        <a:pt x="70" y="434"/>
                      </a:lnTo>
                      <a:lnTo>
                        <a:pt x="64" y="438"/>
                      </a:lnTo>
                      <a:lnTo>
                        <a:pt x="64" y="438"/>
                      </a:lnTo>
                      <a:lnTo>
                        <a:pt x="60" y="432"/>
                      </a:lnTo>
                      <a:lnTo>
                        <a:pt x="54" y="430"/>
                      </a:lnTo>
                      <a:lnTo>
                        <a:pt x="48" y="430"/>
                      </a:lnTo>
                      <a:lnTo>
                        <a:pt x="40" y="430"/>
                      </a:lnTo>
                      <a:lnTo>
                        <a:pt x="34" y="434"/>
                      </a:lnTo>
                      <a:lnTo>
                        <a:pt x="28" y="438"/>
                      </a:lnTo>
                      <a:lnTo>
                        <a:pt x="24" y="444"/>
                      </a:lnTo>
                      <a:lnTo>
                        <a:pt x="22" y="450"/>
                      </a:lnTo>
                      <a:lnTo>
                        <a:pt x="22" y="450"/>
                      </a:lnTo>
                      <a:lnTo>
                        <a:pt x="18" y="448"/>
                      </a:lnTo>
                      <a:lnTo>
                        <a:pt x="16" y="446"/>
                      </a:lnTo>
                      <a:lnTo>
                        <a:pt x="14" y="440"/>
                      </a:lnTo>
                      <a:lnTo>
                        <a:pt x="14" y="440"/>
                      </a:lnTo>
                      <a:lnTo>
                        <a:pt x="10" y="440"/>
                      </a:lnTo>
                      <a:lnTo>
                        <a:pt x="8" y="442"/>
                      </a:lnTo>
                      <a:lnTo>
                        <a:pt x="6" y="444"/>
                      </a:lnTo>
                      <a:lnTo>
                        <a:pt x="2" y="444"/>
                      </a:lnTo>
                      <a:lnTo>
                        <a:pt x="2" y="444"/>
                      </a:lnTo>
                      <a:lnTo>
                        <a:pt x="2" y="440"/>
                      </a:lnTo>
                      <a:lnTo>
                        <a:pt x="4" y="438"/>
                      </a:lnTo>
                      <a:lnTo>
                        <a:pt x="6" y="434"/>
                      </a:lnTo>
                      <a:lnTo>
                        <a:pt x="6" y="434"/>
                      </a:lnTo>
                      <a:lnTo>
                        <a:pt x="14" y="432"/>
                      </a:lnTo>
                      <a:lnTo>
                        <a:pt x="18" y="430"/>
                      </a:lnTo>
                      <a:lnTo>
                        <a:pt x="26" y="422"/>
                      </a:lnTo>
                      <a:lnTo>
                        <a:pt x="34" y="414"/>
                      </a:lnTo>
                      <a:lnTo>
                        <a:pt x="38" y="410"/>
                      </a:lnTo>
                      <a:lnTo>
                        <a:pt x="42" y="408"/>
                      </a:lnTo>
                      <a:lnTo>
                        <a:pt x="42" y="408"/>
                      </a:lnTo>
                      <a:lnTo>
                        <a:pt x="42" y="392"/>
                      </a:lnTo>
                      <a:lnTo>
                        <a:pt x="42" y="392"/>
                      </a:lnTo>
                      <a:lnTo>
                        <a:pt x="50" y="392"/>
                      </a:lnTo>
                      <a:lnTo>
                        <a:pt x="52" y="390"/>
                      </a:lnTo>
                      <a:lnTo>
                        <a:pt x="54" y="388"/>
                      </a:lnTo>
                      <a:lnTo>
                        <a:pt x="52" y="382"/>
                      </a:lnTo>
                      <a:lnTo>
                        <a:pt x="52" y="382"/>
                      </a:lnTo>
                      <a:lnTo>
                        <a:pt x="88" y="382"/>
                      </a:lnTo>
                      <a:lnTo>
                        <a:pt x="88" y="382"/>
                      </a:lnTo>
                      <a:lnTo>
                        <a:pt x="90" y="378"/>
                      </a:lnTo>
                      <a:lnTo>
                        <a:pt x="94" y="372"/>
                      </a:lnTo>
                      <a:lnTo>
                        <a:pt x="98" y="364"/>
                      </a:lnTo>
                      <a:lnTo>
                        <a:pt x="98" y="364"/>
                      </a:lnTo>
                      <a:lnTo>
                        <a:pt x="98" y="364"/>
                      </a:lnTo>
                      <a:lnTo>
                        <a:pt x="96" y="364"/>
                      </a:lnTo>
                      <a:lnTo>
                        <a:pt x="90" y="362"/>
                      </a:lnTo>
                      <a:lnTo>
                        <a:pt x="90" y="362"/>
                      </a:lnTo>
                      <a:lnTo>
                        <a:pt x="88" y="364"/>
                      </a:lnTo>
                      <a:lnTo>
                        <a:pt x="88" y="368"/>
                      </a:lnTo>
                      <a:lnTo>
                        <a:pt x="84" y="372"/>
                      </a:lnTo>
                      <a:lnTo>
                        <a:pt x="84" y="372"/>
                      </a:lnTo>
                      <a:lnTo>
                        <a:pt x="76" y="372"/>
                      </a:lnTo>
                      <a:lnTo>
                        <a:pt x="70" y="368"/>
                      </a:lnTo>
                      <a:lnTo>
                        <a:pt x="64" y="358"/>
                      </a:lnTo>
                      <a:lnTo>
                        <a:pt x="64" y="358"/>
                      </a:lnTo>
                      <a:lnTo>
                        <a:pt x="60" y="360"/>
                      </a:lnTo>
                      <a:lnTo>
                        <a:pt x="52" y="360"/>
                      </a:lnTo>
                      <a:lnTo>
                        <a:pt x="52" y="360"/>
                      </a:lnTo>
                      <a:lnTo>
                        <a:pt x="50" y="356"/>
                      </a:lnTo>
                      <a:lnTo>
                        <a:pt x="46" y="352"/>
                      </a:lnTo>
                      <a:lnTo>
                        <a:pt x="46" y="352"/>
                      </a:lnTo>
                      <a:lnTo>
                        <a:pt x="38" y="354"/>
                      </a:lnTo>
                      <a:lnTo>
                        <a:pt x="36" y="356"/>
                      </a:lnTo>
                      <a:lnTo>
                        <a:pt x="34" y="360"/>
                      </a:lnTo>
                      <a:lnTo>
                        <a:pt x="34" y="360"/>
                      </a:lnTo>
                      <a:lnTo>
                        <a:pt x="30" y="360"/>
                      </a:lnTo>
                      <a:lnTo>
                        <a:pt x="28" y="358"/>
                      </a:lnTo>
                      <a:lnTo>
                        <a:pt x="26" y="352"/>
                      </a:lnTo>
                      <a:lnTo>
                        <a:pt x="26" y="346"/>
                      </a:lnTo>
                      <a:lnTo>
                        <a:pt x="26" y="346"/>
                      </a:lnTo>
                      <a:lnTo>
                        <a:pt x="24" y="346"/>
                      </a:lnTo>
                      <a:lnTo>
                        <a:pt x="24" y="346"/>
                      </a:lnTo>
                      <a:lnTo>
                        <a:pt x="26" y="342"/>
                      </a:lnTo>
                      <a:lnTo>
                        <a:pt x="32" y="338"/>
                      </a:lnTo>
                      <a:lnTo>
                        <a:pt x="46" y="330"/>
                      </a:lnTo>
                      <a:lnTo>
                        <a:pt x="52" y="324"/>
                      </a:lnTo>
                      <a:lnTo>
                        <a:pt x="58" y="320"/>
                      </a:lnTo>
                      <a:lnTo>
                        <a:pt x="60" y="314"/>
                      </a:lnTo>
                      <a:lnTo>
                        <a:pt x="58" y="308"/>
                      </a:lnTo>
                      <a:lnTo>
                        <a:pt x="58" y="308"/>
                      </a:lnTo>
                      <a:lnTo>
                        <a:pt x="60" y="302"/>
                      </a:lnTo>
                      <a:lnTo>
                        <a:pt x="60" y="298"/>
                      </a:lnTo>
                      <a:lnTo>
                        <a:pt x="60" y="294"/>
                      </a:lnTo>
                      <a:lnTo>
                        <a:pt x="58" y="288"/>
                      </a:lnTo>
                      <a:lnTo>
                        <a:pt x="58" y="288"/>
                      </a:lnTo>
                      <a:lnTo>
                        <a:pt x="52" y="288"/>
                      </a:lnTo>
                      <a:lnTo>
                        <a:pt x="48" y="292"/>
                      </a:lnTo>
                      <a:lnTo>
                        <a:pt x="46" y="294"/>
                      </a:lnTo>
                      <a:lnTo>
                        <a:pt x="38" y="294"/>
                      </a:lnTo>
                      <a:lnTo>
                        <a:pt x="38" y="294"/>
                      </a:lnTo>
                      <a:lnTo>
                        <a:pt x="44" y="288"/>
                      </a:lnTo>
                      <a:lnTo>
                        <a:pt x="52" y="284"/>
                      </a:lnTo>
                      <a:lnTo>
                        <a:pt x="52" y="284"/>
                      </a:lnTo>
                      <a:lnTo>
                        <a:pt x="52" y="278"/>
                      </a:lnTo>
                      <a:lnTo>
                        <a:pt x="48" y="274"/>
                      </a:lnTo>
                      <a:lnTo>
                        <a:pt x="46" y="268"/>
                      </a:lnTo>
                      <a:lnTo>
                        <a:pt x="44" y="264"/>
                      </a:lnTo>
                      <a:lnTo>
                        <a:pt x="44" y="264"/>
                      </a:lnTo>
                      <a:lnTo>
                        <a:pt x="48" y="264"/>
                      </a:lnTo>
                      <a:lnTo>
                        <a:pt x="50" y="262"/>
                      </a:lnTo>
                      <a:lnTo>
                        <a:pt x="50" y="262"/>
                      </a:lnTo>
                      <a:lnTo>
                        <a:pt x="54" y="264"/>
                      </a:lnTo>
                      <a:lnTo>
                        <a:pt x="56" y="266"/>
                      </a:lnTo>
                      <a:lnTo>
                        <a:pt x="60" y="274"/>
                      </a:lnTo>
                      <a:lnTo>
                        <a:pt x="60" y="274"/>
                      </a:lnTo>
                      <a:lnTo>
                        <a:pt x="62" y="272"/>
                      </a:lnTo>
                      <a:lnTo>
                        <a:pt x="64" y="270"/>
                      </a:lnTo>
                      <a:lnTo>
                        <a:pt x="74" y="268"/>
                      </a:lnTo>
                      <a:lnTo>
                        <a:pt x="82" y="268"/>
                      </a:lnTo>
                      <a:lnTo>
                        <a:pt x="86" y="270"/>
                      </a:lnTo>
                      <a:lnTo>
                        <a:pt x="86" y="270"/>
                      </a:lnTo>
                      <a:lnTo>
                        <a:pt x="86" y="264"/>
                      </a:lnTo>
                      <a:lnTo>
                        <a:pt x="86" y="264"/>
                      </a:lnTo>
                      <a:lnTo>
                        <a:pt x="90" y="264"/>
                      </a:lnTo>
                      <a:lnTo>
                        <a:pt x="90" y="264"/>
                      </a:lnTo>
                      <a:lnTo>
                        <a:pt x="90" y="256"/>
                      </a:lnTo>
                      <a:lnTo>
                        <a:pt x="90" y="250"/>
                      </a:lnTo>
                      <a:lnTo>
                        <a:pt x="92" y="244"/>
                      </a:lnTo>
                      <a:lnTo>
                        <a:pt x="88" y="236"/>
                      </a:lnTo>
                      <a:lnTo>
                        <a:pt x="88" y="236"/>
                      </a:lnTo>
                      <a:lnTo>
                        <a:pt x="94" y="236"/>
                      </a:lnTo>
                      <a:lnTo>
                        <a:pt x="94" y="236"/>
                      </a:lnTo>
                      <a:lnTo>
                        <a:pt x="94" y="230"/>
                      </a:lnTo>
                      <a:lnTo>
                        <a:pt x="94" y="224"/>
                      </a:lnTo>
                      <a:lnTo>
                        <a:pt x="94" y="224"/>
                      </a:lnTo>
                      <a:lnTo>
                        <a:pt x="90" y="224"/>
                      </a:lnTo>
                      <a:lnTo>
                        <a:pt x="88" y="224"/>
                      </a:lnTo>
                      <a:lnTo>
                        <a:pt x="86" y="226"/>
                      </a:lnTo>
                      <a:lnTo>
                        <a:pt x="86" y="226"/>
                      </a:lnTo>
                      <a:lnTo>
                        <a:pt x="80" y="218"/>
                      </a:lnTo>
                      <a:lnTo>
                        <a:pt x="76" y="206"/>
                      </a:lnTo>
                      <a:lnTo>
                        <a:pt x="74" y="200"/>
                      </a:lnTo>
                      <a:lnTo>
                        <a:pt x="76" y="194"/>
                      </a:lnTo>
                      <a:lnTo>
                        <a:pt x="78" y="190"/>
                      </a:lnTo>
                      <a:lnTo>
                        <a:pt x="84" y="186"/>
                      </a:lnTo>
                      <a:lnTo>
                        <a:pt x="84" y="186"/>
                      </a:lnTo>
                      <a:lnTo>
                        <a:pt x="84" y="184"/>
                      </a:lnTo>
                      <a:lnTo>
                        <a:pt x="82" y="182"/>
                      </a:lnTo>
                      <a:lnTo>
                        <a:pt x="80" y="180"/>
                      </a:lnTo>
                      <a:lnTo>
                        <a:pt x="80" y="178"/>
                      </a:lnTo>
                      <a:lnTo>
                        <a:pt x="80" y="178"/>
                      </a:lnTo>
                      <a:lnTo>
                        <a:pt x="74" y="184"/>
                      </a:lnTo>
                      <a:lnTo>
                        <a:pt x="68" y="190"/>
                      </a:lnTo>
                      <a:lnTo>
                        <a:pt x="62" y="192"/>
                      </a:lnTo>
                      <a:lnTo>
                        <a:pt x="60" y="190"/>
                      </a:lnTo>
                      <a:lnTo>
                        <a:pt x="58" y="188"/>
                      </a:lnTo>
                      <a:lnTo>
                        <a:pt x="58" y="188"/>
                      </a:lnTo>
                      <a:lnTo>
                        <a:pt x="56" y="190"/>
                      </a:lnTo>
                      <a:lnTo>
                        <a:pt x="56" y="192"/>
                      </a:lnTo>
                      <a:lnTo>
                        <a:pt x="54" y="196"/>
                      </a:lnTo>
                      <a:lnTo>
                        <a:pt x="50" y="196"/>
                      </a:lnTo>
                      <a:lnTo>
                        <a:pt x="50" y="196"/>
                      </a:lnTo>
                      <a:lnTo>
                        <a:pt x="48" y="192"/>
                      </a:lnTo>
                      <a:lnTo>
                        <a:pt x="44" y="188"/>
                      </a:lnTo>
                      <a:lnTo>
                        <a:pt x="40" y="186"/>
                      </a:lnTo>
                      <a:lnTo>
                        <a:pt x="38" y="188"/>
                      </a:lnTo>
                      <a:lnTo>
                        <a:pt x="36" y="190"/>
                      </a:lnTo>
                      <a:lnTo>
                        <a:pt x="36" y="190"/>
                      </a:lnTo>
                      <a:lnTo>
                        <a:pt x="34" y="186"/>
                      </a:lnTo>
                      <a:lnTo>
                        <a:pt x="34" y="180"/>
                      </a:lnTo>
                      <a:lnTo>
                        <a:pt x="36" y="176"/>
                      </a:lnTo>
                      <a:lnTo>
                        <a:pt x="38" y="170"/>
                      </a:lnTo>
                      <a:lnTo>
                        <a:pt x="44" y="162"/>
                      </a:lnTo>
                      <a:lnTo>
                        <a:pt x="48" y="152"/>
                      </a:lnTo>
                      <a:lnTo>
                        <a:pt x="48" y="152"/>
                      </a:lnTo>
                      <a:lnTo>
                        <a:pt x="46" y="150"/>
                      </a:lnTo>
                      <a:lnTo>
                        <a:pt x="44" y="148"/>
                      </a:lnTo>
                      <a:lnTo>
                        <a:pt x="42" y="140"/>
                      </a:lnTo>
                      <a:lnTo>
                        <a:pt x="38" y="132"/>
                      </a:lnTo>
                      <a:lnTo>
                        <a:pt x="36" y="132"/>
                      </a:lnTo>
                      <a:lnTo>
                        <a:pt x="34" y="132"/>
                      </a:lnTo>
                      <a:lnTo>
                        <a:pt x="34" y="132"/>
                      </a:lnTo>
                      <a:lnTo>
                        <a:pt x="32" y="132"/>
                      </a:lnTo>
                      <a:lnTo>
                        <a:pt x="32" y="130"/>
                      </a:lnTo>
                      <a:lnTo>
                        <a:pt x="32" y="124"/>
                      </a:lnTo>
                      <a:lnTo>
                        <a:pt x="32" y="124"/>
                      </a:lnTo>
                      <a:lnTo>
                        <a:pt x="28" y="136"/>
                      </a:lnTo>
                      <a:lnTo>
                        <a:pt x="28" y="146"/>
                      </a:lnTo>
                      <a:lnTo>
                        <a:pt x="24" y="156"/>
                      </a:lnTo>
                      <a:lnTo>
                        <a:pt x="22" y="160"/>
                      </a:lnTo>
                      <a:lnTo>
                        <a:pt x="18" y="164"/>
                      </a:lnTo>
                      <a:lnTo>
                        <a:pt x="18" y="164"/>
                      </a:lnTo>
                      <a:lnTo>
                        <a:pt x="24" y="126"/>
                      </a:lnTo>
                      <a:lnTo>
                        <a:pt x="26" y="110"/>
                      </a:lnTo>
                      <a:lnTo>
                        <a:pt x="32" y="94"/>
                      </a:lnTo>
                      <a:lnTo>
                        <a:pt x="32" y="94"/>
                      </a:lnTo>
                      <a:lnTo>
                        <a:pt x="28" y="96"/>
                      </a:lnTo>
                      <a:lnTo>
                        <a:pt x="26" y="98"/>
                      </a:lnTo>
                      <a:lnTo>
                        <a:pt x="24" y="106"/>
                      </a:lnTo>
                      <a:lnTo>
                        <a:pt x="18" y="110"/>
                      </a:lnTo>
                      <a:lnTo>
                        <a:pt x="16" y="112"/>
                      </a:lnTo>
                      <a:lnTo>
                        <a:pt x="10" y="112"/>
                      </a:lnTo>
                      <a:lnTo>
                        <a:pt x="10" y="112"/>
                      </a:lnTo>
                      <a:lnTo>
                        <a:pt x="14" y="104"/>
                      </a:lnTo>
                      <a:lnTo>
                        <a:pt x="12" y="102"/>
                      </a:lnTo>
                      <a:lnTo>
                        <a:pt x="8" y="102"/>
                      </a:lnTo>
                      <a:lnTo>
                        <a:pt x="8" y="102"/>
                      </a:lnTo>
                      <a:lnTo>
                        <a:pt x="8" y="98"/>
                      </a:lnTo>
                      <a:lnTo>
                        <a:pt x="10" y="94"/>
                      </a:lnTo>
                      <a:lnTo>
                        <a:pt x="12" y="92"/>
                      </a:lnTo>
                      <a:lnTo>
                        <a:pt x="10" y="88"/>
                      </a:lnTo>
                      <a:lnTo>
                        <a:pt x="10" y="88"/>
                      </a:lnTo>
                      <a:lnTo>
                        <a:pt x="16" y="88"/>
                      </a:lnTo>
                      <a:lnTo>
                        <a:pt x="20" y="86"/>
                      </a:lnTo>
                      <a:lnTo>
                        <a:pt x="20" y="86"/>
                      </a:lnTo>
                      <a:lnTo>
                        <a:pt x="20" y="76"/>
                      </a:lnTo>
                      <a:lnTo>
                        <a:pt x="22" y="72"/>
                      </a:lnTo>
                      <a:lnTo>
                        <a:pt x="26" y="72"/>
                      </a:lnTo>
                      <a:lnTo>
                        <a:pt x="26" y="72"/>
                      </a:lnTo>
                      <a:lnTo>
                        <a:pt x="24" y="70"/>
                      </a:lnTo>
                      <a:lnTo>
                        <a:pt x="22" y="70"/>
                      </a:lnTo>
                      <a:lnTo>
                        <a:pt x="18" y="74"/>
                      </a:lnTo>
                      <a:lnTo>
                        <a:pt x="18" y="74"/>
                      </a:lnTo>
                      <a:lnTo>
                        <a:pt x="16" y="70"/>
                      </a:lnTo>
                      <a:lnTo>
                        <a:pt x="14" y="66"/>
                      </a:lnTo>
                      <a:lnTo>
                        <a:pt x="14" y="66"/>
                      </a:lnTo>
                      <a:lnTo>
                        <a:pt x="12" y="66"/>
                      </a:lnTo>
                      <a:lnTo>
                        <a:pt x="12" y="70"/>
                      </a:lnTo>
                      <a:lnTo>
                        <a:pt x="12" y="70"/>
                      </a:lnTo>
                      <a:lnTo>
                        <a:pt x="10" y="68"/>
                      </a:lnTo>
                      <a:lnTo>
                        <a:pt x="8" y="64"/>
                      </a:lnTo>
                      <a:lnTo>
                        <a:pt x="6" y="56"/>
                      </a:lnTo>
                      <a:lnTo>
                        <a:pt x="6" y="56"/>
                      </a:lnTo>
                      <a:lnTo>
                        <a:pt x="4" y="58"/>
                      </a:lnTo>
                      <a:lnTo>
                        <a:pt x="2" y="60"/>
                      </a:lnTo>
                      <a:lnTo>
                        <a:pt x="0" y="60"/>
                      </a:lnTo>
                      <a:lnTo>
                        <a:pt x="0" y="60"/>
                      </a:lnTo>
                      <a:lnTo>
                        <a:pt x="0" y="52"/>
                      </a:lnTo>
                      <a:lnTo>
                        <a:pt x="2" y="46"/>
                      </a:lnTo>
                      <a:lnTo>
                        <a:pt x="2" y="46"/>
                      </a:lnTo>
                      <a:lnTo>
                        <a:pt x="6" y="50"/>
                      </a:lnTo>
                      <a:lnTo>
                        <a:pt x="8" y="50"/>
                      </a:lnTo>
                      <a:lnTo>
                        <a:pt x="10" y="46"/>
                      </a:lnTo>
                      <a:lnTo>
                        <a:pt x="8" y="42"/>
                      </a:lnTo>
                      <a:lnTo>
                        <a:pt x="8" y="42"/>
                      </a:lnTo>
                      <a:lnTo>
                        <a:pt x="12" y="44"/>
                      </a:lnTo>
                      <a:lnTo>
                        <a:pt x="16" y="48"/>
                      </a:lnTo>
                      <a:lnTo>
                        <a:pt x="14" y="54"/>
                      </a:lnTo>
                      <a:lnTo>
                        <a:pt x="12" y="58"/>
                      </a:lnTo>
                      <a:lnTo>
                        <a:pt x="12" y="58"/>
                      </a:lnTo>
                      <a:lnTo>
                        <a:pt x="14" y="60"/>
                      </a:lnTo>
                      <a:lnTo>
                        <a:pt x="16" y="62"/>
                      </a:lnTo>
                      <a:lnTo>
                        <a:pt x="18" y="66"/>
                      </a:lnTo>
                      <a:lnTo>
                        <a:pt x="18" y="66"/>
                      </a:lnTo>
                      <a:lnTo>
                        <a:pt x="20" y="62"/>
                      </a:lnTo>
                      <a:lnTo>
                        <a:pt x="22" y="60"/>
                      </a:lnTo>
                      <a:lnTo>
                        <a:pt x="22" y="52"/>
                      </a:lnTo>
                      <a:lnTo>
                        <a:pt x="22" y="42"/>
                      </a:lnTo>
                      <a:lnTo>
                        <a:pt x="24" y="38"/>
                      </a:lnTo>
                      <a:lnTo>
                        <a:pt x="26" y="32"/>
                      </a:lnTo>
                      <a:lnTo>
                        <a:pt x="26" y="32"/>
                      </a:lnTo>
                      <a:lnTo>
                        <a:pt x="32" y="32"/>
                      </a:lnTo>
                      <a:lnTo>
                        <a:pt x="36" y="34"/>
                      </a:lnTo>
                      <a:lnTo>
                        <a:pt x="36" y="34"/>
                      </a:lnTo>
                      <a:lnTo>
                        <a:pt x="34" y="30"/>
                      </a:lnTo>
                      <a:lnTo>
                        <a:pt x="32" y="26"/>
                      </a:lnTo>
                      <a:lnTo>
                        <a:pt x="34" y="18"/>
                      </a:lnTo>
                      <a:lnTo>
                        <a:pt x="38" y="10"/>
                      </a:lnTo>
                      <a:lnTo>
                        <a:pt x="40" y="0"/>
                      </a:lnTo>
                      <a:lnTo>
                        <a:pt x="40" y="0"/>
                      </a:lnTo>
                      <a:lnTo>
                        <a:pt x="54" y="2"/>
                      </a:lnTo>
                      <a:lnTo>
                        <a:pt x="62" y="2"/>
                      </a:lnTo>
                      <a:lnTo>
                        <a:pt x="72" y="0"/>
                      </a:lnTo>
                      <a:lnTo>
                        <a:pt x="84" y="0"/>
                      </a:lnTo>
                      <a:lnTo>
                        <a:pt x="84" y="0"/>
                      </a:lnTo>
                      <a:lnTo>
                        <a:pt x="84" y="6"/>
                      </a:lnTo>
                      <a:lnTo>
                        <a:pt x="82" y="12"/>
                      </a:lnTo>
                      <a:lnTo>
                        <a:pt x="76" y="20"/>
                      </a:lnTo>
                      <a:lnTo>
                        <a:pt x="68" y="28"/>
                      </a:lnTo>
                      <a:lnTo>
                        <a:pt x="66" y="32"/>
                      </a:lnTo>
                      <a:lnTo>
                        <a:pt x="64" y="34"/>
                      </a:lnTo>
                      <a:lnTo>
                        <a:pt x="64" y="34"/>
                      </a:lnTo>
                      <a:lnTo>
                        <a:pt x="62" y="36"/>
                      </a:lnTo>
                      <a:lnTo>
                        <a:pt x="60" y="36"/>
                      </a:lnTo>
                      <a:lnTo>
                        <a:pt x="58" y="34"/>
                      </a:lnTo>
                      <a:lnTo>
                        <a:pt x="56" y="34"/>
                      </a:lnTo>
                      <a:lnTo>
                        <a:pt x="56" y="3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1" name="Freeform 277"/>
                <p:cNvSpPr>
                  <a:spLocks/>
                </p:cNvSpPr>
                <p:nvPr userDrawn="1"/>
              </p:nvSpPr>
              <p:spPr bwMode="auto">
                <a:xfrm>
                  <a:off x="3522" y="458"/>
                  <a:ext cx="77" cy="65"/>
                </a:xfrm>
                <a:custGeom>
                  <a:avLst/>
                  <a:gdLst/>
                  <a:ahLst/>
                  <a:cxnLst>
                    <a:cxn ang="0">
                      <a:pos x="90" y="82"/>
                    </a:cxn>
                    <a:cxn ang="0">
                      <a:pos x="100" y="90"/>
                    </a:cxn>
                    <a:cxn ang="0">
                      <a:pos x="112" y="74"/>
                    </a:cxn>
                    <a:cxn ang="0">
                      <a:pos x="196" y="32"/>
                    </a:cxn>
                    <a:cxn ang="0">
                      <a:pos x="206" y="22"/>
                    </a:cxn>
                    <a:cxn ang="0">
                      <a:pos x="226" y="14"/>
                    </a:cxn>
                    <a:cxn ang="0">
                      <a:pos x="280" y="4"/>
                    </a:cxn>
                    <a:cxn ang="0">
                      <a:pos x="290" y="8"/>
                    </a:cxn>
                    <a:cxn ang="0">
                      <a:pos x="270" y="12"/>
                    </a:cxn>
                    <a:cxn ang="0">
                      <a:pos x="260" y="16"/>
                    </a:cxn>
                    <a:cxn ang="0">
                      <a:pos x="256" y="26"/>
                    </a:cxn>
                    <a:cxn ang="0">
                      <a:pos x="164" y="70"/>
                    </a:cxn>
                    <a:cxn ang="0">
                      <a:pos x="198" y="64"/>
                    </a:cxn>
                    <a:cxn ang="0">
                      <a:pos x="208" y="70"/>
                    </a:cxn>
                    <a:cxn ang="0">
                      <a:pos x="190" y="76"/>
                    </a:cxn>
                    <a:cxn ang="0">
                      <a:pos x="174" y="90"/>
                    </a:cxn>
                    <a:cxn ang="0">
                      <a:pos x="184" y="96"/>
                    </a:cxn>
                    <a:cxn ang="0">
                      <a:pos x="188" y="102"/>
                    </a:cxn>
                    <a:cxn ang="0">
                      <a:pos x="182" y="98"/>
                    </a:cxn>
                    <a:cxn ang="0">
                      <a:pos x="190" y="110"/>
                    </a:cxn>
                    <a:cxn ang="0">
                      <a:pos x="204" y="98"/>
                    </a:cxn>
                    <a:cxn ang="0">
                      <a:pos x="198" y="112"/>
                    </a:cxn>
                    <a:cxn ang="0">
                      <a:pos x="216" y="122"/>
                    </a:cxn>
                    <a:cxn ang="0">
                      <a:pos x="184" y="146"/>
                    </a:cxn>
                    <a:cxn ang="0">
                      <a:pos x="174" y="158"/>
                    </a:cxn>
                    <a:cxn ang="0">
                      <a:pos x="194" y="160"/>
                    </a:cxn>
                    <a:cxn ang="0">
                      <a:pos x="158" y="176"/>
                    </a:cxn>
                    <a:cxn ang="0">
                      <a:pos x="132" y="194"/>
                    </a:cxn>
                    <a:cxn ang="0">
                      <a:pos x="176" y="180"/>
                    </a:cxn>
                    <a:cxn ang="0">
                      <a:pos x="136" y="208"/>
                    </a:cxn>
                    <a:cxn ang="0">
                      <a:pos x="160" y="198"/>
                    </a:cxn>
                    <a:cxn ang="0">
                      <a:pos x="150" y="216"/>
                    </a:cxn>
                    <a:cxn ang="0">
                      <a:pos x="104" y="246"/>
                    </a:cxn>
                    <a:cxn ang="0">
                      <a:pos x="84" y="244"/>
                    </a:cxn>
                    <a:cxn ang="0">
                      <a:pos x="112" y="222"/>
                    </a:cxn>
                    <a:cxn ang="0">
                      <a:pos x="80" y="228"/>
                    </a:cxn>
                    <a:cxn ang="0">
                      <a:pos x="124" y="198"/>
                    </a:cxn>
                    <a:cxn ang="0">
                      <a:pos x="100" y="200"/>
                    </a:cxn>
                    <a:cxn ang="0">
                      <a:pos x="56" y="212"/>
                    </a:cxn>
                    <a:cxn ang="0">
                      <a:pos x="40" y="206"/>
                    </a:cxn>
                    <a:cxn ang="0">
                      <a:pos x="58" y="196"/>
                    </a:cxn>
                    <a:cxn ang="0">
                      <a:pos x="100" y="180"/>
                    </a:cxn>
                    <a:cxn ang="0">
                      <a:pos x="94" y="172"/>
                    </a:cxn>
                    <a:cxn ang="0">
                      <a:pos x="78" y="180"/>
                    </a:cxn>
                    <a:cxn ang="0">
                      <a:pos x="70" y="176"/>
                    </a:cxn>
                    <a:cxn ang="0">
                      <a:pos x="78" y="174"/>
                    </a:cxn>
                    <a:cxn ang="0">
                      <a:pos x="88" y="164"/>
                    </a:cxn>
                    <a:cxn ang="0">
                      <a:pos x="82" y="160"/>
                    </a:cxn>
                    <a:cxn ang="0">
                      <a:pos x="38" y="150"/>
                    </a:cxn>
                    <a:cxn ang="0">
                      <a:pos x="0" y="138"/>
                    </a:cxn>
                    <a:cxn ang="0">
                      <a:pos x="48" y="108"/>
                    </a:cxn>
                    <a:cxn ang="0">
                      <a:pos x="50" y="98"/>
                    </a:cxn>
                    <a:cxn ang="0">
                      <a:pos x="64" y="94"/>
                    </a:cxn>
                  </a:cxnLst>
                  <a:rect l="0" t="0" r="r" b="b"/>
                  <a:pathLst>
                    <a:path w="290" h="248">
                      <a:moveTo>
                        <a:pt x="62" y="98"/>
                      </a:moveTo>
                      <a:lnTo>
                        <a:pt x="62" y="98"/>
                      </a:lnTo>
                      <a:lnTo>
                        <a:pt x="66" y="96"/>
                      </a:lnTo>
                      <a:lnTo>
                        <a:pt x="70" y="94"/>
                      </a:lnTo>
                      <a:lnTo>
                        <a:pt x="80" y="88"/>
                      </a:lnTo>
                      <a:lnTo>
                        <a:pt x="90" y="82"/>
                      </a:lnTo>
                      <a:lnTo>
                        <a:pt x="96" y="80"/>
                      </a:lnTo>
                      <a:lnTo>
                        <a:pt x="102" y="78"/>
                      </a:lnTo>
                      <a:lnTo>
                        <a:pt x="102" y="78"/>
                      </a:lnTo>
                      <a:lnTo>
                        <a:pt x="100" y="84"/>
                      </a:lnTo>
                      <a:lnTo>
                        <a:pt x="100" y="90"/>
                      </a:lnTo>
                      <a:lnTo>
                        <a:pt x="100" y="90"/>
                      </a:lnTo>
                      <a:lnTo>
                        <a:pt x="104" y="84"/>
                      </a:lnTo>
                      <a:lnTo>
                        <a:pt x="108" y="80"/>
                      </a:lnTo>
                      <a:lnTo>
                        <a:pt x="114" y="80"/>
                      </a:lnTo>
                      <a:lnTo>
                        <a:pt x="114" y="80"/>
                      </a:lnTo>
                      <a:lnTo>
                        <a:pt x="112" y="78"/>
                      </a:lnTo>
                      <a:lnTo>
                        <a:pt x="112" y="74"/>
                      </a:lnTo>
                      <a:lnTo>
                        <a:pt x="112" y="74"/>
                      </a:lnTo>
                      <a:lnTo>
                        <a:pt x="138" y="60"/>
                      </a:lnTo>
                      <a:lnTo>
                        <a:pt x="168" y="44"/>
                      </a:lnTo>
                      <a:lnTo>
                        <a:pt x="168" y="44"/>
                      </a:lnTo>
                      <a:lnTo>
                        <a:pt x="188" y="34"/>
                      </a:lnTo>
                      <a:lnTo>
                        <a:pt x="196" y="32"/>
                      </a:lnTo>
                      <a:lnTo>
                        <a:pt x="204" y="30"/>
                      </a:lnTo>
                      <a:lnTo>
                        <a:pt x="204" y="30"/>
                      </a:lnTo>
                      <a:lnTo>
                        <a:pt x="204" y="30"/>
                      </a:lnTo>
                      <a:lnTo>
                        <a:pt x="204" y="28"/>
                      </a:lnTo>
                      <a:lnTo>
                        <a:pt x="204" y="24"/>
                      </a:lnTo>
                      <a:lnTo>
                        <a:pt x="206" y="22"/>
                      </a:lnTo>
                      <a:lnTo>
                        <a:pt x="206" y="22"/>
                      </a:lnTo>
                      <a:lnTo>
                        <a:pt x="212" y="24"/>
                      </a:lnTo>
                      <a:lnTo>
                        <a:pt x="218" y="24"/>
                      </a:lnTo>
                      <a:lnTo>
                        <a:pt x="224" y="20"/>
                      </a:lnTo>
                      <a:lnTo>
                        <a:pt x="226" y="14"/>
                      </a:lnTo>
                      <a:lnTo>
                        <a:pt x="226" y="14"/>
                      </a:lnTo>
                      <a:lnTo>
                        <a:pt x="240" y="10"/>
                      </a:lnTo>
                      <a:lnTo>
                        <a:pt x="256" y="6"/>
                      </a:lnTo>
                      <a:lnTo>
                        <a:pt x="284" y="0"/>
                      </a:lnTo>
                      <a:lnTo>
                        <a:pt x="284" y="0"/>
                      </a:lnTo>
                      <a:lnTo>
                        <a:pt x="284" y="2"/>
                      </a:lnTo>
                      <a:lnTo>
                        <a:pt x="280" y="4"/>
                      </a:lnTo>
                      <a:lnTo>
                        <a:pt x="278" y="6"/>
                      </a:lnTo>
                      <a:lnTo>
                        <a:pt x="278" y="10"/>
                      </a:lnTo>
                      <a:lnTo>
                        <a:pt x="278" y="10"/>
                      </a:lnTo>
                      <a:lnTo>
                        <a:pt x="284" y="6"/>
                      </a:lnTo>
                      <a:lnTo>
                        <a:pt x="286" y="6"/>
                      </a:lnTo>
                      <a:lnTo>
                        <a:pt x="290" y="8"/>
                      </a:lnTo>
                      <a:lnTo>
                        <a:pt x="290" y="8"/>
                      </a:lnTo>
                      <a:lnTo>
                        <a:pt x="286" y="12"/>
                      </a:lnTo>
                      <a:lnTo>
                        <a:pt x="282" y="14"/>
                      </a:lnTo>
                      <a:lnTo>
                        <a:pt x="270" y="16"/>
                      </a:lnTo>
                      <a:lnTo>
                        <a:pt x="270" y="16"/>
                      </a:lnTo>
                      <a:lnTo>
                        <a:pt x="270" y="12"/>
                      </a:lnTo>
                      <a:lnTo>
                        <a:pt x="266" y="10"/>
                      </a:lnTo>
                      <a:lnTo>
                        <a:pt x="266" y="10"/>
                      </a:lnTo>
                      <a:lnTo>
                        <a:pt x="264" y="12"/>
                      </a:lnTo>
                      <a:lnTo>
                        <a:pt x="264" y="14"/>
                      </a:lnTo>
                      <a:lnTo>
                        <a:pt x="262" y="16"/>
                      </a:lnTo>
                      <a:lnTo>
                        <a:pt x="260" y="16"/>
                      </a:lnTo>
                      <a:lnTo>
                        <a:pt x="260" y="16"/>
                      </a:lnTo>
                      <a:lnTo>
                        <a:pt x="260" y="18"/>
                      </a:lnTo>
                      <a:lnTo>
                        <a:pt x="262" y="18"/>
                      </a:lnTo>
                      <a:lnTo>
                        <a:pt x="266" y="18"/>
                      </a:lnTo>
                      <a:lnTo>
                        <a:pt x="266" y="18"/>
                      </a:lnTo>
                      <a:lnTo>
                        <a:pt x="256" y="26"/>
                      </a:lnTo>
                      <a:lnTo>
                        <a:pt x="244" y="32"/>
                      </a:lnTo>
                      <a:lnTo>
                        <a:pt x="218" y="44"/>
                      </a:lnTo>
                      <a:lnTo>
                        <a:pt x="190" y="56"/>
                      </a:lnTo>
                      <a:lnTo>
                        <a:pt x="178" y="64"/>
                      </a:lnTo>
                      <a:lnTo>
                        <a:pt x="164" y="70"/>
                      </a:lnTo>
                      <a:lnTo>
                        <a:pt x="164" y="70"/>
                      </a:lnTo>
                      <a:lnTo>
                        <a:pt x="172" y="70"/>
                      </a:lnTo>
                      <a:lnTo>
                        <a:pt x="182" y="66"/>
                      </a:lnTo>
                      <a:lnTo>
                        <a:pt x="190" y="64"/>
                      </a:lnTo>
                      <a:lnTo>
                        <a:pt x="202" y="60"/>
                      </a:lnTo>
                      <a:lnTo>
                        <a:pt x="202" y="60"/>
                      </a:lnTo>
                      <a:lnTo>
                        <a:pt x="198" y="64"/>
                      </a:lnTo>
                      <a:lnTo>
                        <a:pt x="198" y="68"/>
                      </a:lnTo>
                      <a:lnTo>
                        <a:pt x="200" y="70"/>
                      </a:lnTo>
                      <a:lnTo>
                        <a:pt x="202" y="74"/>
                      </a:lnTo>
                      <a:lnTo>
                        <a:pt x="202" y="74"/>
                      </a:lnTo>
                      <a:lnTo>
                        <a:pt x="206" y="74"/>
                      </a:lnTo>
                      <a:lnTo>
                        <a:pt x="208" y="70"/>
                      </a:lnTo>
                      <a:lnTo>
                        <a:pt x="208" y="70"/>
                      </a:lnTo>
                      <a:lnTo>
                        <a:pt x="208" y="72"/>
                      </a:lnTo>
                      <a:lnTo>
                        <a:pt x="208" y="74"/>
                      </a:lnTo>
                      <a:lnTo>
                        <a:pt x="204" y="76"/>
                      </a:lnTo>
                      <a:lnTo>
                        <a:pt x="190" y="76"/>
                      </a:lnTo>
                      <a:lnTo>
                        <a:pt x="190" y="76"/>
                      </a:lnTo>
                      <a:lnTo>
                        <a:pt x="180" y="84"/>
                      </a:lnTo>
                      <a:lnTo>
                        <a:pt x="174" y="88"/>
                      </a:lnTo>
                      <a:lnTo>
                        <a:pt x="166" y="90"/>
                      </a:lnTo>
                      <a:lnTo>
                        <a:pt x="166" y="90"/>
                      </a:lnTo>
                      <a:lnTo>
                        <a:pt x="170" y="90"/>
                      </a:lnTo>
                      <a:lnTo>
                        <a:pt x="174" y="90"/>
                      </a:lnTo>
                      <a:lnTo>
                        <a:pt x="178" y="92"/>
                      </a:lnTo>
                      <a:lnTo>
                        <a:pt x="178" y="94"/>
                      </a:lnTo>
                      <a:lnTo>
                        <a:pt x="176" y="96"/>
                      </a:lnTo>
                      <a:lnTo>
                        <a:pt x="176" y="96"/>
                      </a:lnTo>
                      <a:lnTo>
                        <a:pt x="182" y="96"/>
                      </a:lnTo>
                      <a:lnTo>
                        <a:pt x="184" y="96"/>
                      </a:lnTo>
                      <a:lnTo>
                        <a:pt x="192" y="98"/>
                      </a:lnTo>
                      <a:lnTo>
                        <a:pt x="192" y="98"/>
                      </a:lnTo>
                      <a:lnTo>
                        <a:pt x="190" y="100"/>
                      </a:lnTo>
                      <a:lnTo>
                        <a:pt x="190" y="102"/>
                      </a:lnTo>
                      <a:lnTo>
                        <a:pt x="190" y="102"/>
                      </a:lnTo>
                      <a:lnTo>
                        <a:pt x="188" y="102"/>
                      </a:lnTo>
                      <a:lnTo>
                        <a:pt x="188" y="104"/>
                      </a:lnTo>
                      <a:lnTo>
                        <a:pt x="188" y="104"/>
                      </a:lnTo>
                      <a:lnTo>
                        <a:pt x="184" y="100"/>
                      </a:lnTo>
                      <a:lnTo>
                        <a:pt x="186" y="98"/>
                      </a:lnTo>
                      <a:lnTo>
                        <a:pt x="186" y="98"/>
                      </a:lnTo>
                      <a:lnTo>
                        <a:pt x="182" y="98"/>
                      </a:lnTo>
                      <a:lnTo>
                        <a:pt x="182" y="100"/>
                      </a:lnTo>
                      <a:lnTo>
                        <a:pt x="180" y="104"/>
                      </a:lnTo>
                      <a:lnTo>
                        <a:pt x="178" y="106"/>
                      </a:lnTo>
                      <a:lnTo>
                        <a:pt x="178" y="106"/>
                      </a:lnTo>
                      <a:lnTo>
                        <a:pt x="184" y="108"/>
                      </a:lnTo>
                      <a:lnTo>
                        <a:pt x="190" y="110"/>
                      </a:lnTo>
                      <a:lnTo>
                        <a:pt x="190" y="110"/>
                      </a:lnTo>
                      <a:lnTo>
                        <a:pt x="194" y="108"/>
                      </a:lnTo>
                      <a:lnTo>
                        <a:pt x="198" y="106"/>
                      </a:lnTo>
                      <a:lnTo>
                        <a:pt x="202" y="98"/>
                      </a:lnTo>
                      <a:lnTo>
                        <a:pt x="202" y="98"/>
                      </a:lnTo>
                      <a:lnTo>
                        <a:pt x="204" y="98"/>
                      </a:lnTo>
                      <a:lnTo>
                        <a:pt x="208" y="100"/>
                      </a:lnTo>
                      <a:lnTo>
                        <a:pt x="208" y="100"/>
                      </a:lnTo>
                      <a:lnTo>
                        <a:pt x="204" y="106"/>
                      </a:lnTo>
                      <a:lnTo>
                        <a:pt x="202" y="110"/>
                      </a:lnTo>
                      <a:lnTo>
                        <a:pt x="198" y="112"/>
                      </a:lnTo>
                      <a:lnTo>
                        <a:pt x="198" y="112"/>
                      </a:lnTo>
                      <a:lnTo>
                        <a:pt x="202" y="110"/>
                      </a:lnTo>
                      <a:lnTo>
                        <a:pt x="206" y="110"/>
                      </a:lnTo>
                      <a:lnTo>
                        <a:pt x="214" y="108"/>
                      </a:lnTo>
                      <a:lnTo>
                        <a:pt x="214" y="108"/>
                      </a:lnTo>
                      <a:lnTo>
                        <a:pt x="216" y="118"/>
                      </a:lnTo>
                      <a:lnTo>
                        <a:pt x="216" y="122"/>
                      </a:lnTo>
                      <a:lnTo>
                        <a:pt x="218" y="126"/>
                      </a:lnTo>
                      <a:lnTo>
                        <a:pt x="218" y="126"/>
                      </a:lnTo>
                      <a:lnTo>
                        <a:pt x="208" y="130"/>
                      </a:lnTo>
                      <a:lnTo>
                        <a:pt x="198" y="134"/>
                      </a:lnTo>
                      <a:lnTo>
                        <a:pt x="188" y="140"/>
                      </a:lnTo>
                      <a:lnTo>
                        <a:pt x="184" y="146"/>
                      </a:lnTo>
                      <a:lnTo>
                        <a:pt x="182" y="152"/>
                      </a:lnTo>
                      <a:lnTo>
                        <a:pt x="182" y="152"/>
                      </a:lnTo>
                      <a:lnTo>
                        <a:pt x="174" y="152"/>
                      </a:lnTo>
                      <a:lnTo>
                        <a:pt x="174" y="152"/>
                      </a:lnTo>
                      <a:lnTo>
                        <a:pt x="174" y="158"/>
                      </a:lnTo>
                      <a:lnTo>
                        <a:pt x="174" y="158"/>
                      </a:lnTo>
                      <a:lnTo>
                        <a:pt x="180" y="156"/>
                      </a:lnTo>
                      <a:lnTo>
                        <a:pt x="186" y="156"/>
                      </a:lnTo>
                      <a:lnTo>
                        <a:pt x="190" y="158"/>
                      </a:lnTo>
                      <a:lnTo>
                        <a:pt x="196" y="156"/>
                      </a:lnTo>
                      <a:lnTo>
                        <a:pt x="196" y="156"/>
                      </a:lnTo>
                      <a:lnTo>
                        <a:pt x="194" y="160"/>
                      </a:lnTo>
                      <a:lnTo>
                        <a:pt x="192" y="164"/>
                      </a:lnTo>
                      <a:lnTo>
                        <a:pt x="182" y="168"/>
                      </a:lnTo>
                      <a:lnTo>
                        <a:pt x="172" y="170"/>
                      </a:lnTo>
                      <a:lnTo>
                        <a:pt x="164" y="170"/>
                      </a:lnTo>
                      <a:lnTo>
                        <a:pt x="164" y="170"/>
                      </a:lnTo>
                      <a:lnTo>
                        <a:pt x="158" y="176"/>
                      </a:lnTo>
                      <a:lnTo>
                        <a:pt x="152" y="180"/>
                      </a:lnTo>
                      <a:lnTo>
                        <a:pt x="144" y="184"/>
                      </a:lnTo>
                      <a:lnTo>
                        <a:pt x="136" y="188"/>
                      </a:lnTo>
                      <a:lnTo>
                        <a:pt x="136" y="188"/>
                      </a:lnTo>
                      <a:lnTo>
                        <a:pt x="134" y="190"/>
                      </a:lnTo>
                      <a:lnTo>
                        <a:pt x="132" y="194"/>
                      </a:lnTo>
                      <a:lnTo>
                        <a:pt x="130" y="198"/>
                      </a:lnTo>
                      <a:lnTo>
                        <a:pt x="128" y="202"/>
                      </a:lnTo>
                      <a:lnTo>
                        <a:pt x="128" y="202"/>
                      </a:lnTo>
                      <a:lnTo>
                        <a:pt x="152" y="188"/>
                      </a:lnTo>
                      <a:lnTo>
                        <a:pt x="164" y="182"/>
                      </a:lnTo>
                      <a:lnTo>
                        <a:pt x="176" y="180"/>
                      </a:lnTo>
                      <a:lnTo>
                        <a:pt x="176" y="180"/>
                      </a:lnTo>
                      <a:lnTo>
                        <a:pt x="166" y="188"/>
                      </a:lnTo>
                      <a:lnTo>
                        <a:pt x="156" y="194"/>
                      </a:lnTo>
                      <a:lnTo>
                        <a:pt x="146" y="200"/>
                      </a:lnTo>
                      <a:lnTo>
                        <a:pt x="136" y="208"/>
                      </a:lnTo>
                      <a:lnTo>
                        <a:pt x="136" y="208"/>
                      </a:lnTo>
                      <a:lnTo>
                        <a:pt x="140" y="210"/>
                      </a:lnTo>
                      <a:lnTo>
                        <a:pt x="144" y="210"/>
                      </a:lnTo>
                      <a:lnTo>
                        <a:pt x="150" y="208"/>
                      </a:lnTo>
                      <a:lnTo>
                        <a:pt x="156" y="202"/>
                      </a:lnTo>
                      <a:lnTo>
                        <a:pt x="160" y="198"/>
                      </a:lnTo>
                      <a:lnTo>
                        <a:pt x="160" y="198"/>
                      </a:lnTo>
                      <a:lnTo>
                        <a:pt x="162" y="200"/>
                      </a:lnTo>
                      <a:lnTo>
                        <a:pt x="162" y="202"/>
                      </a:lnTo>
                      <a:lnTo>
                        <a:pt x="158" y="206"/>
                      </a:lnTo>
                      <a:lnTo>
                        <a:pt x="152" y="210"/>
                      </a:lnTo>
                      <a:lnTo>
                        <a:pt x="150" y="214"/>
                      </a:lnTo>
                      <a:lnTo>
                        <a:pt x="150" y="216"/>
                      </a:lnTo>
                      <a:lnTo>
                        <a:pt x="150" y="216"/>
                      </a:lnTo>
                      <a:lnTo>
                        <a:pt x="142" y="218"/>
                      </a:lnTo>
                      <a:lnTo>
                        <a:pt x="136" y="222"/>
                      </a:lnTo>
                      <a:lnTo>
                        <a:pt x="122" y="232"/>
                      </a:lnTo>
                      <a:lnTo>
                        <a:pt x="110" y="242"/>
                      </a:lnTo>
                      <a:lnTo>
                        <a:pt x="104" y="246"/>
                      </a:lnTo>
                      <a:lnTo>
                        <a:pt x="98" y="248"/>
                      </a:lnTo>
                      <a:lnTo>
                        <a:pt x="98" y="248"/>
                      </a:lnTo>
                      <a:lnTo>
                        <a:pt x="94" y="246"/>
                      </a:lnTo>
                      <a:lnTo>
                        <a:pt x="92" y="244"/>
                      </a:lnTo>
                      <a:lnTo>
                        <a:pt x="88" y="242"/>
                      </a:lnTo>
                      <a:lnTo>
                        <a:pt x="84" y="244"/>
                      </a:lnTo>
                      <a:lnTo>
                        <a:pt x="84" y="244"/>
                      </a:lnTo>
                      <a:lnTo>
                        <a:pt x="90" y="236"/>
                      </a:lnTo>
                      <a:lnTo>
                        <a:pt x="96" y="230"/>
                      </a:lnTo>
                      <a:lnTo>
                        <a:pt x="102" y="226"/>
                      </a:lnTo>
                      <a:lnTo>
                        <a:pt x="112" y="222"/>
                      </a:lnTo>
                      <a:lnTo>
                        <a:pt x="112" y="222"/>
                      </a:lnTo>
                      <a:lnTo>
                        <a:pt x="108" y="220"/>
                      </a:lnTo>
                      <a:lnTo>
                        <a:pt x="104" y="222"/>
                      </a:lnTo>
                      <a:lnTo>
                        <a:pt x="98" y="224"/>
                      </a:lnTo>
                      <a:lnTo>
                        <a:pt x="90" y="228"/>
                      </a:lnTo>
                      <a:lnTo>
                        <a:pt x="86" y="228"/>
                      </a:lnTo>
                      <a:lnTo>
                        <a:pt x="80" y="228"/>
                      </a:lnTo>
                      <a:lnTo>
                        <a:pt x="80" y="228"/>
                      </a:lnTo>
                      <a:lnTo>
                        <a:pt x="86" y="222"/>
                      </a:lnTo>
                      <a:lnTo>
                        <a:pt x="94" y="216"/>
                      </a:lnTo>
                      <a:lnTo>
                        <a:pt x="108" y="208"/>
                      </a:lnTo>
                      <a:lnTo>
                        <a:pt x="116" y="202"/>
                      </a:lnTo>
                      <a:lnTo>
                        <a:pt x="124" y="198"/>
                      </a:lnTo>
                      <a:lnTo>
                        <a:pt x="128" y="190"/>
                      </a:lnTo>
                      <a:lnTo>
                        <a:pt x="132" y="182"/>
                      </a:lnTo>
                      <a:lnTo>
                        <a:pt x="132" y="182"/>
                      </a:lnTo>
                      <a:lnTo>
                        <a:pt x="114" y="190"/>
                      </a:lnTo>
                      <a:lnTo>
                        <a:pt x="100" y="200"/>
                      </a:lnTo>
                      <a:lnTo>
                        <a:pt x="100" y="200"/>
                      </a:lnTo>
                      <a:lnTo>
                        <a:pt x="92" y="196"/>
                      </a:lnTo>
                      <a:lnTo>
                        <a:pt x="86" y="196"/>
                      </a:lnTo>
                      <a:lnTo>
                        <a:pt x="80" y="198"/>
                      </a:lnTo>
                      <a:lnTo>
                        <a:pt x="74" y="202"/>
                      </a:lnTo>
                      <a:lnTo>
                        <a:pt x="64" y="208"/>
                      </a:lnTo>
                      <a:lnTo>
                        <a:pt x="56" y="212"/>
                      </a:lnTo>
                      <a:lnTo>
                        <a:pt x="50" y="212"/>
                      </a:lnTo>
                      <a:lnTo>
                        <a:pt x="50" y="212"/>
                      </a:lnTo>
                      <a:lnTo>
                        <a:pt x="52" y="208"/>
                      </a:lnTo>
                      <a:lnTo>
                        <a:pt x="48" y="208"/>
                      </a:lnTo>
                      <a:lnTo>
                        <a:pt x="44" y="208"/>
                      </a:lnTo>
                      <a:lnTo>
                        <a:pt x="40" y="206"/>
                      </a:lnTo>
                      <a:lnTo>
                        <a:pt x="40" y="206"/>
                      </a:lnTo>
                      <a:lnTo>
                        <a:pt x="42" y="202"/>
                      </a:lnTo>
                      <a:lnTo>
                        <a:pt x="44" y="200"/>
                      </a:lnTo>
                      <a:lnTo>
                        <a:pt x="52" y="196"/>
                      </a:lnTo>
                      <a:lnTo>
                        <a:pt x="52" y="196"/>
                      </a:lnTo>
                      <a:lnTo>
                        <a:pt x="58" y="196"/>
                      </a:lnTo>
                      <a:lnTo>
                        <a:pt x="64" y="196"/>
                      </a:lnTo>
                      <a:lnTo>
                        <a:pt x="78" y="192"/>
                      </a:lnTo>
                      <a:lnTo>
                        <a:pt x="92" y="186"/>
                      </a:lnTo>
                      <a:lnTo>
                        <a:pt x="104" y="184"/>
                      </a:lnTo>
                      <a:lnTo>
                        <a:pt x="104" y="184"/>
                      </a:lnTo>
                      <a:lnTo>
                        <a:pt x="100" y="180"/>
                      </a:lnTo>
                      <a:lnTo>
                        <a:pt x="98" y="182"/>
                      </a:lnTo>
                      <a:lnTo>
                        <a:pt x="96" y="184"/>
                      </a:lnTo>
                      <a:lnTo>
                        <a:pt x="96" y="184"/>
                      </a:lnTo>
                      <a:lnTo>
                        <a:pt x="94" y="180"/>
                      </a:lnTo>
                      <a:lnTo>
                        <a:pt x="94" y="172"/>
                      </a:lnTo>
                      <a:lnTo>
                        <a:pt x="94" y="172"/>
                      </a:lnTo>
                      <a:lnTo>
                        <a:pt x="90" y="176"/>
                      </a:lnTo>
                      <a:lnTo>
                        <a:pt x="88" y="180"/>
                      </a:lnTo>
                      <a:lnTo>
                        <a:pt x="84" y="184"/>
                      </a:lnTo>
                      <a:lnTo>
                        <a:pt x="76" y="184"/>
                      </a:lnTo>
                      <a:lnTo>
                        <a:pt x="76" y="184"/>
                      </a:lnTo>
                      <a:lnTo>
                        <a:pt x="78" y="180"/>
                      </a:lnTo>
                      <a:lnTo>
                        <a:pt x="78" y="180"/>
                      </a:lnTo>
                      <a:lnTo>
                        <a:pt x="74" y="180"/>
                      </a:lnTo>
                      <a:lnTo>
                        <a:pt x="68" y="180"/>
                      </a:lnTo>
                      <a:lnTo>
                        <a:pt x="68" y="180"/>
                      </a:lnTo>
                      <a:lnTo>
                        <a:pt x="70" y="178"/>
                      </a:lnTo>
                      <a:lnTo>
                        <a:pt x="70" y="176"/>
                      </a:lnTo>
                      <a:lnTo>
                        <a:pt x="68" y="176"/>
                      </a:lnTo>
                      <a:lnTo>
                        <a:pt x="68" y="178"/>
                      </a:lnTo>
                      <a:lnTo>
                        <a:pt x="68" y="178"/>
                      </a:lnTo>
                      <a:lnTo>
                        <a:pt x="66" y="174"/>
                      </a:lnTo>
                      <a:lnTo>
                        <a:pt x="68" y="174"/>
                      </a:lnTo>
                      <a:lnTo>
                        <a:pt x="78" y="174"/>
                      </a:lnTo>
                      <a:lnTo>
                        <a:pt x="78" y="174"/>
                      </a:lnTo>
                      <a:lnTo>
                        <a:pt x="80" y="172"/>
                      </a:lnTo>
                      <a:lnTo>
                        <a:pt x="82" y="170"/>
                      </a:lnTo>
                      <a:lnTo>
                        <a:pt x="86" y="168"/>
                      </a:lnTo>
                      <a:lnTo>
                        <a:pt x="88" y="164"/>
                      </a:lnTo>
                      <a:lnTo>
                        <a:pt x="88" y="164"/>
                      </a:lnTo>
                      <a:lnTo>
                        <a:pt x="88" y="164"/>
                      </a:lnTo>
                      <a:lnTo>
                        <a:pt x="86" y="164"/>
                      </a:lnTo>
                      <a:lnTo>
                        <a:pt x="82" y="164"/>
                      </a:lnTo>
                      <a:lnTo>
                        <a:pt x="80" y="164"/>
                      </a:lnTo>
                      <a:lnTo>
                        <a:pt x="82" y="160"/>
                      </a:lnTo>
                      <a:lnTo>
                        <a:pt x="82" y="160"/>
                      </a:lnTo>
                      <a:lnTo>
                        <a:pt x="72" y="168"/>
                      </a:lnTo>
                      <a:lnTo>
                        <a:pt x="72" y="168"/>
                      </a:lnTo>
                      <a:lnTo>
                        <a:pt x="62" y="166"/>
                      </a:lnTo>
                      <a:lnTo>
                        <a:pt x="50" y="160"/>
                      </a:lnTo>
                      <a:lnTo>
                        <a:pt x="42" y="154"/>
                      </a:lnTo>
                      <a:lnTo>
                        <a:pt x="38" y="150"/>
                      </a:lnTo>
                      <a:lnTo>
                        <a:pt x="36" y="144"/>
                      </a:lnTo>
                      <a:lnTo>
                        <a:pt x="36" y="144"/>
                      </a:lnTo>
                      <a:lnTo>
                        <a:pt x="26" y="142"/>
                      </a:lnTo>
                      <a:lnTo>
                        <a:pt x="18" y="140"/>
                      </a:lnTo>
                      <a:lnTo>
                        <a:pt x="10" y="138"/>
                      </a:lnTo>
                      <a:lnTo>
                        <a:pt x="0" y="138"/>
                      </a:lnTo>
                      <a:lnTo>
                        <a:pt x="0" y="138"/>
                      </a:lnTo>
                      <a:lnTo>
                        <a:pt x="4" y="130"/>
                      </a:lnTo>
                      <a:lnTo>
                        <a:pt x="10" y="122"/>
                      </a:lnTo>
                      <a:lnTo>
                        <a:pt x="18" y="118"/>
                      </a:lnTo>
                      <a:lnTo>
                        <a:pt x="28" y="114"/>
                      </a:lnTo>
                      <a:lnTo>
                        <a:pt x="48" y="108"/>
                      </a:lnTo>
                      <a:lnTo>
                        <a:pt x="68" y="106"/>
                      </a:lnTo>
                      <a:lnTo>
                        <a:pt x="68" y="106"/>
                      </a:lnTo>
                      <a:lnTo>
                        <a:pt x="64" y="102"/>
                      </a:lnTo>
                      <a:lnTo>
                        <a:pt x="60" y="98"/>
                      </a:lnTo>
                      <a:lnTo>
                        <a:pt x="54" y="96"/>
                      </a:lnTo>
                      <a:lnTo>
                        <a:pt x="50" y="98"/>
                      </a:lnTo>
                      <a:lnTo>
                        <a:pt x="50" y="98"/>
                      </a:lnTo>
                      <a:lnTo>
                        <a:pt x="48" y="96"/>
                      </a:lnTo>
                      <a:lnTo>
                        <a:pt x="48" y="94"/>
                      </a:lnTo>
                      <a:lnTo>
                        <a:pt x="52" y="92"/>
                      </a:lnTo>
                      <a:lnTo>
                        <a:pt x="58" y="92"/>
                      </a:lnTo>
                      <a:lnTo>
                        <a:pt x="64" y="94"/>
                      </a:lnTo>
                      <a:lnTo>
                        <a:pt x="64" y="94"/>
                      </a:lnTo>
                      <a:lnTo>
                        <a:pt x="62" y="96"/>
                      </a:lnTo>
                      <a:lnTo>
                        <a:pt x="62" y="98"/>
                      </a:lnTo>
                      <a:lnTo>
                        <a:pt x="62" y="9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2" name="Freeform 278"/>
                <p:cNvSpPr>
                  <a:spLocks/>
                </p:cNvSpPr>
                <p:nvPr userDrawn="1"/>
              </p:nvSpPr>
              <p:spPr bwMode="auto">
                <a:xfrm>
                  <a:off x="3550" y="508"/>
                  <a:ext cx="3" cy="3"/>
                </a:xfrm>
                <a:custGeom>
                  <a:avLst/>
                  <a:gdLst/>
                  <a:ahLst/>
                  <a:cxnLst>
                    <a:cxn ang="0">
                      <a:pos x="14" y="0"/>
                    </a:cxn>
                    <a:cxn ang="0">
                      <a:pos x="14" y="0"/>
                    </a:cxn>
                    <a:cxn ang="0">
                      <a:pos x="14" y="2"/>
                    </a:cxn>
                    <a:cxn ang="0">
                      <a:pos x="10" y="4"/>
                    </a:cxn>
                    <a:cxn ang="0">
                      <a:pos x="0" y="10"/>
                    </a:cxn>
                    <a:cxn ang="0">
                      <a:pos x="0" y="10"/>
                    </a:cxn>
                    <a:cxn ang="0">
                      <a:pos x="2" y="6"/>
                    </a:cxn>
                    <a:cxn ang="0">
                      <a:pos x="6" y="4"/>
                    </a:cxn>
                    <a:cxn ang="0">
                      <a:pos x="12" y="2"/>
                    </a:cxn>
                    <a:cxn ang="0">
                      <a:pos x="14" y="0"/>
                    </a:cxn>
                    <a:cxn ang="0">
                      <a:pos x="14" y="0"/>
                    </a:cxn>
                  </a:cxnLst>
                  <a:rect l="0" t="0" r="r" b="b"/>
                  <a:pathLst>
                    <a:path w="14" h="10">
                      <a:moveTo>
                        <a:pt x="14" y="0"/>
                      </a:moveTo>
                      <a:lnTo>
                        <a:pt x="14" y="0"/>
                      </a:lnTo>
                      <a:lnTo>
                        <a:pt x="14" y="2"/>
                      </a:lnTo>
                      <a:lnTo>
                        <a:pt x="10" y="4"/>
                      </a:lnTo>
                      <a:lnTo>
                        <a:pt x="0" y="10"/>
                      </a:lnTo>
                      <a:lnTo>
                        <a:pt x="0" y="10"/>
                      </a:lnTo>
                      <a:lnTo>
                        <a:pt x="2" y="6"/>
                      </a:lnTo>
                      <a:lnTo>
                        <a:pt x="6" y="4"/>
                      </a:lnTo>
                      <a:lnTo>
                        <a:pt x="12" y="2"/>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3" name="Freeform 279"/>
                <p:cNvSpPr>
                  <a:spLocks/>
                </p:cNvSpPr>
                <p:nvPr userDrawn="1"/>
              </p:nvSpPr>
              <p:spPr bwMode="auto">
                <a:xfrm>
                  <a:off x="3950" y="474"/>
                  <a:ext cx="6" cy="7"/>
                </a:xfrm>
                <a:custGeom>
                  <a:avLst/>
                  <a:gdLst/>
                  <a:ahLst/>
                  <a:cxnLst>
                    <a:cxn ang="0">
                      <a:pos x="22" y="0"/>
                    </a:cxn>
                    <a:cxn ang="0">
                      <a:pos x="22" y="0"/>
                    </a:cxn>
                    <a:cxn ang="0">
                      <a:pos x="16" y="6"/>
                    </a:cxn>
                    <a:cxn ang="0">
                      <a:pos x="14" y="14"/>
                    </a:cxn>
                    <a:cxn ang="0">
                      <a:pos x="8" y="22"/>
                    </a:cxn>
                    <a:cxn ang="0">
                      <a:pos x="2" y="28"/>
                    </a:cxn>
                    <a:cxn ang="0">
                      <a:pos x="2" y="28"/>
                    </a:cxn>
                    <a:cxn ang="0">
                      <a:pos x="4" y="24"/>
                    </a:cxn>
                    <a:cxn ang="0">
                      <a:pos x="2" y="20"/>
                    </a:cxn>
                    <a:cxn ang="0">
                      <a:pos x="2" y="18"/>
                    </a:cxn>
                    <a:cxn ang="0">
                      <a:pos x="0" y="22"/>
                    </a:cxn>
                    <a:cxn ang="0">
                      <a:pos x="0" y="22"/>
                    </a:cxn>
                    <a:cxn ang="0">
                      <a:pos x="0" y="18"/>
                    </a:cxn>
                    <a:cxn ang="0">
                      <a:pos x="2" y="16"/>
                    </a:cxn>
                    <a:cxn ang="0">
                      <a:pos x="6" y="8"/>
                    </a:cxn>
                    <a:cxn ang="0">
                      <a:pos x="22" y="0"/>
                    </a:cxn>
                    <a:cxn ang="0">
                      <a:pos x="22" y="0"/>
                    </a:cxn>
                  </a:cxnLst>
                  <a:rect l="0" t="0" r="r" b="b"/>
                  <a:pathLst>
                    <a:path w="22" h="28">
                      <a:moveTo>
                        <a:pt x="22" y="0"/>
                      </a:moveTo>
                      <a:lnTo>
                        <a:pt x="22" y="0"/>
                      </a:lnTo>
                      <a:lnTo>
                        <a:pt x="16" y="6"/>
                      </a:lnTo>
                      <a:lnTo>
                        <a:pt x="14" y="14"/>
                      </a:lnTo>
                      <a:lnTo>
                        <a:pt x="8" y="22"/>
                      </a:lnTo>
                      <a:lnTo>
                        <a:pt x="2" y="28"/>
                      </a:lnTo>
                      <a:lnTo>
                        <a:pt x="2" y="28"/>
                      </a:lnTo>
                      <a:lnTo>
                        <a:pt x="4" y="24"/>
                      </a:lnTo>
                      <a:lnTo>
                        <a:pt x="2" y="20"/>
                      </a:lnTo>
                      <a:lnTo>
                        <a:pt x="2" y="18"/>
                      </a:lnTo>
                      <a:lnTo>
                        <a:pt x="0" y="22"/>
                      </a:lnTo>
                      <a:lnTo>
                        <a:pt x="0" y="22"/>
                      </a:lnTo>
                      <a:lnTo>
                        <a:pt x="0" y="18"/>
                      </a:lnTo>
                      <a:lnTo>
                        <a:pt x="2" y="16"/>
                      </a:lnTo>
                      <a:lnTo>
                        <a:pt x="6" y="8"/>
                      </a:lnTo>
                      <a:lnTo>
                        <a:pt x="22" y="0"/>
                      </a:lnTo>
                      <a:lnTo>
                        <a:pt x="2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4" name="Freeform 280"/>
                <p:cNvSpPr>
                  <a:spLocks noEditPoints="1"/>
                </p:cNvSpPr>
                <p:nvPr userDrawn="1"/>
              </p:nvSpPr>
              <p:spPr bwMode="auto">
                <a:xfrm>
                  <a:off x="3915" y="484"/>
                  <a:ext cx="42" cy="53"/>
                </a:xfrm>
                <a:custGeom>
                  <a:avLst/>
                  <a:gdLst/>
                  <a:ahLst/>
                  <a:cxnLst>
                    <a:cxn ang="0">
                      <a:pos x="140" y="16"/>
                    </a:cxn>
                    <a:cxn ang="0">
                      <a:pos x="146" y="36"/>
                    </a:cxn>
                    <a:cxn ang="0">
                      <a:pos x="156" y="46"/>
                    </a:cxn>
                    <a:cxn ang="0">
                      <a:pos x="146" y="58"/>
                    </a:cxn>
                    <a:cxn ang="0">
                      <a:pos x="140" y="70"/>
                    </a:cxn>
                    <a:cxn ang="0">
                      <a:pos x="134" y="66"/>
                    </a:cxn>
                    <a:cxn ang="0">
                      <a:pos x="132" y="92"/>
                    </a:cxn>
                    <a:cxn ang="0">
                      <a:pos x="126" y="150"/>
                    </a:cxn>
                    <a:cxn ang="0">
                      <a:pos x="124" y="164"/>
                    </a:cxn>
                    <a:cxn ang="0">
                      <a:pos x="90" y="172"/>
                    </a:cxn>
                    <a:cxn ang="0">
                      <a:pos x="66" y="184"/>
                    </a:cxn>
                    <a:cxn ang="0">
                      <a:pos x="64" y="180"/>
                    </a:cxn>
                    <a:cxn ang="0">
                      <a:pos x="58" y="188"/>
                    </a:cxn>
                    <a:cxn ang="0">
                      <a:pos x="44" y="196"/>
                    </a:cxn>
                    <a:cxn ang="0">
                      <a:pos x="32" y="202"/>
                    </a:cxn>
                    <a:cxn ang="0">
                      <a:pos x="18" y="200"/>
                    </a:cxn>
                    <a:cxn ang="0">
                      <a:pos x="26" y="188"/>
                    </a:cxn>
                    <a:cxn ang="0">
                      <a:pos x="6" y="194"/>
                    </a:cxn>
                    <a:cxn ang="0">
                      <a:pos x="12" y="186"/>
                    </a:cxn>
                    <a:cxn ang="0">
                      <a:pos x="2" y="184"/>
                    </a:cxn>
                    <a:cxn ang="0">
                      <a:pos x="8" y="168"/>
                    </a:cxn>
                    <a:cxn ang="0">
                      <a:pos x="10" y="164"/>
                    </a:cxn>
                    <a:cxn ang="0">
                      <a:pos x="4" y="158"/>
                    </a:cxn>
                    <a:cxn ang="0">
                      <a:pos x="18" y="158"/>
                    </a:cxn>
                    <a:cxn ang="0">
                      <a:pos x="22" y="154"/>
                    </a:cxn>
                    <a:cxn ang="0">
                      <a:pos x="20" y="146"/>
                    </a:cxn>
                    <a:cxn ang="0">
                      <a:pos x="32" y="142"/>
                    </a:cxn>
                    <a:cxn ang="0">
                      <a:pos x="32" y="138"/>
                    </a:cxn>
                    <a:cxn ang="0">
                      <a:pos x="40" y="120"/>
                    </a:cxn>
                    <a:cxn ang="0">
                      <a:pos x="52" y="112"/>
                    </a:cxn>
                    <a:cxn ang="0">
                      <a:pos x="50" y="104"/>
                    </a:cxn>
                    <a:cxn ang="0">
                      <a:pos x="36" y="106"/>
                    </a:cxn>
                    <a:cxn ang="0">
                      <a:pos x="34" y="100"/>
                    </a:cxn>
                    <a:cxn ang="0">
                      <a:pos x="28" y="104"/>
                    </a:cxn>
                    <a:cxn ang="0">
                      <a:pos x="20" y="98"/>
                    </a:cxn>
                    <a:cxn ang="0">
                      <a:pos x="26" y="86"/>
                    </a:cxn>
                    <a:cxn ang="0">
                      <a:pos x="30" y="82"/>
                    </a:cxn>
                    <a:cxn ang="0">
                      <a:pos x="40" y="68"/>
                    </a:cxn>
                    <a:cxn ang="0">
                      <a:pos x="32" y="74"/>
                    </a:cxn>
                    <a:cxn ang="0">
                      <a:pos x="22" y="62"/>
                    </a:cxn>
                    <a:cxn ang="0">
                      <a:pos x="30" y="64"/>
                    </a:cxn>
                    <a:cxn ang="0">
                      <a:pos x="34" y="50"/>
                    </a:cxn>
                    <a:cxn ang="0">
                      <a:pos x="52" y="58"/>
                    </a:cxn>
                    <a:cxn ang="0">
                      <a:pos x="70" y="54"/>
                    </a:cxn>
                    <a:cxn ang="0">
                      <a:pos x="72" y="46"/>
                    </a:cxn>
                    <a:cxn ang="0">
                      <a:pos x="74" y="36"/>
                    </a:cxn>
                    <a:cxn ang="0">
                      <a:pos x="68" y="30"/>
                    </a:cxn>
                    <a:cxn ang="0">
                      <a:pos x="78" y="22"/>
                    </a:cxn>
                    <a:cxn ang="0">
                      <a:pos x="76" y="14"/>
                    </a:cxn>
                    <a:cxn ang="0">
                      <a:pos x="100" y="8"/>
                    </a:cxn>
                    <a:cxn ang="0">
                      <a:pos x="102" y="2"/>
                    </a:cxn>
                    <a:cxn ang="0">
                      <a:pos x="114" y="4"/>
                    </a:cxn>
                    <a:cxn ang="0">
                      <a:pos x="112" y="16"/>
                    </a:cxn>
                    <a:cxn ang="0">
                      <a:pos x="118" y="8"/>
                    </a:cxn>
                    <a:cxn ang="0">
                      <a:pos x="110" y="14"/>
                    </a:cxn>
                  </a:cxnLst>
                  <a:rect l="0" t="0" r="r" b="b"/>
                  <a:pathLst>
                    <a:path w="156" h="202">
                      <a:moveTo>
                        <a:pt x="142" y="10"/>
                      </a:moveTo>
                      <a:lnTo>
                        <a:pt x="142" y="10"/>
                      </a:lnTo>
                      <a:lnTo>
                        <a:pt x="140" y="12"/>
                      </a:lnTo>
                      <a:lnTo>
                        <a:pt x="140" y="16"/>
                      </a:lnTo>
                      <a:lnTo>
                        <a:pt x="142" y="22"/>
                      </a:lnTo>
                      <a:lnTo>
                        <a:pt x="146" y="28"/>
                      </a:lnTo>
                      <a:lnTo>
                        <a:pt x="148" y="32"/>
                      </a:lnTo>
                      <a:lnTo>
                        <a:pt x="146" y="36"/>
                      </a:lnTo>
                      <a:lnTo>
                        <a:pt x="146" y="36"/>
                      </a:lnTo>
                      <a:lnTo>
                        <a:pt x="150" y="38"/>
                      </a:lnTo>
                      <a:lnTo>
                        <a:pt x="154" y="42"/>
                      </a:lnTo>
                      <a:lnTo>
                        <a:pt x="156" y="46"/>
                      </a:lnTo>
                      <a:lnTo>
                        <a:pt x="156" y="54"/>
                      </a:lnTo>
                      <a:lnTo>
                        <a:pt x="156" y="54"/>
                      </a:lnTo>
                      <a:lnTo>
                        <a:pt x="150" y="58"/>
                      </a:lnTo>
                      <a:lnTo>
                        <a:pt x="146" y="58"/>
                      </a:lnTo>
                      <a:lnTo>
                        <a:pt x="144" y="58"/>
                      </a:lnTo>
                      <a:lnTo>
                        <a:pt x="144" y="58"/>
                      </a:lnTo>
                      <a:lnTo>
                        <a:pt x="142" y="64"/>
                      </a:lnTo>
                      <a:lnTo>
                        <a:pt x="140" y="70"/>
                      </a:lnTo>
                      <a:lnTo>
                        <a:pt x="140" y="70"/>
                      </a:lnTo>
                      <a:lnTo>
                        <a:pt x="136" y="70"/>
                      </a:lnTo>
                      <a:lnTo>
                        <a:pt x="134" y="66"/>
                      </a:lnTo>
                      <a:lnTo>
                        <a:pt x="134" y="66"/>
                      </a:lnTo>
                      <a:lnTo>
                        <a:pt x="132" y="70"/>
                      </a:lnTo>
                      <a:lnTo>
                        <a:pt x="126" y="72"/>
                      </a:lnTo>
                      <a:lnTo>
                        <a:pt x="126" y="72"/>
                      </a:lnTo>
                      <a:lnTo>
                        <a:pt x="132" y="92"/>
                      </a:lnTo>
                      <a:lnTo>
                        <a:pt x="134" y="116"/>
                      </a:lnTo>
                      <a:lnTo>
                        <a:pt x="132" y="128"/>
                      </a:lnTo>
                      <a:lnTo>
                        <a:pt x="130" y="140"/>
                      </a:lnTo>
                      <a:lnTo>
                        <a:pt x="126" y="150"/>
                      </a:lnTo>
                      <a:lnTo>
                        <a:pt x="118" y="156"/>
                      </a:lnTo>
                      <a:lnTo>
                        <a:pt x="118" y="156"/>
                      </a:lnTo>
                      <a:lnTo>
                        <a:pt x="122" y="162"/>
                      </a:lnTo>
                      <a:lnTo>
                        <a:pt x="124" y="164"/>
                      </a:lnTo>
                      <a:lnTo>
                        <a:pt x="122" y="168"/>
                      </a:lnTo>
                      <a:lnTo>
                        <a:pt x="122" y="168"/>
                      </a:lnTo>
                      <a:lnTo>
                        <a:pt x="106" y="168"/>
                      </a:lnTo>
                      <a:lnTo>
                        <a:pt x="90" y="172"/>
                      </a:lnTo>
                      <a:lnTo>
                        <a:pt x="78" y="178"/>
                      </a:lnTo>
                      <a:lnTo>
                        <a:pt x="68" y="186"/>
                      </a:lnTo>
                      <a:lnTo>
                        <a:pt x="68" y="186"/>
                      </a:lnTo>
                      <a:lnTo>
                        <a:pt x="66" y="184"/>
                      </a:lnTo>
                      <a:lnTo>
                        <a:pt x="66" y="182"/>
                      </a:lnTo>
                      <a:lnTo>
                        <a:pt x="66" y="178"/>
                      </a:lnTo>
                      <a:lnTo>
                        <a:pt x="66" y="178"/>
                      </a:lnTo>
                      <a:lnTo>
                        <a:pt x="64" y="180"/>
                      </a:lnTo>
                      <a:lnTo>
                        <a:pt x="62" y="180"/>
                      </a:lnTo>
                      <a:lnTo>
                        <a:pt x="62" y="180"/>
                      </a:lnTo>
                      <a:lnTo>
                        <a:pt x="62" y="184"/>
                      </a:lnTo>
                      <a:lnTo>
                        <a:pt x="58" y="188"/>
                      </a:lnTo>
                      <a:lnTo>
                        <a:pt x="54" y="192"/>
                      </a:lnTo>
                      <a:lnTo>
                        <a:pt x="50" y="198"/>
                      </a:lnTo>
                      <a:lnTo>
                        <a:pt x="50" y="198"/>
                      </a:lnTo>
                      <a:lnTo>
                        <a:pt x="44" y="196"/>
                      </a:lnTo>
                      <a:lnTo>
                        <a:pt x="38" y="196"/>
                      </a:lnTo>
                      <a:lnTo>
                        <a:pt x="34" y="196"/>
                      </a:lnTo>
                      <a:lnTo>
                        <a:pt x="32" y="202"/>
                      </a:lnTo>
                      <a:lnTo>
                        <a:pt x="32" y="202"/>
                      </a:lnTo>
                      <a:lnTo>
                        <a:pt x="26" y="198"/>
                      </a:lnTo>
                      <a:lnTo>
                        <a:pt x="22" y="198"/>
                      </a:lnTo>
                      <a:lnTo>
                        <a:pt x="18" y="200"/>
                      </a:lnTo>
                      <a:lnTo>
                        <a:pt x="18" y="200"/>
                      </a:lnTo>
                      <a:lnTo>
                        <a:pt x="18" y="196"/>
                      </a:lnTo>
                      <a:lnTo>
                        <a:pt x="22" y="192"/>
                      </a:lnTo>
                      <a:lnTo>
                        <a:pt x="26" y="188"/>
                      </a:lnTo>
                      <a:lnTo>
                        <a:pt x="26" y="188"/>
                      </a:lnTo>
                      <a:lnTo>
                        <a:pt x="24" y="188"/>
                      </a:lnTo>
                      <a:lnTo>
                        <a:pt x="18" y="190"/>
                      </a:lnTo>
                      <a:lnTo>
                        <a:pt x="6" y="194"/>
                      </a:lnTo>
                      <a:lnTo>
                        <a:pt x="6" y="194"/>
                      </a:lnTo>
                      <a:lnTo>
                        <a:pt x="6" y="192"/>
                      </a:lnTo>
                      <a:lnTo>
                        <a:pt x="8" y="190"/>
                      </a:lnTo>
                      <a:lnTo>
                        <a:pt x="10" y="188"/>
                      </a:lnTo>
                      <a:lnTo>
                        <a:pt x="12" y="186"/>
                      </a:lnTo>
                      <a:lnTo>
                        <a:pt x="12" y="186"/>
                      </a:lnTo>
                      <a:lnTo>
                        <a:pt x="6" y="182"/>
                      </a:lnTo>
                      <a:lnTo>
                        <a:pt x="4" y="180"/>
                      </a:lnTo>
                      <a:lnTo>
                        <a:pt x="2" y="184"/>
                      </a:lnTo>
                      <a:lnTo>
                        <a:pt x="2" y="184"/>
                      </a:lnTo>
                      <a:lnTo>
                        <a:pt x="0" y="178"/>
                      </a:lnTo>
                      <a:lnTo>
                        <a:pt x="2" y="174"/>
                      </a:lnTo>
                      <a:lnTo>
                        <a:pt x="8" y="168"/>
                      </a:lnTo>
                      <a:lnTo>
                        <a:pt x="16" y="166"/>
                      </a:lnTo>
                      <a:lnTo>
                        <a:pt x="16" y="166"/>
                      </a:lnTo>
                      <a:lnTo>
                        <a:pt x="14" y="164"/>
                      </a:lnTo>
                      <a:lnTo>
                        <a:pt x="10" y="164"/>
                      </a:lnTo>
                      <a:lnTo>
                        <a:pt x="2" y="164"/>
                      </a:lnTo>
                      <a:lnTo>
                        <a:pt x="2" y="164"/>
                      </a:lnTo>
                      <a:lnTo>
                        <a:pt x="2" y="162"/>
                      </a:lnTo>
                      <a:lnTo>
                        <a:pt x="4" y="158"/>
                      </a:lnTo>
                      <a:lnTo>
                        <a:pt x="8" y="156"/>
                      </a:lnTo>
                      <a:lnTo>
                        <a:pt x="14" y="156"/>
                      </a:lnTo>
                      <a:lnTo>
                        <a:pt x="18" y="158"/>
                      </a:lnTo>
                      <a:lnTo>
                        <a:pt x="18" y="158"/>
                      </a:lnTo>
                      <a:lnTo>
                        <a:pt x="20" y="156"/>
                      </a:lnTo>
                      <a:lnTo>
                        <a:pt x="20" y="156"/>
                      </a:lnTo>
                      <a:lnTo>
                        <a:pt x="22" y="154"/>
                      </a:lnTo>
                      <a:lnTo>
                        <a:pt x="22" y="154"/>
                      </a:lnTo>
                      <a:lnTo>
                        <a:pt x="22" y="152"/>
                      </a:lnTo>
                      <a:lnTo>
                        <a:pt x="20" y="150"/>
                      </a:lnTo>
                      <a:lnTo>
                        <a:pt x="18" y="150"/>
                      </a:lnTo>
                      <a:lnTo>
                        <a:pt x="20" y="146"/>
                      </a:lnTo>
                      <a:lnTo>
                        <a:pt x="20" y="146"/>
                      </a:lnTo>
                      <a:lnTo>
                        <a:pt x="24" y="144"/>
                      </a:lnTo>
                      <a:lnTo>
                        <a:pt x="28" y="142"/>
                      </a:lnTo>
                      <a:lnTo>
                        <a:pt x="32" y="142"/>
                      </a:lnTo>
                      <a:lnTo>
                        <a:pt x="38" y="142"/>
                      </a:lnTo>
                      <a:lnTo>
                        <a:pt x="38" y="142"/>
                      </a:lnTo>
                      <a:lnTo>
                        <a:pt x="36" y="136"/>
                      </a:lnTo>
                      <a:lnTo>
                        <a:pt x="32" y="138"/>
                      </a:lnTo>
                      <a:lnTo>
                        <a:pt x="22" y="142"/>
                      </a:lnTo>
                      <a:lnTo>
                        <a:pt x="22" y="142"/>
                      </a:lnTo>
                      <a:lnTo>
                        <a:pt x="34" y="128"/>
                      </a:lnTo>
                      <a:lnTo>
                        <a:pt x="40" y="120"/>
                      </a:lnTo>
                      <a:lnTo>
                        <a:pt x="42" y="110"/>
                      </a:lnTo>
                      <a:lnTo>
                        <a:pt x="42" y="110"/>
                      </a:lnTo>
                      <a:lnTo>
                        <a:pt x="46" y="112"/>
                      </a:lnTo>
                      <a:lnTo>
                        <a:pt x="52" y="112"/>
                      </a:lnTo>
                      <a:lnTo>
                        <a:pt x="52" y="112"/>
                      </a:lnTo>
                      <a:lnTo>
                        <a:pt x="52" y="108"/>
                      </a:lnTo>
                      <a:lnTo>
                        <a:pt x="50" y="104"/>
                      </a:lnTo>
                      <a:lnTo>
                        <a:pt x="50" y="104"/>
                      </a:lnTo>
                      <a:lnTo>
                        <a:pt x="46" y="104"/>
                      </a:lnTo>
                      <a:lnTo>
                        <a:pt x="44" y="106"/>
                      </a:lnTo>
                      <a:lnTo>
                        <a:pt x="40" y="106"/>
                      </a:lnTo>
                      <a:lnTo>
                        <a:pt x="36" y="106"/>
                      </a:lnTo>
                      <a:lnTo>
                        <a:pt x="36" y="106"/>
                      </a:lnTo>
                      <a:lnTo>
                        <a:pt x="36" y="102"/>
                      </a:lnTo>
                      <a:lnTo>
                        <a:pt x="34" y="100"/>
                      </a:lnTo>
                      <a:lnTo>
                        <a:pt x="34" y="100"/>
                      </a:lnTo>
                      <a:lnTo>
                        <a:pt x="32" y="102"/>
                      </a:lnTo>
                      <a:lnTo>
                        <a:pt x="30" y="102"/>
                      </a:lnTo>
                      <a:lnTo>
                        <a:pt x="28" y="104"/>
                      </a:lnTo>
                      <a:lnTo>
                        <a:pt x="28" y="104"/>
                      </a:lnTo>
                      <a:lnTo>
                        <a:pt x="26" y="98"/>
                      </a:lnTo>
                      <a:lnTo>
                        <a:pt x="24" y="98"/>
                      </a:lnTo>
                      <a:lnTo>
                        <a:pt x="20" y="98"/>
                      </a:lnTo>
                      <a:lnTo>
                        <a:pt x="20" y="98"/>
                      </a:lnTo>
                      <a:lnTo>
                        <a:pt x="22" y="94"/>
                      </a:lnTo>
                      <a:lnTo>
                        <a:pt x="22" y="88"/>
                      </a:lnTo>
                      <a:lnTo>
                        <a:pt x="22" y="88"/>
                      </a:lnTo>
                      <a:lnTo>
                        <a:pt x="26" y="86"/>
                      </a:lnTo>
                      <a:lnTo>
                        <a:pt x="32" y="88"/>
                      </a:lnTo>
                      <a:lnTo>
                        <a:pt x="32" y="88"/>
                      </a:lnTo>
                      <a:lnTo>
                        <a:pt x="30" y="84"/>
                      </a:lnTo>
                      <a:lnTo>
                        <a:pt x="30" y="82"/>
                      </a:lnTo>
                      <a:lnTo>
                        <a:pt x="34" y="78"/>
                      </a:lnTo>
                      <a:lnTo>
                        <a:pt x="38" y="74"/>
                      </a:lnTo>
                      <a:lnTo>
                        <a:pt x="40" y="72"/>
                      </a:lnTo>
                      <a:lnTo>
                        <a:pt x="40" y="68"/>
                      </a:lnTo>
                      <a:lnTo>
                        <a:pt x="40" y="68"/>
                      </a:lnTo>
                      <a:lnTo>
                        <a:pt x="36" y="68"/>
                      </a:lnTo>
                      <a:lnTo>
                        <a:pt x="34" y="70"/>
                      </a:lnTo>
                      <a:lnTo>
                        <a:pt x="32" y="74"/>
                      </a:lnTo>
                      <a:lnTo>
                        <a:pt x="32" y="74"/>
                      </a:lnTo>
                      <a:lnTo>
                        <a:pt x="26" y="70"/>
                      </a:lnTo>
                      <a:lnTo>
                        <a:pt x="24" y="66"/>
                      </a:lnTo>
                      <a:lnTo>
                        <a:pt x="22" y="62"/>
                      </a:lnTo>
                      <a:lnTo>
                        <a:pt x="22" y="62"/>
                      </a:lnTo>
                      <a:lnTo>
                        <a:pt x="28" y="64"/>
                      </a:lnTo>
                      <a:lnTo>
                        <a:pt x="30" y="64"/>
                      </a:lnTo>
                      <a:lnTo>
                        <a:pt x="30" y="64"/>
                      </a:lnTo>
                      <a:lnTo>
                        <a:pt x="32" y="58"/>
                      </a:lnTo>
                      <a:lnTo>
                        <a:pt x="28" y="52"/>
                      </a:lnTo>
                      <a:lnTo>
                        <a:pt x="28" y="52"/>
                      </a:lnTo>
                      <a:lnTo>
                        <a:pt x="34" y="50"/>
                      </a:lnTo>
                      <a:lnTo>
                        <a:pt x="42" y="50"/>
                      </a:lnTo>
                      <a:lnTo>
                        <a:pt x="48" y="52"/>
                      </a:lnTo>
                      <a:lnTo>
                        <a:pt x="52" y="58"/>
                      </a:lnTo>
                      <a:lnTo>
                        <a:pt x="52" y="58"/>
                      </a:lnTo>
                      <a:lnTo>
                        <a:pt x="54" y="54"/>
                      </a:lnTo>
                      <a:lnTo>
                        <a:pt x="58" y="52"/>
                      </a:lnTo>
                      <a:lnTo>
                        <a:pt x="64" y="52"/>
                      </a:lnTo>
                      <a:lnTo>
                        <a:pt x="70" y="54"/>
                      </a:lnTo>
                      <a:lnTo>
                        <a:pt x="70" y="54"/>
                      </a:lnTo>
                      <a:lnTo>
                        <a:pt x="68" y="50"/>
                      </a:lnTo>
                      <a:lnTo>
                        <a:pt x="68" y="48"/>
                      </a:lnTo>
                      <a:lnTo>
                        <a:pt x="72" y="46"/>
                      </a:lnTo>
                      <a:lnTo>
                        <a:pt x="76" y="44"/>
                      </a:lnTo>
                      <a:lnTo>
                        <a:pt x="80" y="40"/>
                      </a:lnTo>
                      <a:lnTo>
                        <a:pt x="80" y="40"/>
                      </a:lnTo>
                      <a:lnTo>
                        <a:pt x="74" y="36"/>
                      </a:lnTo>
                      <a:lnTo>
                        <a:pt x="72" y="34"/>
                      </a:lnTo>
                      <a:lnTo>
                        <a:pt x="68" y="34"/>
                      </a:lnTo>
                      <a:lnTo>
                        <a:pt x="68" y="34"/>
                      </a:lnTo>
                      <a:lnTo>
                        <a:pt x="68" y="30"/>
                      </a:lnTo>
                      <a:lnTo>
                        <a:pt x="72" y="28"/>
                      </a:lnTo>
                      <a:lnTo>
                        <a:pt x="78" y="24"/>
                      </a:lnTo>
                      <a:lnTo>
                        <a:pt x="78" y="24"/>
                      </a:lnTo>
                      <a:lnTo>
                        <a:pt x="78" y="22"/>
                      </a:lnTo>
                      <a:lnTo>
                        <a:pt x="78" y="20"/>
                      </a:lnTo>
                      <a:lnTo>
                        <a:pt x="76" y="18"/>
                      </a:lnTo>
                      <a:lnTo>
                        <a:pt x="76" y="14"/>
                      </a:lnTo>
                      <a:lnTo>
                        <a:pt x="76" y="14"/>
                      </a:lnTo>
                      <a:lnTo>
                        <a:pt x="90" y="8"/>
                      </a:lnTo>
                      <a:lnTo>
                        <a:pt x="96" y="6"/>
                      </a:lnTo>
                      <a:lnTo>
                        <a:pt x="98" y="6"/>
                      </a:lnTo>
                      <a:lnTo>
                        <a:pt x="100" y="8"/>
                      </a:lnTo>
                      <a:lnTo>
                        <a:pt x="100" y="8"/>
                      </a:lnTo>
                      <a:lnTo>
                        <a:pt x="102" y="4"/>
                      </a:lnTo>
                      <a:lnTo>
                        <a:pt x="102" y="2"/>
                      </a:lnTo>
                      <a:lnTo>
                        <a:pt x="102" y="2"/>
                      </a:lnTo>
                      <a:lnTo>
                        <a:pt x="106" y="2"/>
                      </a:lnTo>
                      <a:lnTo>
                        <a:pt x="108" y="0"/>
                      </a:lnTo>
                      <a:lnTo>
                        <a:pt x="108" y="0"/>
                      </a:lnTo>
                      <a:lnTo>
                        <a:pt x="114" y="4"/>
                      </a:lnTo>
                      <a:lnTo>
                        <a:pt x="122" y="8"/>
                      </a:lnTo>
                      <a:lnTo>
                        <a:pt x="142" y="10"/>
                      </a:lnTo>
                      <a:lnTo>
                        <a:pt x="142" y="10"/>
                      </a:lnTo>
                      <a:close/>
                      <a:moveTo>
                        <a:pt x="112" y="16"/>
                      </a:moveTo>
                      <a:lnTo>
                        <a:pt x="112" y="16"/>
                      </a:lnTo>
                      <a:lnTo>
                        <a:pt x="114" y="16"/>
                      </a:lnTo>
                      <a:lnTo>
                        <a:pt x="116" y="14"/>
                      </a:lnTo>
                      <a:lnTo>
                        <a:pt x="118" y="8"/>
                      </a:lnTo>
                      <a:lnTo>
                        <a:pt x="118" y="8"/>
                      </a:lnTo>
                      <a:lnTo>
                        <a:pt x="114" y="8"/>
                      </a:lnTo>
                      <a:lnTo>
                        <a:pt x="110" y="10"/>
                      </a:lnTo>
                      <a:lnTo>
                        <a:pt x="110" y="14"/>
                      </a:lnTo>
                      <a:lnTo>
                        <a:pt x="112" y="16"/>
                      </a:lnTo>
                      <a:lnTo>
                        <a:pt x="112" y="1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5" name="Freeform 281"/>
                <p:cNvSpPr>
                  <a:spLocks/>
                </p:cNvSpPr>
                <p:nvPr userDrawn="1"/>
              </p:nvSpPr>
              <p:spPr bwMode="auto">
                <a:xfrm>
                  <a:off x="3961" y="498"/>
                  <a:ext cx="3" cy="3"/>
                </a:xfrm>
                <a:custGeom>
                  <a:avLst/>
                  <a:gdLst/>
                  <a:ahLst/>
                  <a:cxnLst>
                    <a:cxn ang="0">
                      <a:pos x="12" y="0"/>
                    </a:cxn>
                    <a:cxn ang="0">
                      <a:pos x="12" y="0"/>
                    </a:cxn>
                    <a:cxn ang="0">
                      <a:pos x="12" y="4"/>
                    </a:cxn>
                    <a:cxn ang="0">
                      <a:pos x="10" y="6"/>
                    </a:cxn>
                    <a:cxn ang="0">
                      <a:pos x="10" y="8"/>
                    </a:cxn>
                    <a:cxn ang="0">
                      <a:pos x="8" y="12"/>
                    </a:cxn>
                    <a:cxn ang="0">
                      <a:pos x="8" y="12"/>
                    </a:cxn>
                    <a:cxn ang="0">
                      <a:pos x="4" y="12"/>
                    </a:cxn>
                    <a:cxn ang="0">
                      <a:pos x="2" y="14"/>
                    </a:cxn>
                    <a:cxn ang="0">
                      <a:pos x="0" y="14"/>
                    </a:cxn>
                    <a:cxn ang="0">
                      <a:pos x="0" y="14"/>
                    </a:cxn>
                    <a:cxn ang="0">
                      <a:pos x="2" y="6"/>
                    </a:cxn>
                    <a:cxn ang="0">
                      <a:pos x="6" y="0"/>
                    </a:cxn>
                    <a:cxn ang="0">
                      <a:pos x="8" y="0"/>
                    </a:cxn>
                    <a:cxn ang="0">
                      <a:pos x="12" y="0"/>
                    </a:cxn>
                    <a:cxn ang="0">
                      <a:pos x="12" y="0"/>
                    </a:cxn>
                  </a:cxnLst>
                  <a:rect l="0" t="0" r="r" b="b"/>
                  <a:pathLst>
                    <a:path w="12" h="14">
                      <a:moveTo>
                        <a:pt x="12" y="0"/>
                      </a:moveTo>
                      <a:lnTo>
                        <a:pt x="12" y="0"/>
                      </a:lnTo>
                      <a:lnTo>
                        <a:pt x="12" y="4"/>
                      </a:lnTo>
                      <a:lnTo>
                        <a:pt x="10" y="6"/>
                      </a:lnTo>
                      <a:lnTo>
                        <a:pt x="10" y="8"/>
                      </a:lnTo>
                      <a:lnTo>
                        <a:pt x="8" y="12"/>
                      </a:lnTo>
                      <a:lnTo>
                        <a:pt x="8" y="12"/>
                      </a:lnTo>
                      <a:lnTo>
                        <a:pt x="4" y="12"/>
                      </a:lnTo>
                      <a:lnTo>
                        <a:pt x="2" y="14"/>
                      </a:lnTo>
                      <a:lnTo>
                        <a:pt x="0" y="14"/>
                      </a:lnTo>
                      <a:lnTo>
                        <a:pt x="0" y="14"/>
                      </a:lnTo>
                      <a:lnTo>
                        <a:pt x="2" y="6"/>
                      </a:lnTo>
                      <a:lnTo>
                        <a:pt x="6" y="0"/>
                      </a:lnTo>
                      <a:lnTo>
                        <a:pt x="8" y="0"/>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6" name="Freeform 282"/>
                <p:cNvSpPr>
                  <a:spLocks/>
                </p:cNvSpPr>
                <p:nvPr userDrawn="1"/>
              </p:nvSpPr>
              <p:spPr bwMode="auto">
                <a:xfrm>
                  <a:off x="3529" y="508"/>
                  <a:ext cx="4" cy="3"/>
                </a:xfrm>
                <a:custGeom>
                  <a:avLst/>
                  <a:gdLst/>
                  <a:ahLst/>
                  <a:cxnLst>
                    <a:cxn ang="0">
                      <a:pos x="16" y="0"/>
                    </a:cxn>
                    <a:cxn ang="0">
                      <a:pos x="16" y="0"/>
                    </a:cxn>
                    <a:cxn ang="0">
                      <a:pos x="14" y="4"/>
                    </a:cxn>
                    <a:cxn ang="0">
                      <a:pos x="10" y="6"/>
                    </a:cxn>
                    <a:cxn ang="0">
                      <a:pos x="8" y="8"/>
                    </a:cxn>
                    <a:cxn ang="0">
                      <a:pos x="6" y="14"/>
                    </a:cxn>
                    <a:cxn ang="0">
                      <a:pos x="6" y="14"/>
                    </a:cxn>
                    <a:cxn ang="0">
                      <a:pos x="2" y="14"/>
                    </a:cxn>
                    <a:cxn ang="0">
                      <a:pos x="0" y="14"/>
                    </a:cxn>
                    <a:cxn ang="0">
                      <a:pos x="0" y="14"/>
                    </a:cxn>
                    <a:cxn ang="0">
                      <a:pos x="2" y="12"/>
                    </a:cxn>
                    <a:cxn ang="0">
                      <a:pos x="6" y="6"/>
                    </a:cxn>
                    <a:cxn ang="0">
                      <a:pos x="10" y="2"/>
                    </a:cxn>
                    <a:cxn ang="0">
                      <a:pos x="16" y="0"/>
                    </a:cxn>
                    <a:cxn ang="0">
                      <a:pos x="16" y="0"/>
                    </a:cxn>
                  </a:cxnLst>
                  <a:rect l="0" t="0" r="r" b="b"/>
                  <a:pathLst>
                    <a:path w="16" h="14">
                      <a:moveTo>
                        <a:pt x="16" y="0"/>
                      </a:moveTo>
                      <a:lnTo>
                        <a:pt x="16" y="0"/>
                      </a:lnTo>
                      <a:lnTo>
                        <a:pt x="14" y="4"/>
                      </a:lnTo>
                      <a:lnTo>
                        <a:pt x="10" y="6"/>
                      </a:lnTo>
                      <a:lnTo>
                        <a:pt x="8" y="8"/>
                      </a:lnTo>
                      <a:lnTo>
                        <a:pt x="6" y="14"/>
                      </a:lnTo>
                      <a:lnTo>
                        <a:pt x="6" y="14"/>
                      </a:lnTo>
                      <a:lnTo>
                        <a:pt x="2" y="14"/>
                      </a:lnTo>
                      <a:lnTo>
                        <a:pt x="0" y="14"/>
                      </a:lnTo>
                      <a:lnTo>
                        <a:pt x="0" y="14"/>
                      </a:lnTo>
                      <a:lnTo>
                        <a:pt x="2" y="12"/>
                      </a:lnTo>
                      <a:lnTo>
                        <a:pt x="6" y="6"/>
                      </a:lnTo>
                      <a:lnTo>
                        <a:pt x="10" y="2"/>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7" name="Freeform 283"/>
                <p:cNvSpPr>
                  <a:spLocks/>
                </p:cNvSpPr>
                <p:nvPr userDrawn="1"/>
              </p:nvSpPr>
              <p:spPr bwMode="auto">
                <a:xfrm>
                  <a:off x="3995" y="633"/>
                  <a:ext cx="1" cy="4"/>
                </a:xfrm>
                <a:custGeom>
                  <a:avLst/>
                  <a:gdLst/>
                  <a:ahLst/>
                  <a:cxnLst>
                    <a:cxn ang="0">
                      <a:pos x="0" y="0"/>
                    </a:cxn>
                    <a:cxn ang="0">
                      <a:pos x="0" y="0"/>
                    </a:cxn>
                    <a:cxn ang="0">
                      <a:pos x="2" y="6"/>
                    </a:cxn>
                    <a:cxn ang="0">
                      <a:pos x="4" y="10"/>
                    </a:cxn>
                    <a:cxn ang="0">
                      <a:pos x="4" y="16"/>
                    </a:cxn>
                    <a:cxn ang="0">
                      <a:pos x="4" y="16"/>
                    </a:cxn>
                    <a:cxn ang="0">
                      <a:pos x="2" y="14"/>
                    </a:cxn>
                    <a:cxn ang="0">
                      <a:pos x="0" y="0"/>
                    </a:cxn>
                    <a:cxn ang="0">
                      <a:pos x="0" y="0"/>
                    </a:cxn>
                  </a:cxnLst>
                  <a:rect l="0" t="0" r="r" b="b"/>
                  <a:pathLst>
                    <a:path w="4" h="16">
                      <a:moveTo>
                        <a:pt x="0" y="0"/>
                      </a:moveTo>
                      <a:lnTo>
                        <a:pt x="0" y="0"/>
                      </a:lnTo>
                      <a:lnTo>
                        <a:pt x="2" y="6"/>
                      </a:lnTo>
                      <a:lnTo>
                        <a:pt x="4" y="10"/>
                      </a:lnTo>
                      <a:lnTo>
                        <a:pt x="4" y="16"/>
                      </a:lnTo>
                      <a:lnTo>
                        <a:pt x="4" y="16"/>
                      </a:lnTo>
                      <a:lnTo>
                        <a:pt x="2" y="14"/>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8" name="Freeform 284"/>
                <p:cNvSpPr>
                  <a:spLocks/>
                </p:cNvSpPr>
                <p:nvPr userDrawn="1"/>
              </p:nvSpPr>
              <p:spPr bwMode="auto">
                <a:xfrm>
                  <a:off x="4152" y="643"/>
                  <a:ext cx="5" cy="4"/>
                </a:xfrm>
                <a:custGeom>
                  <a:avLst/>
                  <a:gdLst/>
                  <a:ahLst/>
                  <a:cxnLst>
                    <a:cxn ang="0">
                      <a:pos x="0" y="0"/>
                    </a:cxn>
                    <a:cxn ang="0">
                      <a:pos x="0" y="0"/>
                    </a:cxn>
                    <a:cxn ang="0">
                      <a:pos x="6" y="2"/>
                    </a:cxn>
                    <a:cxn ang="0">
                      <a:pos x="10" y="6"/>
                    </a:cxn>
                    <a:cxn ang="0">
                      <a:pos x="18" y="14"/>
                    </a:cxn>
                    <a:cxn ang="0">
                      <a:pos x="18" y="14"/>
                    </a:cxn>
                    <a:cxn ang="0">
                      <a:pos x="14" y="14"/>
                    </a:cxn>
                    <a:cxn ang="0">
                      <a:pos x="8" y="10"/>
                    </a:cxn>
                    <a:cxn ang="0">
                      <a:pos x="0" y="0"/>
                    </a:cxn>
                    <a:cxn ang="0">
                      <a:pos x="0" y="0"/>
                    </a:cxn>
                  </a:cxnLst>
                  <a:rect l="0" t="0" r="r" b="b"/>
                  <a:pathLst>
                    <a:path w="18" h="14">
                      <a:moveTo>
                        <a:pt x="0" y="0"/>
                      </a:moveTo>
                      <a:lnTo>
                        <a:pt x="0" y="0"/>
                      </a:lnTo>
                      <a:lnTo>
                        <a:pt x="6" y="2"/>
                      </a:lnTo>
                      <a:lnTo>
                        <a:pt x="10" y="6"/>
                      </a:lnTo>
                      <a:lnTo>
                        <a:pt x="18" y="14"/>
                      </a:lnTo>
                      <a:lnTo>
                        <a:pt x="18" y="14"/>
                      </a:lnTo>
                      <a:lnTo>
                        <a:pt x="14" y="14"/>
                      </a:lnTo>
                      <a:lnTo>
                        <a:pt x="8" y="10"/>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09" name="Freeform 285"/>
                <p:cNvSpPr>
                  <a:spLocks/>
                </p:cNvSpPr>
                <p:nvPr userDrawn="1"/>
              </p:nvSpPr>
              <p:spPr bwMode="auto">
                <a:xfrm>
                  <a:off x="3168" y="667"/>
                  <a:ext cx="6" cy="9"/>
                </a:xfrm>
                <a:custGeom>
                  <a:avLst/>
                  <a:gdLst/>
                  <a:ahLst/>
                  <a:cxnLst>
                    <a:cxn ang="0">
                      <a:pos x="22" y="0"/>
                    </a:cxn>
                    <a:cxn ang="0">
                      <a:pos x="22" y="0"/>
                    </a:cxn>
                    <a:cxn ang="0">
                      <a:pos x="24" y="4"/>
                    </a:cxn>
                    <a:cxn ang="0">
                      <a:pos x="22" y="8"/>
                    </a:cxn>
                    <a:cxn ang="0">
                      <a:pos x="18" y="18"/>
                    </a:cxn>
                    <a:cxn ang="0">
                      <a:pos x="18" y="18"/>
                    </a:cxn>
                    <a:cxn ang="0">
                      <a:pos x="16" y="18"/>
                    </a:cxn>
                    <a:cxn ang="0">
                      <a:pos x="14" y="18"/>
                    </a:cxn>
                    <a:cxn ang="0">
                      <a:pos x="10" y="24"/>
                    </a:cxn>
                    <a:cxn ang="0">
                      <a:pos x="6" y="30"/>
                    </a:cxn>
                    <a:cxn ang="0">
                      <a:pos x="4" y="32"/>
                    </a:cxn>
                    <a:cxn ang="0">
                      <a:pos x="0" y="32"/>
                    </a:cxn>
                    <a:cxn ang="0">
                      <a:pos x="0" y="32"/>
                    </a:cxn>
                    <a:cxn ang="0">
                      <a:pos x="2" y="28"/>
                    </a:cxn>
                    <a:cxn ang="0">
                      <a:pos x="4" y="26"/>
                    </a:cxn>
                    <a:cxn ang="0">
                      <a:pos x="2" y="26"/>
                    </a:cxn>
                    <a:cxn ang="0">
                      <a:pos x="2" y="26"/>
                    </a:cxn>
                    <a:cxn ang="0">
                      <a:pos x="8" y="20"/>
                    </a:cxn>
                    <a:cxn ang="0">
                      <a:pos x="14" y="14"/>
                    </a:cxn>
                    <a:cxn ang="0">
                      <a:pos x="22" y="0"/>
                    </a:cxn>
                    <a:cxn ang="0">
                      <a:pos x="22" y="0"/>
                    </a:cxn>
                  </a:cxnLst>
                  <a:rect l="0" t="0" r="r" b="b"/>
                  <a:pathLst>
                    <a:path w="24" h="32">
                      <a:moveTo>
                        <a:pt x="22" y="0"/>
                      </a:moveTo>
                      <a:lnTo>
                        <a:pt x="22" y="0"/>
                      </a:lnTo>
                      <a:lnTo>
                        <a:pt x="24" y="4"/>
                      </a:lnTo>
                      <a:lnTo>
                        <a:pt x="22" y="8"/>
                      </a:lnTo>
                      <a:lnTo>
                        <a:pt x="18" y="18"/>
                      </a:lnTo>
                      <a:lnTo>
                        <a:pt x="18" y="18"/>
                      </a:lnTo>
                      <a:lnTo>
                        <a:pt x="16" y="18"/>
                      </a:lnTo>
                      <a:lnTo>
                        <a:pt x="14" y="18"/>
                      </a:lnTo>
                      <a:lnTo>
                        <a:pt x="10" y="24"/>
                      </a:lnTo>
                      <a:lnTo>
                        <a:pt x="6" y="30"/>
                      </a:lnTo>
                      <a:lnTo>
                        <a:pt x="4" y="32"/>
                      </a:lnTo>
                      <a:lnTo>
                        <a:pt x="0" y="32"/>
                      </a:lnTo>
                      <a:lnTo>
                        <a:pt x="0" y="32"/>
                      </a:lnTo>
                      <a:lnTo>
                        <a:pt x="2" y="28"/>
                      </a:lnTo>
                      <a:lnTo>
                        <a:pt x="4" y="26"/>
                      </a:lnTo>
                      <a:lnTo>
                        <a:pt x="2" y="26"/>
                      </a:lnTo>
                      <a:lnTo>
                        <a:pt x="2" y="26"/>
                      </a:lnTo>
                      <a:lnTo>
                        <a:pt x="8" y="20"/>
                      </a:lnTo>
                      <a:lnTo>
                        <a:pt x="14" y="14"/>
                      </a:lnTo>
                      <a:lnTo>
                        <a:pt x="22" y="0"/>
                      </a:lnTo>
                      <a:lnTo>
                        <a:pt x="2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0" name="Freeform 286"/>
                <p:cNvSpPr>
                  <a:spLocks/>
                </p:cNvSpPr>
                <p:nvPr userDrawn="1"/>
              </p:nvSpPr>
              <p:spPr bwMode="auto">
                <a:xfrm>
                  <a:off x="4109" y="668"/>
                  <a:ext cx="4" cy="2"/>
                </a:xfrm>
                <a:custGeom>
                  <a:avLst/>
                  <a:gdLst/>
                  <a:ahLst/>
                  <a:cxnLst>
                    <a:cxn ang="0">
                      <a:pos x="8" y="0"/>
                    </a:cxn>
                    <a:cxn ang="0">
                      <a:pos x="8" y="0"/>
                    </a:cxn>
                    <a:cxn ang="0">
                      <a:pos x="10" y="2"/>
                    </a:cxn>
                    <a:cxn ang="0">
                      <a:pos x="10" y="0"/>
                    </a:cxn>
                    <a:cxn ang="0">
                      <a:pos x="10" y="0"/>
                    </a:cxn>
                    <a:cxn ang="0">
                      <a:pos x="12" y="0"/>
                    </a:cxn>
                    <a:cxn ang="0">
                      <a:pos x="12" y="4"/>
                    </a:cxn>
                    <a:cxn ang="0">
                      <a:pos x="12" y="6"/>
                    </a:cxn>
                    <a:cxn ang="0">
                      <a:pos x="14" y="8"/>
                    </a:cxn>
                    <a:cxn ang="0">
                      <a:pos x="14" y="8"/>
                    </a:cxn>
                    <a:cxn ang="0">
                      <a:pos x="12" y="8"/>
                    </a:cxn>
                    <a:cxn ang="0">
                      <a:pos x="8" y="8"/>
                    </a:cxn>
                    <a:cxn ang="0">
                      <a:pos x="4" y="6"/>
                    </a:cxn>
                    <a:cxn ang="0">
                      <a:pos x="0" y="8"/>
                    </a:cxn>
                    <a:cxn ang="0">
                      <a:pos x="0" y="8"/>
                    </a:cxn>
                    <a:cxn ang="0">
                      <a:pos x="2" y="4"/>
                    </a:cxn>
                    <a:cxn ang="0">
                      <a:pos x="6" y="6"/>
                    </a:cxn>
                    <a:cxn ang="0">
                      <a:pos x="6" y="6"/>
                    </a:cxn>
                    <a:cxn ang="0">
                      <a:pos x="6" y="4"/>
                    </a:cxn>
                    <a:cxn ang="0">
                      <a:pos x="8" y="0"/>
                    </a:cxn>
                    <a:cxn ang="0">
                      <a:pos x="8" y="0"/>
                    </a:cxn>
                  </a:cxnLst>
                  <a:rect l="0" t="0" r="r" b="b"/>
                  <a:pathLst>
                    <a:path w="14" h="8">
                      <a:moveTo>
                        <a:pt x="8" y="0"/>
                      </a:moveTo>
                      <a:lnTo>
                        <a:pt x="8" y="0"/>
                      </a:lnTo>
                      <a:lnTo>
                        <a:pt x="10" y="2"/>
                      </a:lnTo>
                      <a:lnTo>
                        <a:pt x="10" y="0"/>
                      </a:lnTo>
                      <a:lnTo>
                        <a:pt x="10" y="0"/>
                      </a:lnTo>
                      <a:lnTo>
                        <a:pt x="12" y="0"/>
                      </a:lnTo>
                      <a:lnTo>
                        <a:pt x="12" y="4"/>
                      </a:lnTo>
                      <a:lnTo>
                        <a:pt x="12" y="6"/>
                      </a:lnTo>
                      <a:lnTo>
                        <a:pt x="14" y="8"/>
                      </a:lnTo>
                      <a:lnTo>
                        <a:pt x="14" y="8"/>
                      </a:lnTo>
                      <a:lnTo>
                        <a:pt x="12" y="8"/>
                      </a:lnTo>
                      <a:lnTo>
                        <a:pt x="8" y="8"/>
                      </a:lnTo>
                      <a:lnTo>
                        <a:pt x="4" y="6"/>
                      </a:lnTo>
                      <a:lnTo>
                        <a:pt x="0" y="8"/>
                      </a:lnTo>
                      <a:lnTo>
                        <a:pt x="0" y="8"/>
                      </a:lnTo>
                      <a:lnTo>
                        <a:pt x="2" y="4"/>
                      </a:lnTo>
                      <a:lnTo>
                        <a:pt x="6" y="6"/>
                      </a:lnTo>
                      <a:lnTo>
                        <a:pt x="6" y="6"/>
                      </a:lnTo>
                      <a:lnTo>
                        <a:pt x="6" y="4"/>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1" name="Freeform 287"/>
                <p:cNvSpPr>
                  <a:spLocks/>
                </p:cNvSpPr>
                <p:nvPr userDrawn="1"/>
              </p:nvSpPr>
              <p:spPr bwMode="auto">
                <a:xfrm>
                  <a:off x="3215" y="676"/>
                  <a:ext cx="4" cy="7"/>
                </a:xfrm>
                <a:custGeom>
                  <a:avLst/>
                  <a:gdLst/>
                  <a:ahLst/>
                  <a:cxnLst>
                    <a:cxn ang="0">
                      <a:pos x="16" y="0"/>
                    </a:cxn>
                    <a:cxn ang="0">
                      <a:pos x="16" y="0"/>
                    </a:cxn>
                    <a:cxn ang="0">
                      <a:pos x="14" y="6"/>
                    </a:cxn>
                    <a:cxn ang="0">
                      <a:pos x="10" y="14"/>
                    </a:cxn>
                    <a:cxn ang="0">
                      <a:pos x="4" y="20"/>
                    </a:cxn>
                    <a:cxn ang="0">
                      <a:pos x="0" y="28"/>
                    </a:cxn>
                    <a:cxn ang="0">
                      <a:pos x="0" y="28"/>
                    </a:cxn>
                    <a:cxn ang="0">
                      <a:pos x="0" y="24"/>
                    </a:cxn>
                    <a:cxn ang="0">
                      <a:pos x="0" y="20"/>
                    </a:cxn>
                    <a:cxn ang="0">
                      <a:pos x="4" y="12"/>
                    </a:cxn>
                    <a:cxn ang="0">
                      <a:pos x="10" y="6"/>
                    </a:cxn>
                    <a:cxn ang="0">
                      <a:pos x="16" y="0"/>
                    </a:cxn>
                    <a:cxn ang="0">
                      <a:pos x="16" y="0"/>
                    </a:cxn>
                  </a:cxnLst>
                  <a:rect l="0" t="0" r="r" b="b"/>
                  <a:pathLst>
                    <a:path w="16" h="28">
                      <a:moveTo>
                        <a:pt x="16" y="0"/>
                      </a:moveTo>
                      <a:lnTo>
                        <a:pt x="16" y="0"/>
                      </a:lnTo>
                      <a:lnTo>
                        <a:pt x="14" y="6"/>
                      </a:lnTo>
                      <a:lnTo>
                        <a:pt x="10" y="14"/>
                      </a:lnTo>
                      <a:lnTo>
                        <a:pt x="4" y="20"/>
                      </a:lnTo>
                      <a:lnTo>
                        <a:pt x="0" y="28"/>
                      </a:lnTo>
                      <a:lnTo>
                        <a:pt x="0" y="28"/>
                      </a:lnTo>
                      <a:lnTo>
                        <a:pt x="0" y="24"/>
                      </a:lnTo>
                      <a:lnTo>
                        <a:pt x="0" y="20"/>
                      </a:lnTo>
                      <a:lnTo>
                        <a:pt x="4" y="12"/>
                      </a:lnTo>
                      <a:lnTo>
                        <a:pt x="10" y="6"/>
                      </a:lnTo>
                      <a:lnTo>
                        <a:pt x="16" y="0"/>
                      </a:lnTo>
                      <a:lnTo>
                        <a:pt x="1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2" name="Freeform 288"/>
                <p:cNvSpPr>
                  <a:spLocks/>
                </p:cNvSpPr>
                <p:nvPr userDrawn="1"/>
              </p:nvSpPr>
              <p:spPr bwMode="auto">
                <a:xfrm>
                  <a:off x="3120" y="681"/>
                  <a:ext cx="17" cy="99"/>
                </a:xfrm>
                <a:custGeom>
                  <a:avLst/>
                  <a:gdLst/>
                  <a:ahLst/>
                  <a:cxnLst>
                    <a:cxn ang="0">
                      <a:pos x="56" y="178"/>
                    </a:cxn>
                    <a:cxn ang="0">
                      <a:pos x="58" y="168"/>
                    </a:cxn>
                    <a:cxn ang="0">
                      <a:pos x="56" y="188"/>
                    </a:cxn>
                    <a:cxn ang="0">
                      <a:pos x="52" y="186"/>
                    </a:cxn>
                    <a:cxn ang="0">
                      <a:pos x="50" y="196"/>
                    </a:cxn>
                    <a:cxn ang="0">
                      <a:pos x="50" y="218"/>
                    </a:cxn>
                    <a:cxn ang="0">
                      <a:pos x="50" y="230"/>
                    </a:cxn>
                    <a:cxn ang="0">
                      <a:pos x="48" y="274"/>
                    </a:cxn>
                    <a:cxn ang="0">
                      <a:pos x="54" y="276"/>
                    </a:cxn>
                    <a:cxn ang="0">
                      <a:pos x="48" y="298"/>
                    </a:cxn>
                    <a:cxn ang="0">
                      <a:pos x="48" y="312"/>
                    </a:cxn>
                    <a:cxn ang="0">
                      <a:pos x="48" y="362"/>
                    </a:cxn>
                    <a:cxn ang="0">
                      <a:pos x="40" y="370"/>
                    </a:cxn>
                    <a:cxn ang="0">
                      <a:pos x="22" y="360"/>
                    </a:cxn>
                    <a:cxn ang="0">
                      <a:pos x="20" y="346"/>
                    </a:cxn>
                    <a:cxn ang="0">
                      <a:pos x="0" y="312"/>
                    </a:cxn>
                    <a:cxn ang="0">
                      <a:pos x="4" y="296"/>
                    </a:cxn>
                    <a:cxn ang="0">
                      <a:pos x="18" y="284"/>
                    </a:cxn>
                    <a:cxn ang="0">
                      <a:pos x="24" y="264"/>
                    </a:cxn>
                    <a:cxn ang="0">
                      <a:pos x="20" y="244"/>
                    </a:cxn>
                    <a:cxn ang="0">
                      <a:pos x="30" y="200"/>
                    </a:cxn>
                    <a:cxn ang="0">
                      <a:pos x="34" y="168"/>
                    </a:cxn>
                    <a:cxn ang="0">
                      <a:pos x="32" y="124"/>
                    </a:cxn>
                    <a:cxn ang="0">
                      <a:pos x="38" y="58"/>
                    </a:cxn>
                    <a:cxn ang="0">
                      <a:pos x="40" y="62"/>
                    </a:cxn>
                    <a:cxn ang="0">
                      <a:pos x="44" y="60"/>
                    </a:cxn>
                    <a:cxn ang="0">
                      <a:pos x="46" y="40"/>
                    </a:cxn>
                    <a:cxn ang="0">
                      <a:pos x="36" y="34"/>
                    </a:cxn>
                    <a:cxn ang="0">
                      <a:pos x="30" y="42"/>
                    </a:cxn>
                    <a:cxn ang="0">
                      <a:pos x="26" y="30"/>
                    </a:cxn>
                    <a:cxn ang="0">
                      <a:pos x="20" y="40"/>
                    </a:cxn>
                    <a:cxn ang="0">
                      <a:pos x="16" y="32"/>
                    </a:cxn>
                    <a:cxn ang="0">
                      <a:pos x="20" y="26"/>
                    </a:cxn>
                    <a:cxn ang="0">
                      <a:pos x="32" y="8"/>
                    </a:cxn>
                    <a:cxn ang="0">
                      <a:pos x="46" y="0"/>
                    </a:cxn>
                    <a:cxn ang="0">
                      <a:pos x="54" y="12"/>
                    </a:cxn>
                    <a:cxn ang="0">
                      <a:pos x="60" y="14"/>
                    </a:cxn>
                    <a:cxn ang="0">
                      <a:pos x="60" y="34"/>
                    </a:cxn>
                    <a:cxn ang="0">
                      <a:pos x="62" y="36"/>
                    </a:cxn>
                    <a:cxn ang="0">
                      <a:pos x="66" y="38"/>
                    </a:cxn>
                    <a:cxn ang="0">
                      <a:pos x="60" y="46"/>
                    </a:cxn>
                    <a:cxn ang="0">
                      <a:pos x="64" y="54"/>
                    </a:cxn>
                    <a:cxn ang="0">
                      <a:pos x="58" y="102"/>
                    </a:cxn>
                    <a:cxn ang="0">
                      <a:pos x="54" y="124"/>
                    </a:cxn>
                    <a:cxn ang="0">
                      <a:pos x="58" y="140"/>
                    </a:cxn>
                    <a:cxn ang="0">
                      <a:pos x="56" y="162"/>
                    </a:cxn>
                    <a:cxn ang="0">
                      <a:pos x="54" y="182"/>
                    </a:cxn>
                  </a:cxnLst>
                  <a:rect l="0" t="0" r="r" b="b"/>
                  <a:pathLst>
                    <a:path w="66" h="376">
                      <a:moveTo>
                        <a:pt x="54" y="182"/>
                      </a:moveTo>
                      <a:lnTo>
                        <a:pt x="54" y="182"/>
                      </a:lnTo>
                      <a:lnTo>
                        <a:pt x="56" y="178"/>
                      </a:lnTo>
                      <a:lnTo>
                        <a:pt x="56" y="174"/>
                      </a:lnTo>
                      <a:lnTo>
                        <a:pt x="56" y="168"/>
                      </a:lnTo>
                      <a:lnTo>
                        <a:pt x="58" y="168"/>
                      </a:lnTo>
                      <a:lnTo>
                        <a:pt x="60" y="168"/>
                      </a:lnTo>
                      <a:lnTo>
                        <a:pt x="60" y="168"/>
                      </a:lnTo>
                      <a:lnTo>
                        <a:pt x="56" y="188"/>
                      </a:lnTo>
                      <a:lnTo>
                        <a:pt x="56" y="188"/>
                      </a:lnTo>
                      <a:lnTo>
                        <a:pt x="54" y="186"/>
                      </a:lnTo>
                      <a:lnTo>
                        <a:pt x="52" y="186"/>
                      </a:lnTo>
                      <a:lnTo>
                        <a:pt x="52" y="186"/>
                      </a:lnTo>
                      <a:lnTo>
                        <a:pt x="50" y="190"/>
                      </a:lnTo>
                      <a:lnTo>
                        <a:pt x="50" y="196"/>
                      </a:lnTo>
                      <a:lnTo>
                        <a:pt x="52" y="204"/>
                      </a:lnTo>
                      <a:lnTo>
                        <a:pt x="52" y="214"/>
                      </a:lnTo>
                      <a:lnTo>
                        <a:pt x="50" y="218"/>
                      </a:lnTo>
                      <a:lnTo>
                        <a:pt x="48" y="220"/>
                      </a:lnTo>
                      <a:lnTo>
                        <a:pt x="48" y="220"/>
                      </a:lnTo>
                      <a:lnTo>
                        <a:pt x="50" y="230"/>
                      </a:lnTo>
                      <a:lnTo>
                        <a:pt x="50" y="244"/>
                      </a:lnTo>
                      <a:lnTo>
                        <a:pt x="48" y="274"/>
                      </a:lnTo>
                      <a:lnTo>
                        <a:pt x="48" y="274"/>
                      </a:lnTo>
                      <a:lnTo>
                        <a:pt x="50" y="276"/>
                      </a:lnTo>
                      <a:lnTo>
                        <a:pt x="54" y="276"/>
                      </a:lnTo>
                      <a:lnTo>
                        <a:pt x="54" y="276"/>
                      </a:lnTo>
                      <a:lnTo>
                        <a:pt x="52" y="284"/>
                      </a:lnTo>
                      <a:lnTo>
                        <a:pt x="50" y="290"/>
                      </a:lnTo>
                      <a:lnTo>
                        <a:pt x="48" y="298"/>
                      </a:lnTo>
                      <a:lnTo>
                        <a:pt x="44" y="304"/>
                      </a:lnTo>
                      <a:lnTo>
                        <a:pt x="44" y="304"/>
                      </a:lnTo>
                      <a:lnTo>
                        <a:pt x="48" y="312"/>
                      </a:lnTo>
                      <a:lnTo>
                        <a:pt x="50" y="322"/>
                      </a:lnTo>
                      <a:lnTo>
                        <a:pt x="50" y="342"/>
                      </a:lnTo>
                      <a:lnTo>
                        <a:pt x="48" y="362"/>
                      </a:lnTo>
                      <a:lnTo>
                        <a:pt x="44" y="376"/>
                      </a:lnTo>
                      <a:lnTo>
                        <a:pt x="44" y="376"/>
                      </a:lnTo>
                      <a:lnTo>
                        <a:pt x="40" y="370"/>
                      </a:lnTo>
                      <a:lnTo>
                        <a:pt x="36" y="366"/>
                      </a:lnTo>
                      <a:lnTo>
                        <a:pt x="30" y="362"/>
                      </a:lnTo>
                      <a:lnTo>
                        <a:pt x="22" y="360"/>
                      </a:lnTo>
                      <a:lnTo>
                        <a:pt x="22" y="360"/>
                      </a:lnTo>
                      <a:lnTo>
                        <a:pt x="22" y="354"/>
                      </a:lnTo>
                      <a:lnTo>
                        <a:pt x="20" y="346"/>
                      </a:lnTo>
                      <a:lnTo>
                        <a:pt x="14" y="332"/>
                      </a:lnTo>
                      <a:lnTo>
                        <a:pt x="6" y="320"/>
                      </a:lnTo>
                      <a:lnTo>
                        <a:pt x="0" y="312"/>
                      </a:lnTo>
                      <a:lnTo>
                        <a:pt x="0" y="312"/>
                      </a:lnTo>
                      <a:lnTo>
                        <a:pt x="0" y="302"/>
                      </a:lnTo>
                      <a:lnTo>
                        <a:pt x="4" y="296"/>
                      </a:lnTo>
                      <a:lnTo>
                        <a:pt x="8" y="292"/>
                      </a:lnTo>
                      <a:lnTo>
                        <a:pt x="14" y="288"/>
                      </a:lnTo>
                      <a:lnTo>
                        <a:pt x="18" y="284"/>
                      </a:lnTo>
                      <a:lnTo>
                        <a:pt x="22" y="280"/>
                      </a:lnTo>
                      <a:lnTo>
                        <a:pt x="24" y="274"/>
                      </a:lnTo>
                      <a:lnTo>
                        <a:pt x="24" y="264"/>
                      </a:lnTo>
                      <a:lnTo>
                        <a:pt x="24" y="264"/>
                      </a:lnTo>
                      <a:lnTo>
                        <a:pt x="20" y="254"/>
                      </a:lnTo>
                      <a:lnTo>
                        <a:pt x="20" y="244"/>
                      </a:lnTo>
                      <a:lnTo>
                        <a:pt x="20" y="232"/>
                      </a:lnTo>
                      <a:lnTo>
                        <a:pt x="22" y="222"/>
                      </a:lnTo>
                      <a:lnTo>
                        <a:pt x="30" y="200"/>
                      </a:lnTo>
                      <a:lnTo>
                        <a:pt x="38" y="180"/>
                      </a:lnTo>
                      <a:lnTo>
                        <a:pt x="38" y="180"/>
                      </a:lnTo>
                      <a:lnTo>
                        <a:pt x="34" y="168"/>
                      </a:lnTo>
                      <a:lnTo>
                        <a:pt x="32" y="154"/>
                      </a:lnTo>
                      <a:lnTo>
                        <a:pt x="32" y="140"/>
                      </a:lnTo>
                      <a:lnTo>
                        <a:pt x="32" y="124"/>
                      </a:lnTo>
                      <a:lnTo>
                        <a:pt x="36" y="92"/>
                      </a:lnTo>
                      <a:lnTo>
                        <a:pt x="38" y="58"/>
                      </a:lnTo>
                      <a:lnTo>
                        <a:pt x="38" y="58"/>
                      </a:lnTo>
                      <a:lnTo>
                        <a:pt x="40" y="58"/>
                      </a:lnTo>
                      <a:lnTo>
                        <a:pt x="40" y="60"/>
                      </a:lnTo>
                      <a:lnTo>
                        <a:pt x="40" y="62"/>
                      </a:lnTo>
                      <a:lnTo>
                        <a:pt x="42" y="64"/>
                      </a:lnTo>
                      <a:lnTo>
                        <a:pt x="42" y="64"/>
                      </a:lnTo>
                      <a:lnTo>
                        <a:pt x="44" y="60"/>
                      </a:lnTo>
                      <a:lnTo>
                        <a:pt x="46" y="58"/>
                      </a:lnTo>
                      <a:lnTo>
                        <a:pt x="46" y="50"/>
                      </a:lnTo>
                      <a:lnTo>
                        <a:pt x="46" y="40"/>
                      </a:lnTo>
                      <a:lnTo>
                        <a:pt x="46" y="30"/>
                      </a:lnTo>
                      <a:lnTo>
                        <a:pt x="46" y="30"/>
                      </a:lnTo>
                      <a:lnTo>
                        <a:pt x="36" y="34"/>
                      </a:lnTo>
                      <a:lnTo>
                        <a:pt x="32" y="38"/>
                      </a:lnTo>
                      <a:lnTo>
                        <a:pt x="30" y="42"/>
                      </a:lnTo>
                      <a:lnTo>
                        <a:pt x="30" y="42"/>
                      </a:lnTo>
                      <a:lnTo>
                        <a:pt x="28" y="40"/>
                      </a:lnTo>
                      <a:lnTo>
                        <a:pt x="28" y="38"/>
                      </a:lnTo>
                      <a:lnTo>
                        <a:pt x="26" y="30"/>
                      </a:lnTo>
                      <a:lnTo>
                        <a:pt x="26" y="30"/>
                      </a:lnTo>
                      <a:lnTo>
                        <a:pt x="22" y="38"/>
                      </a:lnTo>
                      <a:lnTo>
                        <a:pt x="20" y="40"/>
                      </a:lnTo>
                      <a:lnTo>
                        <a:pt x="16" y="40"/>
                      </a:lnTo>
                      <a:lnTo>
                        <a:pt x="16" y="40"/>
                      </a:lnTo>
                      <a:lnTo>
                        <a:pt x="16" y="32"/>
                      </a:lnTo>
                      <a:lnTo>
                        <a:pt x="16" y="22"/>
                      </a:lnTo>
                      <a:lnTo>
                        <a:pt x="16" y="22"/>
                      </a:lnTo>
                      <a:lnTo>
                        <a:pt x="20" y="26"/>
                      </a:lnTo>
                      <a:lnTo>
                        <a:pt x="20" y="26"/>
                      </a:lnTo>
                      <a:lnTo>
                        <a:pt x="26" y="14"/>
                      </a:lnTo>
                      <a:lnTo>
                        <a:pt x="32" y="8"/>
                      </a:lnTo>
                      <a:lnTo>
                        <a:pt x="36" y="4"/>
                      </a:lnTo>
                      <a:lnTo>
                        <a:pt x="42" y="0"/>
                      </a:lnTo>
                      <a:lnTo>
                        <a:pt x="46" y="0"/>
                      </a:lnTo>
                      <a:lnTo>
                        <a:pt x="52" y="4"/>
                      </a:lnTo>
                      <a:lnTo>
                        <a:pt x="54" y="12"/>
                      </a:lnTo>
                      <a:lnTo>
                        <a:pt x="54" y="12"/>
                      </a:lnTo>
                      <a:lnTo>
                        <a:pt x="58" y="14"/>
                      </a:lnTo>
                      <a:lnTo>
                        <a:pt x="60" y="16"/>
                      </a:lnTo>
                      <a:lnTo>
                        <a:pt x="60" y="14"/>
                      </a:lnTo>
                      <a:lnTo>
                        <a:pt x="60" y="14"/>
                      </a:lnTo>
                      <a:lnTo>
                        <a:pt x="62" y="24"/>
                      </a:lnTo>
                      <a:lnTo>
                        <a:pt x="60" y="34"/>
                      </a:lnTo>
                      <a:lnTo>
                        <a:pt x="60" y="34"/>
                      </a:lnTo>
                      <a:lnTo>
                        <a:pt x="62" y="36"/>
                      </a:lnTo>
                      <a:lnTo>
                        <a:pt x="62" y="36"/>
                      </a:lnTo>
                      <a:lnTo>
                        <a:pt x="66" y="34"/>
                      </a:lnTo>
                      <a:lnTo>
                        <a:pt x="66" y="34"/>
                      </a:lnTo>
                      <a:lnTo>
                        <a:pt x="66" y="38"/>
                      </a:lnTo>
                      <a:lnTo>
                        <a:pt x="64" y="40"/>
                      </a:lnTo>
                      <a:lnTo>
                        <a:pt x="62" y="44"/>
                      </a:lnTo>
                      <a:lnTo>
                        <a:pt x="60" y="46"/>
                      </a:lnTo>
                      <a:lnTo>
                        <a:pt x="60" y="46"/>
                      </a:lnTo>
                      <a:lnTo>
                        <a:pt x="62" y="48"/>
                      </a:lnTo>
                      <a:lnTo>
                        <a:pt x="64" y="54"/>
                      </a:lnTo>
                      <a:lnTo>
                        <a:pt x="64" y="70"/>
                      </a:lnTo>
                      <a:lnTo>
                        <a:pt x="62" y="88"/>
                      </a:lnTo>
                      <a:lnTo>
                        <a:pt x="58" y="102"/>
                      </a:lnTo>
                      <a:lnTo>
                        <a:pt x="58" y="102"/>
                      </a:lnTo>
                      <a:lnTo>
                        <a:pt x="56" y="114"/>
                      </a:lnTo>
                      <a:lnTo>
                        <a:pt x="54" y="124"/>
                      </a:lnTo>
                      <a:lnTo>
                        <a:pt x="54" y="124"/>
                      </a:lnTo>
                      <a:lnTo>
                        <a:pt x="56" y="132"/>
                      </a:lnTo>
                      <a:lnTo>
                        <a:pt x="58" y="140"/>
                      </a:lnTo>
                      <a:lnTo>
                        <a:pt x="58" y="140"/>
                      </a:lnTo>
                      <a:lnTo>
                        <a:pt x="58" y="152"/>
                      </a:lnTo>
                      <a:lnTo>
                        <a:pt x="56" y="162"/>
                      </a:lnTo>
                      <a:lnTo>
                        <a:pt x="54" y="172"/>
                      </a:lnTo>
                      <a:lnTo>
                        <a:pt x="54" y="182"/>
                      </a:lnTo>
                      <a:lnTo>
                        <a:pt x="54" y="18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3" name="Freeform 289"/>
                <p:cNvSpPr>
                  <a:spLocks/>
                </p:cNvSpPr>
                <p:nvPr userDrawn="1"/>
              </p:nvSpPr>
              <p:spPr bwMode="auto">
                <a:xfrm>
                  <a:off x="4222" y="707"/>
                  <a:ext cx="6" cy="6"/>
                </a:xfrm>
                <a:custGeom>
                  <a:avLst/>
                  <a:gdLst/>
                  <a:ahLst/>
                  <a:cxnLst>
                    <a:cxn ang="0">
                      <a:pos x="0" y="2"/>
                    </a:cxn>
                    <a:cxn ang="0">
                      <a:pos x="0" y="2"/>
                    </a:cxn>
                    <a:cxn ang="0">
                      <a:pos x="4" y="0"/>
                    </a:cxn>
                    <a:cxn ang="0">
                      <a:pos x="8" y="0"/>
                    </a:cxn>
                    <a:cxn ang="0">
                      <a:pos x="12" y="0"/>
                    </a:cxn>
                    <a:cxn ang="0">
                      <a:pos x="12" y="0"/>
                    </a:cxn>
                    <a:cxn ang="0">
                      <a:pos x="12" y="6"/>
                    </a:cxn>
                    <a:cxn ang="0">
                      <a:pos x="14" y="10"/>
                    </a:cxn>
                    <a:cxn ang="0">
                      <a:pos x="16" y="14"/>
                    </a:cxn>
                    <a:cxn ang="0">
                      <a:pos x="16" y="22"/>
                    </a:cxn>
                    <a:cxn ang="0">
                      <a:pos x="16" y="22"/>
                    </a:cxn>
                    <a:cxn ang="0">
                      <a:pos x="22" y="20"/>
                    </a:cxn>
                    <a:cxn ang="0">
                      <a:pos x="24" y="22"/>
                    </a:cxn>
                    <a:cxn ang="0">
                      <a:pos x="24" y="24"/>
                    </a:cxn>
                    <a:cxn ang="0">
                      <a:pos x="24" y="24"/>
                    </a:cxn>
                    <a:cxn ang="0">
                      <a:pos x="10" y="16"/>
                    </a:cxn>
                    <a:cxn ang="0">
                      <a:pos x="4" y="10"/>
                    </a:cxn>
                    <a:cxn ang="0">
                      <a:pos x="0" y="2"/>
                    </a:cxn>
                    <a:cxn ang="0">
                      <a:pos x="0" y="2"/>
                    </a:cxn>
                  </a:cxnLst>
                  <a:rect l="0" t="0" r="r" b="b"/>
                  <a:pathLst>
                    <a:path w="24" h="24">
                      <a:moveTo>
                        <a:pt x="0" y="2"/>
                      </a:moveTo>
                      <a:lnTo>
                        <a:pt x="0" y="2"/>
                      </a:lnTo>
                      <a:lnTo>
                        <a:pt x="4" y="0"/>
                      </a:lnTo>
                      <a:lnTo>
                        <a:pt x="8" y="0"/>
                      </a:lnTo>
                      <a:lnTo>
                        <a:pt x="12" y="0"/>
                      </a:lnTo>
                      <a:lnTo>
                        <a:pt x="12" y="0"/>
                      </a:lnTo>
                      <a:lnTo>
                        <a:pt x="12" y="6"/>
                      </a:lnTo>
                      <a:lnTo>
                        <a:pt x="14" y="10"/>
                      </a:lnTo>
                      <a:lnTo>
                        <a:pt x="16" y="14"/>
                      </a:lnTo>
                      <a:lnTo>
                        <a:pt x="16" y="22"/>
                      </a:lnTo>
                      <a:lnTo>
                        <a:pt x="16" y="22"/>
                      </a:lnTo>
                      <a:lnTo>
                        <a:pt x="22" y="20"/>
                      </a:lnTo>
                      <a:lnTo>
                        <a:pt x="24" y="22"/>
                      </a:lnTo>
                      <a:lnTo>
                        <a:pt x="24" y="24"/>
                      </a:lnTo>
                      <a:lnTo>
                        <a:pt x="24" y="24"/>
                      </a:lnTo>
                      <a:lnTo>
                        <a:pt x="10" y="16"/>
                      </a:lnTo>
                      <a:lnTo>
                        <a:pt x="4" y="10"/>
                      </a:lnTo>
                      <a:lnTo>
                        <a:pt x="0" y="2"/>
                      </a:lnTo>
                      <a:lnTo>
                        <a:pt x="0"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4" name="Freeform 290"/>
                <p:cNvSpPr>
                  <a:spLocks/>
                </p:cNvSpPr>
                <p:nvPr userDrawn="1"/>
              </p:nvSpPr>
              <p:spPr bwMode="auto">
                <a:xfrm>
                  <a:off x="3150" y="738"/>
                  <a:ext cx="1" cy="7"/>
                </a:xfrm>
                <a:custGeom>
                  <a:avLst/>
                  <a:gdLst/>
                  <a:ahLst/>
                  <a:cxnLst>
                    <a:cxn ang="0">
                      <a:pos x="2" y="0"/>
                    </a:cxn>
                    <a:cxn ang="0">
                      <a:pos x="2" y="0"/>
                    </a:cxn>
                    <a:cxn ang="0">
                      <a:pos x="4" y="12"/>
                    </a:cxn>
                    <a:cxn ang="0">
                      <a:pos x="4" y="20"/>
                    </a:cxn>
                    <a:cxn ang="0">
                      <a:pos x="2" y="28"/>
                    </a:cxn>
                    <a:cxn ang="0">
                      <a:pos x="2" y="28"/>
                    </a:cxn>
                    <a:cxn ang="0">
                      <a:pos x="0" y="22"/>
                    </a:cxn>
                    <a:cxn ang="0">
                      <a:pos x="0" y="14"/>
                    </a:cxn>
                    <a:cxn ang="0">
                      <a:pos x="2" y="0"/>
                    </a:cxn>
                    <a:cxn ang="0">
                      <a:pos x="2" y="0"/>
                    </a:cxn>
                  </a:cxnLst>
                  <a:rect l="0" t="0" r="r" b="b"/>
                  <a:pathLst>
                    <a:path w="4" h="28">
                      <a:moveTo>
                        <a:pt x="2" y="0"/>
                      </a:moveTo>
                      <a:lnTo>
                        <a:pt x="2" y="0"/>
                      </a:lnTo>
                      <a:lnTo>
                        <a:pt x="4" y="12"/>
                      </a:lnTo>
                      <a:lnTo>
                        <a:pt x="4" y="20"/>
                      </a:lnTo>
                      <a:lnTo>
                        <a:pt x="2" y="28"/>
                      </a:lnTo>
                      <a:lnTo>
                        <a:pt x="2" y="28"/>
                      </a:lnTo>
                      <a:lnTo>
                        <a:pt x="0" y="22"/>
                      </a:lnTo>
                      <a:lnTo>
                        <a:pt x="0" y="14"/>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5" name="Freeform 291"/>
                <p:cNvSpPr>
                  <a:spLocks/>
                </p:cNvSpPr>
                <p:nvPr userDrawn="1"/>
              </p:nvSpPr>
              <p:spPr bwMode="auto">
                <a:xfrm>
                  <a:off x="4313" y="740"/>
                  <a:ext cx="3" cy="4"/>
                </a:xfrm>
                <a:custGeom>
                  <a:avLst/>
                  <a:gdLst/>
                  <a:ahLst/>
                  <a:cxnLst>
                    <a:cxn ang="0">
                      <a:pos x="8" y="0"/>
                    </a:cxn>
                    <a:cxn ang="0">
                      <a:pos x="8" y="0"/>
                    </a:cxn>
                    <a:cxn ang="0">
                      <a:pos x="10" y="4"/>
                    </a:cxn>
                    <a:cxn ang="0">
                      <a:pos x="10" y="4"/>
                    </a:cxn>
                    <a:cxn ang="0">
                      <a:pos x="10" y="4"/>
                    </a:cxn>
                    <a:cxn ang="0">
                      <a:pos x="6" y="12"/>
                    </a:cxn>
                    <a:cxn ang="0">
                      <a:pos x="2" y="16"/>
                    </a:cxn>
                    <a:cxn ang="0">
                      <a:pos x="4" y="18"/>
                    </a:cxn>
                    <a:cxn ang="0">
                      <a:pos x="4" y="18"/>
                    </a:cxn>
                    <a:cxn ang="0">
                      <a:pos x="2" y="18"/>
                    </a:cxn>
                    <a:cxn ang="0">
                      <a:pos x="0" y="18"/>
                    </a:cxn>
                    <a:cxn ang="0">
                      <a:pos x="0" y="10"/>
                    </a:cxn>
                    <a:cxn ang="0">
                      <a:pos x="4" y="4"/>
                    </a:cxn>
                    <a:cxn ang="0">
                      <a:pos x="6" y="2"/>
                    </a:cxn>
                    <a:cxn ang="0">
                      <a:pos x="8" y="0"/>
                    </a:cxn>
                    <a:cxn ang="0">
                      <a:pos x="8" y="0"/>
                    </a:cxn>
                  </a:cxnLst>
                  <a:rect l="0" t="0" r="r" b="b"/>
                  <a:pathLst>
                    <a:path w="10" h="18">
                      <a:moveTo>
                        <a:pt x="8" y="0"/>
                      </a:moveTo>
                      <a:lnTo>
                        <a:pt x="8" y="0"/>
                      </a:lnTo>
                      <a:lnTo>
                        <a:pt x="10" y="4"/>
                      </a:lnTo>
                      <a:lnTo>
                        <a:pt x="10" y="4"/>
                      </a:lnTo>
                      <a:lnTo>
                        <a:pt x="10" y="4"/>
                      </a:lnTo>
                      <a:lnTo>
                        <a:pt x="6" y="12"/>
                      </a:lnTo>
                      <a:lnTo>
                        <a:pt x="2" y="16"/>
                      </a:lnTo>
                      <a:lnTo>
                        <a:pt x="4" y="18"/>
                      </a:lnTo>
                      <a:lnTo>
                        <a:pt x="4" y="18"/>
                      </a:lnTo>
                      <a:lnTo>
                        <a:pt x="2" y="18"/>
                      </a:lnTo>
                      <a:lnTo>
                        <a:pt x="0" y="18"/>
                      </a:lnTo>
                      <a:lnTo>
                        <a:pt x="0" y="10"/>
                      </a:lnTo>
                      <a:lnTo>
                        <a:pt x="4" y="4"/>
                      </a:lnTo>
                      <a:lnTo>
                        <a:pt x="6" y="2"/>
                      </a:lnTo>
                      <a:lnTo>
                        <a:pt x="8" y="0"/>
                      </a:lnTo>
                      <a:lnTo>
                        <a:pt x="8"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6" name="Freeform 292"/>
                <p:cNvSpPr>
                  <a:spLocks/>
                </p:cNvSpPr>
                <p:nvPr userDrawn="1"/>
              </p:nvSpPr>
              <p:spPr bwMode="auto">
                <a:xfrm>
                  <a:off x="4374" y="743"/>
                  <a:ext cx="17" cy="20"/>
                </a:xfrm>
                <a:custGeom>
                  <a:avLst/>
                  <a:gdLst/>
                  <a:ahLst/>
                  <a:cxnLst>
                    <a:cxn ang="0">
                      <a:pos x="56" y="0"/>
                    </a:cxn>
                    <a:cxn ang="0">
                      <a:pos x="56" y="0"/>
                    </a:cxn>
                    <a:cxn ang="0">
                      <a:pos x="56" y="0"/>
                    </a:cxn>
                    <a:cxn ang="0">
                      <a:pos x="56" y="2"/>
                    </a:cxn>
                    <a:cxn ang="0">
                      <a:pos x="54" y="10"/>
                    </a:cxn>
                    <a:cxn ang="0">
                      <a:pos x="52" y="20"/>
                    </a:cxn>
                    <a:cxn ang="0">
                      <a:pos x="50" y="26"/>
                    </a:cxn>
                    <a:cxn ang="0">
                      <a:pos x="50" y="26"/>
                    </a:cxn>
                    <a:cxn ang="0">
                      <a:pos x="52" y="30"/>
                    </a:cxn>
                    <a:cxn ang="0">
                      <a:pos x="56" y="34"/>
                    </a:cxn>
                    <a:cxn ang="0">
                      <a:pos x="60" y="38"/>
                    </a:cxn>
                    <a:cxn ang="0">
                      <a:pos x="64" y="40"/>
                    </a:cxn>
                    <a:cxn ang="0">
                      <a:pos x="64" y="40"/>
                    </a:cxn>
                    <a:cxn ang="0">
                      <a:pos x="60" y="42"/>
                    </a:cxn>
                    <a:cxn ang="0">
                      <a:pos x="58" y="44"/>
                    </a:cxn>
                    <a:cxn ang="0">
                      <a:pos x="56" y="46"/>
                    </a:cxn>
                    <a:cxn ang="0">
                      <a:pos x="50" y="48"/>
                    </a:cxn>
                    <a:cxn ang="0">
                      <a:pos x="50" y="48"/>
                    </a:cxn>
                    <a:cxn ang="0">
                      <a:pos x="50" y="54"/>
                    </a:cxn>
                    <a:cxn ang="0">
                      <a:pos x="50" y="58"/>
                    </a:cxn>
                    <a:cxn ang="0">
                      <a:pos x="46" y="64"/>
                    </a:cxn>
                    <a:cxn ang="0">
                      <a:pos x="40" y="70"/>
                    </a:cxn>
                    <a:cxn ang="0">
                      <a:pos x="36" y="76"/>
                    </a:cxn>
                    <a:cxn ang="0">
                      <a:pos x="36" y="76"/>
                    </a:cxn>
                    <a:cxn ang="0">
                      <a:pos x="30" y="76"/>
                    </a:cxn>
                    <a:cxn ang="0">
                      <a:pos x="26" y="76"/>
                    </a:cxn>
                    <a:cxn ang="0">
                      <a:pos x="14" y="76"/>
                    </a:cxn>
                    <a:cxn ang="0">
                      <a:pos x="14" y="76"/>
                    </a:cxn>
                    <a:cxn ang="0">
                      <a:pos x="12" y="70"/>
                    </a:cxn>
                    <a:cxn ang="0">
                      <a:pos x="8" y="66"/>
                    </a:cxn>
                    <a:cxn ang="0">
                      <a:pos x="2" y="60"/>
                    </a:cxn>
                    <a:cxn ang="0">
                      <a:pos x="0" y="54"/>
                    </a:cxn>
                    <a:cxn ang="0">
                      <a:pos x="0" y="54"/>
                    </a:cxn>
                    <a:cxn ang="0">
                      <a:pos x="4" y="56"/>
                    </a:cxn>
                    <a:cxn ang="0">
                      <a:pos x="8" y="54"/>
                    </a:cxn>
                    <a:cxn ang="0">
                      <a:pos x="8" y="54"/>
                    </a:cxn>
                    <a:cxn ang="0">
                      <a:pos x="6" y="50"/>
                    </a:cxn>
                    <a:cxn ang="0">
                      <a:pos x="6" y="44"/>
                    </a:cxn>
                    <a:cxn ang="0">
                      <a:pos x="6" y="44"/>
                    </a:cxn>
                    <a:cxn ang="0">
                      <a:pos x="12" y="42"/>
                    </a:cxn>
                    <a:cxn ang="0">
                      <a:pos x="18" y="40"/>
                    </a:cxn>
                    <a:cxn ang="0">
                      <a:pos x="18" y="40"/>
                    </a:cxn>
                    <a:cxn ang="0">
                      <a:pos x="16" y="36"/>
                    </a:cxn>
                    <a:cxn ang="0">
                      <a:pos x="14" y="28"/>
                    </a:cxn>
                    <a:cxn ang="0">
                      <a:pos x="14" y="28"/>
                    </a:cxn>
                    <a:cxn ang="0">
                      <a:pos x="28" y="26"/>
                    </a:cxn>
                    <a:cxn ang="0">
                      <a:pos x="40" y="20"/>
                    </a:cxn>
                    <a:cxn ang="0">
                      <a:pos x="48" y="10"/>
                    </a:cxn>
                    <a:cxn ang="0">
                      <a:pos x="56" y="0"/>
                    </a:cxn>
                    <a:cxn ang="0">
                      <a:pos x="56" y="0"/>
                    </a:cxn>
                  </a:cxnLst>
                  <a:rect l="0" t="0" r="r" b="b"/>
                  <a:pathLst>
                    <a:path w="64" h="76">
                      <a:moveTo>
                        <a:pt x="56" y="0"/>
                      </a:moveTo>
                      <a:lnTo>
                        <a:pt x="56" y="0"/>
                      </a:lnTo>
                      <a:lnTo>
                        <a:pt x="56" y="0"/>
                      </a:lnTo>
                      <a:lnTo>
                        <a:pt x="56" y="2"/>
                      </a:lnTo>
                      <a:lnTo>
                        <a:pt x="54" y="10"/>
                      </a:lnTo>
                      <a:lnTo>
                        <a:pt x="52" y="20"/>
                      </a:lnTo>
                      <a:lnTo>
                        <a:pt x="50" y="26"/>
                      </a:lnTo>
                      <a:lnTo>
                        <a:pt x="50" y="26"/>
                      </a:lnTo>
                      <a:lnTo>
                        <a:pt x="52" y="30"/>
                      </a:lnTo>
                      <a:lnTo>
                        <a:pt x="56" y="34"/>
                      </a:lnTo>
                      <a:lnTo>
                        <a:pt x="60" y="38"/>
                      </a:lnTo>
                      <a:lnTo>
                        <a:pt x="64" y="40"/>
                      </a:lnTo>
                      <a:lnTo>
                        <a:pt x="64" y="40"/>
                      </a:lnTo>
                      <a:lnTo>
                        <a:pt x="60" y="42"/>
                      </a:lnTo>
                      <a:lnTo>
                        <a:pt x="58" y="44"/>
                      </a:lnTo>
                      <a:lnTo>
                        <a:pt x="56" y="46"/>
                      </a:lnTo>
                      <a:lnTo>
                        <a:pt x="50" y="48"/>
                      </a:lnTo>
                      <a:lnTo>
                        <a:pt x="50" y="48"/>
                      </a:lnTo>
                      <a:lnTo>
                        <a:pt x="50" y="54"/>
                      </a:lnTo>
                      <a:lnTo>
                        <a:pt x="50" y="58"/>
                      </a:lnTo>
                      <a:lnTo>
                        <a:pt x="46" y="64"/>
                      </a:lnTo>
                      <a:lnTo>
                        <a:pt x="40" y="70"/>
                      </a:lnTo>
                      <a:lnTo>
                        <a:pt x="36" y="76"/>
                      </a:lnTo>
                      <a:lnTo>
                        <a:pt x="36" y="76"/>
                      </a:lnTo>
                      <a:lnTo>
                        <a:pt x="30" y="76"/>
                      </a:lnTo>
                      <a:lnTo>
                        <a:pt x="26" y="76"/>
                      </a:lnTo>
                      <a:lnTo>
                        <a:pt x="14" y="76"/>
                      </a:lnTo>
                      <a:lnTo>
                        <a:pt x="14" y="76"/>
                      </a:lnTo>
                      <a:lnTo>
                        <a:pt x="12" y="70"/>
                      </a:lnTo>
                      <a:lnTo>
                        <a:pt x="8" y="66"/>
                      </a:lnTo>
                      <a:lnTo>
                        <a:pt x="2" y="60"/>
                      </a:lnTo>
                      <a:lnTo>
                        <a:pt x="0" y="54"/>
                      </a:lnTo>
                      <a:lnTo>
                        <a:pt x="0" y="54"/>
                      </a:lnTo>
                      <a:lnTo>
                        <a:pt x="4" y="56"/>
                      </a:lnTo>
                      <a:lnTo>
                        <a:pt x="8" y="54"/>
                      </a:lnTo>
                      <a:lnTo>
                        <a:pt x="8" y="54"/>
                      </a:lnTo>
                      <a:lnTo>
                        <a:pt x="6" y="50"/>
                      </a:lnTo>
                      <a:lnTo>
                        <a:pt x="6" y="44"/>
                      </a:lnTo>
                      <a:lnTo>
                        <a:pt x="6" y="44"/>
                      </a:lnTo>
                      <a:lnTo>
                        <a:pt x="12" y="42"/>
                      </a:lnTo>
                      <a:lnTo>
                        <a:pt x="18" y="40"/>
                      </a:lnTo>
                      <a:lnTo>
                        <a:pt x="18" y="40"/>
                      </a:lnTo>
                      <a:lnTo>
                        <a:pt x="16" y="36"/>
                      </a:lnTo>
                      <a:lnTo>
                        <a:pt x="14" y="28"/>
                      </a:lnTo>
                      <a:lnTo>
                        <a:pt x="14" y="28"/>
                      </a:lnTo>
                      <a:lnTo>
                        <a:pt x="28" y="26"/>
                      </a:lnTo>
                      <a:lnTo>
                        <a:pt x="40" y="20"/>
                      </a:lnTo>
                      <a:lnTo>
                        <a:pt x="48" y="10"/>
                      </a:lnTo>
                      <a:lnTo>
                        <a:pt x="56" y="0"/>
                      </a:lnTo>
                      <a:lnTo>
                        <a:pt x="5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7" name="Freeform 293"/>
                <p:cNvSpPr>
                  <a:spLocks/>
                </p:cNvSpPr>
                <p:nvPr userDrawn="1"/>
              </p:nvSpPr>
              <p:spPr bwMode="auto">
                <a:xfrm>
                  <a:off x="3147" y="745"/>
                  <a:ext cx="3" cy="3"/>
                </a:xfrm>
                <a:custGeom>
                  <a:avLst/>
                  <a:gdLst/>
                  <a:ahLst/>
                  <a:cxnLst>
                    <a:cxn ang="0">
                      <a:pos x="12" y="0"/>
                    </a:cxn>
                    <a:cxn ang="0">
                      <a:pos x="12" y="0"/>
                    </a:cxn>
                    <a:cxn ang="0">
                      <a:pos x="10" y="4"/>
                    </a:cxn>
                    <a:cxn ang="0">
                      <a:pos x="6" y="6"/>
                    </a:cxn>
                    <a:cxn ang="0">
                      <a:pos x="0" y="10"/>
                    </a:cxn>
                    <a:cxn ang="0">
                      <a:pos x="0" y="10"/>
                    </a:cxn>
                    <a:cxn ang="0">
                      <a:pos x="4" y="4"/>
                    </a:cxn>
                    <a:cxn ang="0">
                      <a:pos x="8" y="2"/>
                    </a:cxn>
                    <a:cxn ang="0">
                      <a:pos x="12" y="0"/>
                    </a:cxn>
                    <a:cxn ang="0">
                      <a:pos x="12" y="0"/>
                    </a:cxn>
                  </a:cxnLst>
                  <a:rect l="0" t="0" r="r" b="b"/>
                  <a:pathLst>
                    <a:path w="12" h="10">
                      <a:moveTo>
                        <a:pt x="12" y="0"/>
                      </a:moveTo>
                      <a:lnTo>
                        <a:pt x="12" y="0"/>
                      </a:lnTo>
                      <a:lnTo>
                        <a:pt x="10" y="4"/>
                      </a:lnTo>
                      <a:lnTo>
                        <a:pt x="6" y="6"/>
                      </a:lnTo>
                      <a:lnTo>
                        <a:pt x="0" y="10"/>
                      </a:lnTo>
                      <a:lnTo>
                        <a:pt x="0" y="10"/>
                      </a:lnTo>
                      <a:lnTo>
                        <a:pt x="4" y="4"/>
                      </a:lnTo>
                      <a:lnTo>
                        <a:pt x="8" y="2"/>
                      </a:lnTo>
                      <a:lnTo>
                        <a:pt x="12" y="0"/>
                      </a:lnTo>
                      <a:lnTo>
                        <a:pt x="1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8" name="Freeform 294"/>
                <p:cNvSpPr>
                  <a:spLocks noEditPoints="1"/>
                </p:cNvSpPr>
                <p:nvPr userDrawn="1"/>
              </p:nvSpPr>
              <p:spPr bwMode="auto">
                <a:xfrm>
                  <a:off x="3062" y="755"/>
                  <a:ext cx="389" cy="919"/>
                </a:xfrm>
                <a:custGeom>
                  <a:avLst/>
                  <a:gdLst/>
                  <a:ahLst/>
                  <a:cxnLst>
                    <a:cxn ang="0">
                      <a:pos x="722" y="2864"/>
                    </a:cxn>
                    <a:cxn ang="0">
                      <a:pos x="146" y="1842"/>
                    </a:cxn>
                    <a:cxn ang="0">
                      <a:pos x="6" y="1098"/>
                    </a:cxn>
                    <a:cxn ang="0">
                      <a:pos x="10" y="664"/>
                    </a:cxn>
                    <a:cxn ang="0">
                      <a:pos x="106" y="2"/>
                    </a:cxn>
                    <a:cxn ang="0">
                      <a:pos x="86" y="158"/>
                    </a:cxn>
                    <a:cxn ang="0">
                      <a:pos x="20" y="608"/>
                    </a:cxn>
                    <a:cxn ang="0">
                      <a:pos x="46" y="704"/>
                    </a:cxn>
                    <a:cxn ang="0">
                      <a:pos x="90" y="626"/>
                    </a:cxn>
                    <a:cxn ang="0">
                      <a:pos x="134" y="628"/>
                    </a:cxn>
                    <a:cxn ang="0">
                      <a:pos x="128" y="664"/>
                    </a:cxn>
                    <a:cxn ang="0">
                      <a:pos x="158" y="716"/>
                    </a:cxn>
                    <a:cxn ang="0">
                      <a:pos x="182" y="828"/>
                    </a:cxn>
                    <a:cxn ang="0">
                      <a:pos x="254" y="944"/>
                    </a:cxn>
                    <a:cxn ang="0">
                      <a:pos x="290" y="930"/>
                    </a:cxn>
                    <a:cxn ang="0">
                      <a:pos x="312" y="962"/>
                    </a:cxn>
                    <a:cxn ang="0">
                      <a:pos x="320" y="1024"/>
                    </a:cxn>
                    <a:cxn ang="0">
                      <a:pos x="332" y="1032"/>
                    </a:cxn>
                    <a:cxn ang="0">
                      <a:pos x="342" y="1118"/>
                    </a:cxn>
                    <a:cxn ang="0">
                      <a:pos x="408" y="1312"/>
                    </a:cxn>
                    <a:cxn ang="0">
                      <a:pos x="444" y="1370"/>
                    </a:cxn>
                    <a:cxn ang="0">
                      <a:pos x="490" y="1428"/>
                    </a:cxn>
                    <a:cxn ang="0">
                      <a:pos x="554" y="1498"/>
                    </a:cxn>
                    <a:cxn ang="0">
                      <a:pos x="630" y="1606"/>
                    </a:cxn>
                    <a:cxn ang="0">
                      <a:pos x="648" y="1632"/>
                    </a:cxn>
                    <a:cxn ang="0">
                      <a:pos x="682" y="1794"/>
                    </a:cxn>
                    <a:cxn ang="0">
                      <a:pos x="686" y="1808"/>
                    </a:cxn>
                    <a:cxn ang="0">
                      <a:pos x="700" y="1884"/>
                    </a:cxn>
                    <a:cxn ang="0">
                      <a:pos x="704" y="1902"/>
                    </a:cxn>
                    <a:cxn ang="0">
                      <a:pos x="724" y="1924"/>
                    </a:cxn>
                    <a:cxn ang="0">
                      <a:pos x="684" y="1922"/>
                    </a:cxn>
                    <a:cxn ang="0">
                      <a:pos x="666" y="1932"/>
                    </a:cxn>
                    <a:cxn ang="0">
                      <a:pos x="640" y="1974"/>
                    </a:cxn>
                    <a:cxn ang="0">
                      <a:pos x="654" y="1984"/>
                    </a:cxn>
                    <a:cxn ang="0">
                      <a:pos x="680" y="1980"/>
                    </a:cxn>
                    <a:cxn ang="0">
                      <a:pos x="748" y="1968"/>
                    </a:cxn>
                    <a:cxn ang="0">
                      <a:pos x="736" y="2046"/>
                    </a:cxn>
                    <a:cxn ang="0">
                      <a:pos x="724" y="2058"/>
                    </a:cxn>
                    <a:cxn ang="0">
                      <a:pos x="762" y="2066"/>
                    </a:cxn>
                    <a:cxn ang="0">
                      <a:pos x="784" y="2028"/>
                    </a:cxn>
                    <a:cxn ang="0">
                      <a:pos x="826" y="2042"/>
                    </a:cxn>
                    <a:cxn ang="0">
                      <a:pos x="882" y="2088"/>
                    </a:cxn>
                    <a:cxn ang="0">
                      <a:pos x="916" y="2124"/>
                    </a:cxn>
                    <a:cxn ang="0">
                      <a:pos x="944" y="2182"/>
                    </a:cxn>
                    <a:cxn ang="0">
                      <a:pos x="956" y="2228"/>
                    </a:cxn>
                    <a:cxn ang="0">
                      <a:pos x="992" y="2218"/>
                    </a:cxn>
                    <a:cxn ang="0">
                      <a:pos x="1100" y="2282"/>
                    </a:cxn>
                    <a:cxn ang="0">
                      <a:pos x="1324" y="2480"/>
                    </a:cxn>
                    <a:cxn ang="0">
                      <a:pos x="1416" y="2574"/>
                    </a:cxn>
                    <a:cxn ang="0">
                      <a:pos x="1438" y="2718"/>
                    </a:cxn>
                    <a:cxn ang="0">
                      <a:pos x="1362" y="2822"/>
                    </a:cxn>
                    <a:cxn ang="0">
                      <a:pos x="1320" y="2886"/>
                    </a:cxn>
                    <a:cxn ang="0">
                      <a:pos x="1394" y="3088"/>
                    </a:cxn>
                    <a:cxn ang="0">
                      <a:pos x="1408" y="3182"/>
                    </a:cxn>
                    <a:cxn ang="0">
                      <a:pos x="1400" y="3246"/>
                    </a:cxn>
                    <a:cxn ang="0">
                      <a:pos x="1336" y="3240"/>
                    </a:cxn>
                    <a:cxn ang="0">
                      <a:pos x="1310" y="3242"/>
                    </a:cxn>
                    <a:cxn ang="0">
                      <a:pos x="1268" y="3252"/>
                    </a:cxn>
                    <a:cxn ang="0">
                      <a:pos x="1364" y="3374"/>
                    </a:cxn>
                    <a:cxn ang="0">
                      <a:pos x="1472" y="3502"/>
                    </a:cxn>
                    <a:cxn ang="0">
                      <a:pos x="688" y="1994"/>
                    </a:cxn>
                  </a:cxnLst>
                  <a:rect l="0" t="0" r="r" b="b"/>
                  <a:pathLst>
                    <a:path w="1472" h="3504">
                      <a:moveTo>
                        <a:pt x="1466" y="3504"/>
                      </a:moveTo>
                      <a:lnTo>
                        <a:pt x="1466" y="3504"/>
                      </a:lnTo>
                      <a:lnTo>
                        <a:pt x="1398" y="3464"/>
                      </a:lnTo>
                      <a:lnTo>
                        <a:pt x="1330" y="3418"/>
                      </a:lnTo>
                      <a:lnTo>
                        <a:pt x="1262" y="3370"/>
                      </a:lnTo>
                      <a:lnTo>
                        <a:pt x="1196" y="3318"/>
                      </a:lnTo>
                      <a:lnTo>
                        <a:pt x="1130" y="3264"/>
                      </a:lnTo>
                      <a:lnTo>
                        <a:pt x="1066" y="3210"/>
                      </a:lnTo>
                      <a:lnTo>
                        <a:pt x="1004" y="3154"/>
                      </a:lnTo>
                      <a:lnTo>
                        <a:pt x="944" y="3102"/>
                      </a:lnTo>
                      <a:lnTo>
                        <a:pt x="944" y="3102"/>
                      </a:lnTo>
                      <a:lnTo>
                        <a:pt x="886" y="3046"/>
                      </a:lnTo>
                      <a:lnTo>
                        <a:pt x="830" y="2988"/>
                      </a:lnTo>
                      <a:lnTo>
                        <a:pt x="776" y="2926"/>
                      </a:lnTo>
                      <a:lnTo>
                        <a:pt x="722" y="2864"/>
                      </a:lnTo>
                      <a:lnTo>
                        <a:pt x="722" y="2864"/>
                      </a:lnTo>
                      <a:lnTo>
                        <a:pt x="684" y="2818"/>
                      </a:lnTo>
                      <a:lnTo>
                        <a:pt x="646" y="2770"/>
                      </a:lnTo>
                      <a:lnTo>
                        <a:pt x="608" y="2722"/>
                      </a:lnTo>
                      <a:lnTo>
                        <a:pt x="572" y="2672"/>
                      </a:lnTo>
                      <a:lnTo>
                        <a:pt x="536" y="2622"/>
                      </a:lnTo>
                      <a:lnTo>
                        <a:pt x="502" y="2570"/>
                      </a:lnTo>
                      <a:lnTo>
                        <a:pt x="468" y="2516"/>
                      </a:lnTo>
                      <a:lnTo>
                        <a:pt x="434" y="2464"/>
                      </a:lnTo>
                      <a:lnTo>
                        <a:pt x="402" y="2410"/>
                      </a:lnTo>
                      <a:lnTo>
                        <a:pt x="372" y="2354"/>
                      </a:lnTo>
                      <a:lnTo>
                        <a:pt x="312" y="2242"/>
                      </a:lnTo>
                      <a:lnTo>
                        <a:pt x="258" y="2126"/>
                      </a:lnTo>
                      <a:lnTo>
                        <a:pt x="206" y="2008"/>
                      </a:lnTo>
                      <a:lnTo>
                        <a:pt x="206" y="2008"/>
                      </a:lnTo>
                      <a:lnTo>
                        <a:pt x="174" y="1926"/>
                      </a:lnTo>
                      <a:lnTo>
                        <a:pt x="146" y="1842"/>
                      </a:lnTo>
                      <a:lnTo>
                        <a:pt x="118" y="1754"/>
                      </a:lnTo>
                      <a:lnTo>
                        <a:pt x="92" y="1664"/>
                      </a:lnTo>
                      <a:lnTo>
                        <a:pt x="92" y="1664"/>
                      </a:lnTo>
                      <a:lnTo>
                        <a:pt x="66" y="1564"/>
                      </a:lnTo>
                      <a:lnTo>
                        <a:pt x="42" y="1460"/>
                      </a:lnTo>
                      <a:lnTo>
                        <a:pt x="32" y="1406"/>
                      </a:lnTo>
                      <a:lnTo>
                        <a:pt x="24" y="1352"/>
                      </a:lnTo>
                      <a:lnTo>
                        <a:pt x="16" y="1298"/>
                      </a:lnTo>
                      <a:lnTo>
                        <a:pt x="10" y="1244"/>
                      </a:lnTo>
                      <a:lnTo>
                        <a:pt x="10" y="1244"/>
                      </a:lnTo>
                      <a:lnTo>
                        <a:pt x="6" y="1208"/>
                      </a:lnTo>
                      <a:lnTo>
                        <a:pt x="4" y="1170"/>
                      </a:lnTo>
                      <a:lnTo>
                        <a:pt x="4" y="1094"/>
                      </a:lnTo>
                      <a:lnTo>
                        <a:pt x="4" y="1094"/>
                      </a:lnTo>
                      <a:lnTo>
                        <a:pt x="6" y="1096"/>
                      </a:lnTo>
                      <a:lnTo>
                        <a:pt x="6" y="1098"/>
                      </a:lnTo>
                      <a:lnTo>
                        <a:pt x="6" y="1098"/>
                      </a:lnTo>
                      <a:lnTo>
                        <a:pt x="10" y="1080"/>
                      </a:lnTo>
                      <a:lnTo>
                        <a:pt x="12" y="1062"/>
                      </a:lnTo>
                      <a:lnTo>
                        <a:pt x="10" y="1022"/>
                      </a:lnTo>
                      <a:lnTo>
                        <a:pt x="10" y="1022"/>
                      </a:lnTo>
                      <a:lnTo>
                        <a:pt x="10" y="982"/>
                      </a:lnTo>
                      <a:lnTo>
                        <a:pt x="12" y="940"/>
                      </a:lnTo>
                      <a:lnTo>
                        <a:pt x="18" y="858"/>
                      </a:lnTo>
                      <a:lnTo>
                        <a:pt x="18" y="858"/>
                      </a:lnTo>
                      <a:lnTo>
                        <a:pt x="18" y="804"/>
                      </a:lnTo>
                      <a:lnTo>
                        <a:pt x="18" y="750"/>
                      </a:lnTo>
                      <a:lnTo>
                        <a:pt x="18" y="698"/>
                      </a:lnTo>
                      <a:lnTo>
                        <a:pt x="20" y="648"/>
                      </a:lnTo>
                      <a:lnTo>
                        <a:pt x="20" y="648"/>
                      </a:lnTo>
                      <a:lnTo>
                        <a:pt x="14" y="654"/>
                      </a:lnTo>
                      <a:lnTo>
                        <a:pt x="10" y="664"/>
                      </a:lnTo>
                      <a:lnTo>
                        <a:pt x="6" y="684"/>
                      </a:lnTo>
                      <a:lnTo>
                        <a:pt x="2" y="732"/>
                      </a:lnTo>
                      <a:lnTo>
                        <a:pt x="2" y="732"/>
                      </a:lnTo>
                      <a:lnTo>
                        <a:pt x="0" y="684"/>
                      </a:lnTo>
                      <a:lnTo>
                        <a:pt x="0" y="638"/>
                      </a:lnTo>
                      <a:lnTo>
                        <a:pt x="2" y="590"/>
                      </a:lnTo>
                      <a:lnTo>
                        <a:pt x="4" y="542"/>
                      </a:lnTo>
                      <a:lnTo>
                        <a:pt x="14" y="448"/>
                      </a:lnTo>
                      <a:lnTo>
                        <a:pt x="26" y="354"/>
                      </a:lnTo>
                      <a:lnTo>
                        <a:pt x="42" y="262"/>
                      </a:lnTo>
                      <a:lnTo>
                        <a:pt x="62" y="172"/>
                      </a:lnTo>
                      <a:lnTo>
                        <a:pt x="82" y="84"/>
                      </a:lnTo>
                      <a:lnTo>
                        <a:pt x="104" y="0"/>
                      </a:lnTo>
                      <a:lnTo>
                        <a:pt x="104" y="0"/>
                      </a:lnTo>
                      <a:lnTo>
                        <a:pt x="106" y="0"/>
                      </a:lnTo>
                      <a:lnTo>
                        <a:pt x="106" y="2"/>
                      </a:lnTo>
                      <a:lnTo>
                        <a:pt x="104" y="10"/>
                      </a:lnTo>
                      <a:lnTo>
                        <a:pt x="102" y="20"/>
                      </a:lnTo>
                      <a:lnTo>
                        <a:pt x="102" y="24"/>
                      </a:lnTo>
                      <a:lnTo>
                        <a:pt x="104" y="28"/>
                      </a:lnTo>
                      <a:lnTo>
                        <a:pt x="104" y="28"/>
                      </a:lnTo>
                      <a:lnTo>
                        <a:pt x="102" y="28"/>
                      </a:lnTo>
                      <a:lnTo>
                        <a:pt x="100" y="32"/>
                      </a:lnTo>
                      <a:lnTo>
                        <a:pt x="98" y="42"/>
                      </a:lnTo>
                      <a:lnTo>
                        <a:pt x="98" y="54"/>
                      </a:lnTo>
                      <a:lnTo>
                        <a:pt x="98" y="58"/>
                      </a:lnTo>
                      <a:lnTo>
                        <a:pt x="100" y="62"/>
                      </a:lnTo>
                      <a:lnTo>
                        <a:pt x="100" y="62"/>
                      </a:lnTo>
                      <a:lnTo>
                        <a:pt x="98" y="86"/>
                      </a:lnTo>
                      <a:lnTo>
                        <a:pt x="94" y="110"/>
                      </a:lnTo>
                      <a:lnTo>
                        <a:pt x="90" y="134"/>
                      </a:lnTo>
                      <a:lnTo>
                        <a:pt x="86" y="158"/>
                      </a:lnTo>
                      <a:lnTo>
                        <a:pt x="86" y="158"/>
                      </a:lnTo>
                      <a:lnTo>
                        <a:pt x="86" y="170"/>
                      </a:lnTo>
                      <a:lnTo>
                        <a:pt x="82" y="180"/>
                      </a:lnTo>
                      <a:lnTo>
                        <a:pt x="82" y="180"/>
                      </a:lnTo>
                      <a:lnTo>
                        <a:pt x="48" y="308"/>
                      </a:lnTo>
                      <a:lnTo>
                        <a:pt x="30" y="380"/>
                      </a:lnTo>
                      <a:lnTo>
                        <a:pt x="24" y="416"/>
                      </a:lnTo>
                      <a:lnTo>
                        <a:pt x="18" y="454"/>
                      </a:lnTo>
                      <a:lnTo>
                        <a:pt x="18" y="454"/>
                      </a:lnTo>
                      <a:lnTo>
                        <a:pt x="12" y="494"/>
                      </a:lnTo>
                      <a:lnTo>
                        <a:pt x="10" y="538"/>
                      </a:lnTo>
                      <a:lnTo>
                        <a:pt x="8" y="580"/>
                      </a:lnTo>
                      <a:lnTo>
                        <a:pt x="10" y="616"/>
                      </a:lnTo>
                      <a:lnTo>
                        <a:pt x="10" y="616"/>
                      </a:lnTo>
                      <a:lnTo>
                        <a:pt x="16" y="612"/>
                      </a:lnTo>
                      <a:lnTo>
                        <a:pt x="20" y="608"/>
                      </a:lnTo>
                      <a:lnTo>
                        <a:pt x="22" y="606"/>
                      </a:lnTo>
                      <a:lnTo>
                        <a:pt x="22" y="606"/>
                      </a:lnTo>
                      <a:lnTo>
                        <a:pt x="24" y="622"/>
                      </a:lnTo>
                      <a:lnTo>
                        <a:pt x="28" y="642"/>
                      </a:lnTo>
                      <a:lnTo>
                        <a:pt x="30" y="682"/>
                      </a:lnTo>
                      <a:lnTo>
                        <a:pt x="30" y="762"/>
                      </a:lnTo>
                      <a:lnTo>
                        <a:pt x="30" y="762"/>
                      </a:lnTo>
                      <a:lnTo>
                        <a:pt x="32" y="760"/>
                      </a:lnTo>
                      <a:lnTo>
                        <a:pt x="34" y="758"/>
                      </a:lnTo>
                      <a:lnTo>
                        <a:pt x="34" y="750"/>
                      </a:lnTo>
                      <a:lnTo>
                        <a:pt x="32" y="740"/>
                      </a:lnTo>
                      <a:lnTo>
                        <a:pt x="32" y="732"/>
                      </a:lnTo>
                      <a:lnTo>
                        <a:pt x="32" y="732"/>
                      </a:lnTo>
                      <a:lnTo>
                        <a:pt x="38" y="728"/>
                      </a:lnTo>
                      <a:lnTo>
                        <a:pt x="42" y="722"/>
                      </a:lnTo>
                      <a:lnTo>
                        <a:pt x="46" y="704"/>
                      </a:lnTo>
                      <a:lnTo>
                        <a:pt x="46" y="704"/>
                      </a:lnTo>
                      <a:lnTo>
                        <a:pt x="50" y="706"/>
                      </a:lnTo>
                      <a:lnTo>
                        <a:pt x="54" y="706"/>
                      </a:lnTo>
                      <a:lnTo>
                        <a:pt x="54" y="706"/>
                      </a:lnTo>
                      <a:lnTo>
                        <a:pt x="58" y="682"/>
                      </a:lnTo>
                      <a:lnTo>
                        <a:pt x="62" y="660"/>
                      </a:lnTo>
                      <a:lnTo>
                        <a:pt x="68" y="642"/>
                      </a:lnTo>
                      <a:lnTo>
                        <a:pt x="78" y="622"/>
                      </a:lnTo>
                      <a:lnTo>
                        <a:pt x="78" y="622"/>
                      </a:lnTo>
                      <a:lnTo>
                        <a:pt x="80" y="626"/>
                      </a:lnTo>
                      <a:lnTo>
                        <a:pt x="82" y="630"/>
                      </a:lnTo>
                      <a:lnTo>
                        <a:pt x="82" y="640"/>
                      </a:lnTo>
                      <a:lnTo>
                        <a:pt x="82" y="640"/>
                      </a:lnTo>
                      <a:lnTo>
                        <a:pt x="86" y="638"/>
                      </a:lnTo>
                      <a:lnTo>
                        <a:pt x="90" y="636"/>
                      </a:lnTo>
                      <a:lnTo>
                        <a:pt x="90" y="626"/>
                      </a:lnTo>
                      <a:lnTo>
                        <a:pt x="90" y="626"/>
                      </a:lnTo>
                      <a:lnTo>
                        <a:pt x="94" y="630"/>
                      </a:lnTo>
                      <a:lnTo>
                        <a:pt x="96" y="638"/>
                      </a:lnTo>
                      <a:lnTo>
                        <a:pt x="100" y="644"/>
                      </a:lnTo>
                      <a:lnTo>
                        <a:pt x="102" y="646"/>
                      </a:lnTo>
                      <a:lnTo>
                        <a:pt x="104" y="648"/>
                      </a:lnTo>
                      <a:lnTo>
                        <a:pt x="104" y="648"/>
                      </a:lnTo>
                      <a:lnTo>
                        <a:pt x="114" y="642"/>
                      </a:lnTo>
                      <a:lnTo>
                        <a:pt x="122" y="638"/>
                      </a:lnTo>
                      <a:lnTo>
                        <a:pt x="126" y="636"/>
                      </a:lnTo>
                      <a:lnTo>
                        <a:pt x="128" y="632"/>
                      </a:lnTo>
                      <a:lnTo>
                        <a:pt x="130" y="628"/>
                      </a:lnTo>
                      <a:lnTo>
                        <a:pt x="130" y="620"/>
                      </a:lnTo>
                      <a:lnTo>
                        <a:pt x="130" y="620"/>
                      </a:lnTo>
                      <a:lnTo>
                        <a:pt x="134" y="622"/>
                      </a:lnTo>
                      <a:lnTo>
                        <a:pt x="134" y="628"/>
                      </a:lnTo>
                      <a:lnTo>
                        <a:pt x="134" y="628"/>
                      </a:lnTo>
                      <a:lnTo>
                        <a:pt x="138" y="626"/>
                      </a:lnTo>
                      <a:lnTo>
                        <a:pt x="140" y="624"/>
                      </a:lnTo>
                      <a:lnTo>
                        <a:pt x="142" y="618"/>
                      </a:lnTo>
                      <a:lnTo>
                        <a:pt x="142" y="618"/>
                      </a:lnTo>
                      <a:lnTo>
                        <a:pt x="146" y="624"/>
                      </a:lnTo>
                      <a:lnTo>
                        <a:pt x="148" y="632"/>
                      </a:lnTo>
                      <a:lnTo>
                        <a:pt x="148" y="638"/>
                      </a:lnTo>
                      <a:lnTo>
                        <a:pt x="148" y="646"/>
                      </a:lnTo>
                      <a:lnTo>
                        <a:pt x="144" y="660"/>
                      </a:lnTo>
                      <a:lnTo>
                        <a:pt x="138" y="668"/>
                      </a:lnTo>
                      <a:lnTo>
                        <a:pt x="138" y="668"/>
                      </a:lnTo>
                      <a:lnTo>
                        <a:pt x="136" y="670"/>
                      </a:lnTo>
                      <a:lnTo>
                        <a:pt x="134" y="668"/>
                      </a:lnTo>
                      <a:lnTo>
                        <a:pt x="132" y="666"/>
                      </a:lnTo>
                      <a:lnTo>
                        <a:pt x="128" y="664"/>
                      </a:lnTo>
                      <a:lnTo>
                        <a:pt x="128" y="664"/>
                      </a:lnTo>
                      <a:lnTo>
                        <a:pt x="126" y="672"/>
                      </a:lnTo>
                      <a:lnTo>
                        <a:pt x="124" y="678"/>
                      </a:lnTo>
                      <a:lnTo>
                        <a:pt x="122" y="696"/>
                      </a:lnTo>
                      <a:lnTo>
                        <a:pt x="122" y="714"/>
                      </a:lnTo>
                      <a:lnTo>
                        <a:pt x="122" y="732"/>
                      </a:lnTo>
                      <a:lnTo>
                        <a:pt x="122" y="732"/>
                      </a:lnTo>
                      <a:lnTo>
                        <a:pt x="124" y="730"/>
                      </a:lnTo>
                      <a:lnTo>
                        <a:pt x="126" y="726"/>
                      </a:lnTo>
                      <a:lnTo>
                        <a:pt x="128" y="716"/>
                      </a:lnTo>
                      <a:lnTo>
                        <a:pt x="128" y="716"/>
                      </a:lnTo>
                      <a:lnTo>
                        <a:pt x="144" y="720"/>
                      </a:lnTo>
                      <a:lnTo>
                        <a:pt x="152" y="720"/>
                      </a:lnTo>
                      <a:lnTo>
                        <a:pt x="156" y="720"/>
                      </a:lnTo>
                      <a:lnTo>
                        <a:pt x="158" y="716"/>
                      </a:lnTo>
                      <a:lnTo>
                        <a:pt x="158" y="716"/>
                      </a:lnTo>
                      <a:lnTo>
                        <a:pt x="160" y="718"/>
                      </a:lnTo>
                      <a:lnTo>
                        <a:pt x="160" y="722"/>
                      </a:lnTo>
                      <a:lnTo>
                        <a:pt x="160" y="726"/>
                      </a:lnTo>
                      <a:lnTo>
                        <a:pt x="162" y="728"/>
                      </a:lnTo>
                      <a:lnTo>
                        <a:pt x="162" y="728"/>
                      </a:lnTo>
                      <a:lnTo>
                        <a:pt x="164" y="726"/>
                      </a:lnTo>
                      <a:lnTo>
                        <a:pt x="164" y="722"/>
                      </a:lnTo>
                      <a:lnTo>
                        <a:pt x="164" y="722"/>
                      </a:lnTo>
                      <a:lnTo>
                        <a:pt x="172" y="736"/>
                      </a:lnTo>
                      <a:lnTo>
                        <a:pt x="180" y="752"/>
                      </a:lnTo>
                      <a:lnTo>
                        <a:pt x="184" y="768"/>
                      </a:lnTo>
                      <a:lnTo>
                        <a:pt x="186" y="786"/>
                      </a:lnTo>
                      <a:lnTo>
                        <a:pt x="186" y="786"/>
                      </a:lnTo>
                      <a:lnTo>
                        <a:pt x="184" y="802"/>
                      </a:lnTo>
                      <a:lnTo>
                        <a:pt x="182" y="820"/>
                      </a:lnTo>
                      <a:lnTo>
                        <a:pt x="182" y="828"/>
                      </a:lnTo>
                      <a:lnTo>
                        <a:pt x="184" y="834"/>
                      </a:lnTo>
                      <a:lnTo>
                        <a:pt x="188" y="840"/>
                      </a:lnTo>
                      <a:lnTo>
                        <a:pt x="194" y="846"/>
                      </a:lnTo>
                      <a:lnTo>
                        <a:pt x="194" y="846"/>
                      </a:lnTo>
                      <a:lnTo>
                        <a:pt x="204" y="850"/>
                      </a:lnTo>
                      <a:lnTo>
                        <a:pt x="214" y="858"/>
                      </a:lnTo>
                      <a:lnTo>
                        <a:pt x="224" y="866"/>
                      </a:lnTo>
                      <a:lnTo>
                        <a:pt x="230" y="876"/>
                      </a:lnTo>
                      <a:lnTo>
                        <a:pt x="230" y="876"/>
                      </a:lnTo>
                      <a:lnTo>
                        <a:pt x="230" y="886"/>
                      </a:lnTo>
                      <a:lnTo>
                        <a:pt x="230" y="896"/>
                      </a:lnTo>
                      <a:lnTo>
                        <a:pt x="232" y="904"/>
                      </a:lnTo>
                      <a:lnTo>
                        <a:pt x="236" y="912"/>
                      </a:lnTo>
                      <a:lnTo>
                        <a:pt x="246" y="928"/>
                      </a:lnTo>
                      <a:lnTo>
                        <a:pt x="254" y="944"/>
                      </a:lnTo>
                      <a:lnTo>
                        <a:pt x="254" y="944"/>
                      </a:lnTo>
                      <a:lnTo>
                        <a:pt x="260" y="940"/>
                      </a:lnTo>
                      <a:lnTo>
                        <a:pt x="266" y="938"/>
                      </a:lnTo>
                      <a:lnTo>
                        <a:pt x="274" y="936"/>
                      </a:lnTo>
                      <a:lnTo>
                        <a:pt x="274" y="936"/>
                      </a:lnTo>
                      <a:lnTo>
                        <a:pt x="278" y="936"/>
                      </a:lnTo>
                      <a:lnTo>
                        <a:pt x="280" y="940"/>
                      </a:lnTo>
                      <a:lnTo>
                        <a:pt x="280" y="942"/>
                      </a:lnTo>
                      <a:lnTo>
                        <a:pt x="284" y="944"/>
                      </a:lnTo>
                      <a:lnTo>
                        <a:pt x="284" y="944"/>
                      </a:lnTo>
                      <a:lnTo>
                        <a:pt x="286" y="938"/>
                      </a:lnTo>
                      <a:lnTo>
                        <a:pt x="284" y="934"/>
                      </a:lnTo>
                      <a:lnTo>
                        <a:pt x="278" y="928"/>
                      </a:lnTo>
                      <a:lnTo>
                        <a:pt x="278" y="928"/>
                      </a:lnTo>
                      <a:lnTo>
                        <a:pt x="282" y="926"/>
                      </a:lnTo>
                      <a:lnTo>
                        <a:pt x="284" y="926"/>
                      </a:lnTo>
                      <a:lnTo>
                        <a:pt x="290" y="930"/>
                      </a:lnTo>
                      <a:lnTo>
                        <a:pt x="296" y="938"/>
                      </a:lnTo>
                      <a:lnTo>
                        <a:pt x="302" y="944"/>
                      </a:lnTo>
                      <a:lnTo>
                        <a:pt x="302" y="944"/>
                      </a:lnTo>
                      <a:lnTo>
                        <a:pt x="320" y="954"/>
                      </a:lnTo>
                      <a:lnTo>
                        <a:pt x="328" y="960"/>
                      </a:lnTo>
                      <a:lnTo>
                        <a:pt x="330" y="964"/>
                      </a:lnTo>
                      <a:lnTo>
                        <a:pt x="332" y="970"/>
                      </a:lnTo>
                      <a:lnTo>
                        <a:pt x="332" y="970"/>
                      </a:lnTo>
                      <a:lnTo>
                        <a:pt x="338" y="970"/>
                      </a:lnTo>
                      <a:lnTo>
                        <a:pt x="344" y="972"/>
                      </a:lnTo>
                      <a:lnTo>
                        <a:pt x="344" y="972"/>
                      </a:lnTo>
                      <a:lnTo>
                        <a:pt x="340" y="974"/>
                      </a:lnTo>
                      <a:lnTo>
                        <a:pt x="336" y="974"/>
                      </a:lnTo>
                      <a:lnTo>
                        <a:pt x="328" y="972"/>
                      </a:lnTo>
                      <a:lnTo>
                        <a:pt x="320" y="966"/>
                      </a:lnTo>
                      <a:lnTo>
                        <a:pt x="312" y="962"/>
                      </a:lnTo>
                      <a:lnTo>
                        <a:pt x="312" y="962"/>
                      </a:lnTo>
                      <a:lnTo>
                        <a:pt x="310" y="964"/>
                      </a:lnTo>
                      <a:lnTo>
                        <a:pt x="310" y="968"/>
                      </a:lnTo>
                      <a:lnTo>
                        <a:pt x="312" y="976"/>
                      </a:lnTo>
                      <a:lnTo>
                        <a:pt x="314" y="986"/>
                      </a:lnTo>
                      <a:lnTo>
                        <a:pt x="314" y="990"/>
                      </a:lnTo>
                      <a:lnTo>
                        <a:pt x="312" y="994"/>
                      </a:lnTo>
                      <a:lnTo>
                        <a:pt x="312" y="994"/>
                      </a:lnTo>
                      <a:lnTo>
                        <a:pt x="312" y="996"/>
                      </a:lnTo>
                      <a:lnTo>
                        <a:pt x="314" y="996"/>
                      </a:lnTo>
                      <a:lnTo>
                        <a:pt x="316" y="994"/>
                      </a:lnTo>
                      <a:lnTo>
                        <a:pt x="316" y="992"/>
                      </a:lnTo>
                      <a:lnTo>
                        <a:pt x="316" y="992"/>
                      </a:lnTo>
                      <a:lnTo>
                        <a:pt x="316" y="998"/>
                      </a:lnTo>
                      <a:lnTo>
                        <a:pt x="318" y="1006"/>
                      </a:lnTo>
                      <a:lnTo>
                        <a:pt x="320" y="1024"/>
                      </a:lnTo>
                      <a:lnTo>
                        <a:pt x="320" y="1024"/>
                      </a:lnTo>
                      <a:lnTo>
                        <a:pt x="320" y="1024"/>
                      </a:lnTo>
                      <a:lnTo>
                        <a:pt x="322" y="1022"/>
                      </a:lnTo>
                      <a:lnTo>
                        <a:pt x="320" y="1018"/>
                      </a:lnTo>
                      <a:lnTo>
                        <a:pt x="320" y="1016"/>
                      </a:lnTo>
                      <a:lnTo>
                        <a:pt x="322" y="1014"/>
                      </a:lnTo>
                      <a:lnTo>
                        <a:pt x="322" y="1014"/>
                      </a:lnTo>
                      <a:lnTo>
                        <a:pt x="322" y="1014"/>
                      </a:lnTo>
                      <a:lnTo>
                        <a:pt x="324" y="1012"/>
                      </a:lnTo>
                      <a:lnTo>
                        <a:pt x="324" y="1016"/>
                      </a:lnTo>
                      <a:lnTo>
                        <a:pt x="322" y="1020"/>
                      </a:lnTo>
                      <a:lnTo>
                        <a:pt x="322" y="1024"/>
                      </a:lnTo>
                      <a:lnTo>
                        <a:pt x="322" y="1024"/>
                      </a:lnTo>
                      <a:lnTo>
                        <a:pt x="326" y="1018"/>
                      </a:lnTo>
                      <a:lnTo>
                        <a:pt x="326" y="1018"/>
                      </a:lnTo>
                      <a:lnTo>
                        <a:pt x="332" y="1032"/>
                      </a:lnTo>
                      <a:lnTo>
                        <a:pt x="336" y="1038"/>
                      </a:lnTo>
                      <a:lnTo>
                        <a:pt x="338" y="1040"/>
                      </a:lnTo>
                      <a:lnTo>
                        <a:pt x="340" y="1040"/>
                      </a:lnTo>
                      <a:lnTo>
                        <a:pt x="340" y="1040"/>
                      </a:lnTo>
                      <a:lnTo>
                        <a:pt x="342" y="1046"/>
                      </a:lnTo>
                      <a:lnTo>
                        <a:pt x="344" y="1052"/>
                      </a:lnTo>
                      <a:lnTo>
                        <a:pt x="350" y="1064"/>
                      </a:lnTo>
                      <a:lnTo>
                        <a:pt x="356" y="1076"/>
                      </a:lnTo>
                      <a:lnTo>
                        <a:pt x="358" y="1082"/>
                      </a:lnTo>
                      <a:lnTo>
                        <a:pt x="358" y="1088"/>
                      </a:lnTo>
                      <a:lnTo>
                        <a:pt x="358" y="1088"/>
                      </a:lnTo>
                      <a:lnTo>
                        <a:pt x="354" y="1096"/>
                      </a:lnTo>
                      <a:lnTo>
                        <a:pt x="350" y="1102"/>
                      </a:lnTo>
                      <a:lnTo>
                        <a:pt x="344" y="1110"/>
                      </a:lnTo>
                      <a:lnTo>
                        <a:pt x="342" y="1118"/>
                      </a:lnTo>
                      <a:lnTo>
                        <a:pt x="342" y="1118"/>
                      </a:lnTo>
                      <a:lnTo>
                        <a:pt x="348" y="1120"/>
                      </a:lnTo>
                      <a:lnTo>
                        <a:pt x="352" y="1124"/>
                      </a:lnTo>
                      <a:lnTo>
                        <a:pt x="354" y="1130"/>
                      </a:lnTo>
                      <a:lnTo>
                        <a:pt x="352" y="1138"/>
                      </a:lnTo>
                      <a:lnTo>
                        <a:pt x="352" y="1138"/>
                      </a:lnTo>
                      <a:lnTo>
                        <a:pt x="360" y="1146"/>
                      </a:lnTo>
                      <a:lnTo>
                        <a:pt x="364" y="1148"/>
                      </a:lnTo>
                      <a:lnTo>
                        <a:pt x="368" y="1146"/>
                      </a:lnTo>
                      <a:lnTo>
                        <a:pt x="368" y="1146"/>
                      </a:lnTo>
                      <a:lnTo>
                        <a:pt x="384" y="1184"/>
                      </a:lnTo>
                      <a:lnTo>
                        <a:pt x="400" y="1224"/>
                      </a:lnTo>
                      <a:lnTo>
                        <a:pt x="406" y="1244"/>
                      </a:lnTo>
                      <a:lnTo>
                        <a:pt x="410" y="1266"/>
                      </a:lnTo>
                      <a:lnTo>
                        <a:pt x="412" y="1288"/>
                      </a:lnTo>
                      <a:lnTo>
                        <a:pt x="408" y="1312"/>
                      </a:lnTo>
                      <a:lnTo>
                        <a:pt x="408" y="1312"/>
                      </a:lnTo>
                      <a:lnTo>
                        <a:pt x="408" y="1314"/>
                      </a:lnTo>
                      <a:lnTo>
                        <a:pt x="410" y="1312"/>
                      </a:lnTo>
                      <a:lnTo>
                        <a:pt x="414" y="1312"/>
                      </a:lnTo>
                      <a:lnTo>
                        <a:pt x="416" y="1312"/>
                      </a:lnTo>
                      <a:lnTo>
                        <a:pt x="416" y="1312"/>
                      </a:lnTo>
                      <a:lnTo>
                        <a:pt x="424" y="1324"/>
                      </a:lnTo>
                      <a:lnTo>
                        <a:pt x="430" y="1338"/>
                      </a:lnTo>
                      <a:lnTo>
                        <a:pt x="436" y="1352"/>
                      </a:lnTo>
                      <a:lnTo>
                        <a:pt x="436" y="1360"/>
                      </a:lnTo>
                      <a:lnTo>
                        <a:pt x="436" y="1368"/>
                      </a:lnTo>
                      <a:lnTo>
                        <a:pt x="436" y="1368"/>
                      </a:lnTo>
                      <a:lnTo>
                        <a:pt x="438" y="1368"/>
                      </a:lnTo>
                      <a:lnTo>
                        <a:pt x="440" y="1368"/>
                      </a:lnTo>
                      <a:lnTo>
                        <a:pt x="442" y="1368"/>
                      </a:lnTo>
                      <a:lnTo>
                        <a:pt x="444" y="1370"/>
                      </a:lnTo>
                      <a:lnTo>
                        <a:pt x="444" y="1370"/>
                      </a:lnTo>
                      <a:lnTo>
                        <a:pt x="448" y="1390"/>
                      </a:lnTo>
                      <a:lnTo>
                        <a:pt x="448" y="1400"/>
                      </a:lnTo>
                      <a:lnTo>
                        <a:pt x="448" y="1410"/>
                      </a:lnTo>
                      <a:lnTo>
                        <a:pt x="448" y="1410"/>
                      </a:lnTo>
                      <a:lnTo>
                        <a:pt x="450" y="1408"/>
                      </a:lnTo>
                      <a:lnTo>
                        <a:pt x="452" y="1406"/>
                      </a:lnTo>
                      <a:lnTo>
                        <a:pt x="452" y="1400"/>
                      </a:lnTo>
                      <a:lnTo>
                        <a:pt x="452" y="1400"/>
                      </a:lnTo>
                      <a:lnTo>
                        <a:pt x="464" y="1408"/>
                      </a:lnTo>
                      <a:lnTo>
                        <a:pt x="474" y="1418"/>
                      </a:lnTo>
                      <a:lnTo>
                        <a:pt x="484" y="1430"/>
                      </a:lnTo>
                      <a:lnTo>
                        <a:pt x="490" y="1442"/>
                      </a:lnTo>
                      <a:lnTo>
                        <a:pt x="490" y="1442"/>
                      </a:lnTo>
                      <a:lnTo>
                        <a:pt x="492" y="1440"/>
                      </a:lnTo>
                      <a:lnTo>
                        <a:pt x="492" y="1436"/>
                      </a:lnTo>
                      <a:lnTo>
                        <a:pt x="490" y="1428"/>
                      </a:lnTo>
                      <a:lnTo>
                        <a:pt x="490" y="1428"/>
                      </a:lnTo>
                      <a:lnTo>
                        <a:pt x="500" y="1432"/>
                      </a:lnTo>
                      <a:lnTo>
                        <a:pt x="508" y="1436"/>
                      </a:lnTo>
                      <a:lnTo>
                        <a:pt x="512" y="1444"/>
                      </a:lnTo>
                      <a:lnTo>
                        <a:pt x="516" y="1452"/>
                      </a:lnTo>
                      <a:lnTo>
                        <a:pt x="516" y="1452"/>
                      </a:lnTo>
                      <a:lnTo>
                        <a:pt x="518" y="1450"/>
                      </a:lnTo>
                      <a:lnTo>
                        <a:pt x="518" y="1448"/>
                      </a:lnTo>
                      <a:lnTo>
                        <a:pt x="518" y="1444"/>
                      </a:lnTo>
                      <a:lnTo>
                        <a:pt x="518" y="1444"/>
                      </a:lnTo>
                      <a:lnTo>
                        <a:pt x="532" y="1452"/>
                      </a:lnTo>
                      <a:lnTo>
                        <a:pt x="544" y="1466"/>
                      </a:lnTo>
                      <a:lnTo>
                        <a:pt x="548" y="1472"/>
                      </a:lnTo>
                      <a:lnTo>
                        <a:pt x="552" y="1480"/>
                      </a:lnTo>
                      <a:lnTo>
                        <a:pt x="554" y="1490"/>
                      </a:lnTo>
                      <a:lnTo>
                        <a:pt x="554" y="1498"/>
                      </a:lnTo>
                      <a:lnTo>
                        <a:pt x="554" y="1498"/>
                      </a:lnTo>
                      <a:lnTo>
                        <a:pt x="556" y="1496"/>
                      </a:lnTo>
                      <a:lnTo>
                        <a:pt x="558" y="1492"/>
                      </a:lnTo>
                      <a:lnTo>
                        <a:pt x="560" y="1484"/>
                      </a:lnTo>
                      <a:lnTo>
                        <a:pt x="560" y="1484"/>
                      </a:lnTo>
                      <a:lnTo>
                        <a:pt x="578" y="1504"/>
                      </a:lnTo>
                      <a:lnTo>
                        <a:pt x="596" y="1526"/>
                      </a:lnTo>
                      <a:lnTo>
                        <a:pt x="604" y="1538"/>
                      </a:lnTo>
                      <a:lnTo>
                        <a:pt x="610" y="1552"/>
                      </a:lnTo>
                      <a:lnTo>
                        <a:pt x="614" y="1566"/>
                      </a:lnTo>
                      <a:lnTo>
                        <a:pt x="618" y="1582"/>
                      </a:lnTo>
                      <a:lnTo>
                        <a:pt x="618" y="1582"/>
                      </a:lnTo>
                      <a:lnTo>
                        <a:pt x="622" y="1584"/>
                      </a:lnTo>
                      <a:lnTo>
                        <a:pt x="624" y="1586"/>
                      </a:lnTo>
                      <a:lnTo>
                        <a:pt x="628" y="1596"/>
                      </a:lnTo>
                      <a:lnTo>
                        <a:pt x="630" y="1606"/>
                      </a:lnTo>
                      <a:lnTo>
                        <a:pt x="628" y="1618"/>
                      </a:lnTo>
                      <a:lnTo>
                        <a:pt x="628" y="1618"/>
                      </a:lnTo>
                      <a:lnTo>
                        <a:pt x="630" y="1616"/>
                      </a:lnTo>
                      <a:lnTo>
                        <a:pt x="632" y="1612"/>
                      </a:lnTo>
                      <a:lnTo>
                        <a:pt x="632" y="1608"/>
                      </a:lnTo>
                      <a:lnTo>
                        <a:pt x="634" y="1604"/>
                      </a:lnTo>
                      <a:lnTo>
                        <a:pt x="634" y="1604"/>
                      </a:lnTo>
                      <a:lnTo>
                        <a:pt x="638" y="1612"/>
                      </a:lnTo>
                      <a:lnTo>
                        <a:pt x="640" y="1622"/>
                      </a:lnTo>
                      <a:lnTo>
                        <a:pt x="640" y="1644"/>
                      </a:lnTo>
                      <a:lnTo>
                        <a:pt x="640" y="1644"/>
                      </a:lnTo>
                      <a:lnTo>
                        <a:pt x="644" y="1640"/>
                      </a:lnTo>
                      <a:lnTo>
                        <a:pt x="644" y="1636"/>
                      </a:lnTo>
                      <a:lnTo>
                        <a:pt x="644" y="1624"/>
                      </a:lnTo>
                      <a:lnTo>
                        <a:pt x="644" y="1624"/>
                      </a:lnTo>
                      <a:lnTo>
                        <a:pt x="648" y="1632"/>
                      </a:lnTo>
                      <a:lnTo>
                        <a:pt x="652" y="1640"/>
                      </a:lnTo>
                      <a:lnTo>
                        <a:pt x="658" y="1658"/>
                      </a:lnTo>
                      <a:lnTo>
                        <a:pt x="662" y="1678"/>
                      </a:lnTo>
                      <a:lnTo>
                        <a:pt x="664" y="1700"/>
                      </a:lnTo>
                      <a:lnTo>
                        <a:pt x="668" y="1744"/>
                      </a:lnTo>
                      <a:lnTo>
                        <a:pt x="672" y="1762"/>
                      </a:lnTo>
                      <a:lnTo>
                        <a:pt x="678" y="1780"/>
                      </a:lnTo>
                      <a:lnTo>
                        <a:pt x="678" y="1780"/>
                      </a:lnTo>
                      <a:lnTo>
                        <a:pt x="678" y="1782"/>
                      </a:lnTo>
                      <a:lnTo>
                        <a:pt x="676" y="1784"/>
                      </a:lnTo>
                      <a:lnTo>
                        <a:pt x="676" y="1784"/>
                      </a:lnTo>
                      <a:lnTo>
                        <a:pt x="674" y="1786"/>
                      </a:lnTo>
                      <a:lnTo>
                        <a:pt x="674" y="1786"/>
                      </a:lnTo>
                      <a:lnTo>
                        <a:pt x="676" y="1790"/>
                      </a:lnTo>
                      <a:lnTo>
                        <a:pt x="680" y="1792"/>
                      </a:lnTo>
                      <a:lnTo>
                        <a:pt x="682" y="1794"/>
                      </a:lnTo>
                      <a:lnTo>
                        <a:pt x="682" y="1802"/>
                      </a:lnTo>
                      <a:lnTo>
                        <a:pt x="682" y="1802"/>
                      </a:lnTo>
                      <a:lnTo>
                        <a:pt x="686" y="1800"/>
                      </a:lnTo>
                      <a:lnTo>
                        <a:pt x="684" y="1796"/>
                      </a:lnTo>
                      <a:lnTo>
                        <a:pt x="684" y="1792"/>
                      </a:lnTo>
                      <a:lnTo>
                        <a:pt x="684" y="1786"/>
                      </a:lnTo>
                      <a:lnTo>
                        <a:pt x="684" y="1786"/>
                      </a:lnTo>
                      <a:lnTo>
                        <a:pt x="690" y="1796"/>
                      </a:lnTo>
                      <a:lnTo>
                        <a:pt x="692" y="1802"/>
                      </a:lnTo>
                      <a:lnTo>
                        <a:pt x="694" y="1810"/>
                      </a:lnTo>
                      <a:lnTo>
                        <a:pt x="694" y="1810"/>
                      </a:lnTo>
                      <a:lnTo>
                        <a:pt x="690" y="1810"/>
                      </a:lnTo>
                      <a:lnTo>
                        <a:pt x="690" y="1810"/>
                      </a:lnTo>
                      <a:lnTo>
                        <a:pt x="688" y="1808"/>
                      </a:lnTo>
                      <a:lnTo>
                        <a:pt x="686" y="1808"/>
                      </a:lnTo>
                      <a:lnTo>
                        <a:pt x="686" y="1808"/>
                      </a:lnTo>
                      <a:lnTo>
                        <a:pt x="696" y="1818"/>
                      </a:lnTo>
                      <a:lnTo>
                        <a:pt x="704" y="1828"/>
                      </a:lnTo>
                      <a:lnTo>
                        <a:pt x="708" y="1834"/>
                      </a:lnTo>
                      <a:lnTo>
                        <a:pt x="710" y="1842"/>
                      </a:lnTo>
                      <a:lnTo>
                        <a:pt x="712" y="1852"/>
                      </a:lnTo>
                      <a:lnTo>
                        <a:pt x="710" y="1862"/>
                      </a:lnTo>
                      <a:lnTo>
                        <a:pt x="710" y="1862"/>
                      </a:lnTo>
                      <a:lnTo>
                        <a:pt x="710" y="1868"/>
                      </a:lnTo>
                      <a:lnTo>
                        <a:pt x="706" y="1870"/>
                      </a:lnTo>
                      <a:lnTo>
                        <a:pt x="700" y="1876"/>
                      </a:lnTo>
                      <a:lnTo>
                        <a:pt x="700" y="1876"/>
                      </a:lnTo>
                      <a:lnTo>
                        <a:pt x="702" y="1878"/>
                      </a:lnTo>
                      <a:lnTo>
                        <a:pt x="702" y="1880"/>
                      </a:lnTo>
                      <a:lnTo>
                        <a:pt x="704" y="1884"/>
                      </a:lnTo>
                      <a:lnTo>
                        <a:pt x="704" y="1884"/>
                      </a:lnTo>
                      <a:lnTo>
                        <a:pt x="700" y="1884"/>
                      </a:lnTo>
                      <a:lnTo>
                        <a:pt x="696" y="1886"/>
                      </a:lnTo>
                      <a:lnTo>
                        <a:pt x="694" y="1886"/>
                      </a:lnTo>
                      <a:lnTo>
                        <a:pt x="690" y="1890"/>
                      </a:lnTo>
                      <a:lnTo>
                        <a:pt x="690" y="1890"/>
                      </a:lnTo>
                      <a:lnTo>
                        <a:pt x="694" y="1894"/>
                      </a:lnTo>
                      <a:lnTo>
                        <a:pt x="694" y="1902"/>
                      </a:lnTo>
                      <a:lnTo>
                        <a:pt x="694" y="1902"/>
                      </a:lnTo>
                      <a:lnTo>
                        <a:pt x="696" y="1900"/>
                      </a:lnTo>
                      <a:lnTo>
                        <a:pt x="696" y="1900"/>
                      </a:lnTo>
                      <a:lnTo>
                        <a:pt x="698" y="1896"/>
                      </a:lnTo>
                      <a:lnTo>
                        <a:pt x="698" y="1894"/>
                      </a:lnTo>
                      <a:lnTo>
                        <a:pt x="702" y="1896"/>
                      </a:lnTo>
                      <a:lnTo>
                        <a:pt x="702" y="1896"/>
                      </a:lnTo>
                      <a:lnTo>
                        <a:pt x="704" y="1896"/>
                      </a:lnTo>
                      <a:lnTo>
                        <a:pt x="706" y="1898"/>
                      </a:lnTo>
                      <a:lnTo>
                        <a:pt x="704" y="1902"/>
                      </a:lnTo>
                      <a:lnTo>
                        <a:pt x="702" y="1910"/>
                      </a:lnTo>
                      <a:lnTo>
                        <a:pt x="702" y="1910"/>
                      </a:lnTo>
                      <a:lnTo>
                        <a:pt x="698" y="1910"/>
                      </a:lnTo>
                      <a:lnTo>
                        <a:pt x="696" y="1908"/>
                      </a:lnTo>
                      <a:lnTo>
                        <a:pt x="696" y="1906"/>
                      </a:lnTo>
                      <a:lnTo>
                        <a:pt x="694" y="1904"/>
                      </a:lnTo>
                      <a:lnTo>
                        <a:pt x="694" y="1904"/>
                      </a:lnTo>
                      <a:lnTo>
                        <a:pt x="694" y="1908"/>
                      </a:lnTo>
                      <a:lnTo>
                        <a:pt x="694" y="1912"/>
                      </a:lnTo>
                      <a:lnTo>
                        <a:pt x="692" y="1916"/>
                      </a:lnTo>
                      <a:lnTo>
                        <a:pt x="692" y="1916"/>
                      </a:lnTo>
                      <a:lnTo>
                        <a:pt x="700" y="1918"/>
                      </a:lnTo>
                      <a:lnTo>
                        <a:pt x="708" y="1918"/>
                      </a:lnTo>
                      <a:lnTo>
                        <a:pt x="716" y="1920"/>
                      </a:lnTo>
                      <a:lnTo>
                        <a:pt x="720" y="1922"/>
                      </a:lnTo>
                      <a:lnTo>
                        <a:pt x="724" y="1924"/>
                      </a:lnTo>
                      <a:lnTo>
                        <a:pt x="724" y="1924"/>
                      </a:lnTo>
                      <a:lnTo>
                        <a:pt x="722" y="1930"/>
                      </a:lnTo>
                      <a:lnTo>
                        <a:pt x="718" y="1936"/>
                      </a:lnTo>
                      <a:lnTo>
                        <a:pt x="714" y="1938"/>
                      </a:lnTo>
                      <a:lnTo>
                        <a:pt x="708" y="1942"/>
                      </a:lnTo>
                      <a:lnTo>
                        <a:pt x="708" y="1942"/>
                      </a:lnTo>
                      <a:lnTo>
                        <a:pt x="708" y="1938"/>
                      </a:lnTo>
                      <a:lnTo>
                        <a:pt x="706" y="1936"/>
                      </a:lnTo>
                      <a:lnTo>
                        <a:pt x="702" y="1932"/>
                      </a:lnTo>
                      <a:lnTo>
                        <a:pt x="696" y="1928"/>
                      </a:lnTo>
                      <a:lnTo>
                        <a:pt x="696" y="1926"/>
                      </a:lnTo>
                      <a:lnTo>
                        <a:pt x="696" y="1922"/>
                      </a:lnTo>
                      <a:lnTo>
                        <a:pt x="696" y="1922"/>
                      </a:lnTo>
                      <a:lnTo>
                        <a:pt x="692" y="1928"/>
                      </a:lnTo>
                      <a:lnTo>
                        <a:pt x="692" y="1928"/>
                      </a:lnTo>
                      <a:lnTo>
                        <a:pt x="684" y="1922"/>
                      </a:lnTo>
                      <a:lnTo>
                        <a:pt x="682" y="1918"/>
                      </a:lnTo>
                      <a:lnTo>
                        <a:pt x="682" y="1912"/>
                      </a:lnTo>
                      <a:lnTo>
                        <a:pt x="682" y="1912"/>
                      </a:lnTo>
                      <a:lnTo>
                        <a:pt x="686" y="1914"/>
                      </a:lnTo>
                      <a:lnTo>
                        <a:pt x="688" y="1914"/>
                      </a:lnTo>
                      <a:lnTo>
                        <a:pt x="690" y="1912"/>
                      </a:lnTo>
                      <a:lnTo>
                        <a:pt x="690" y="1912"/>
                      </a:lnTo>
                      <a:lnTo>
                        <a:pt x="690" y="1896"/>
                      </a:lnTo>
                      <a:lnTo>
                        <a:pt x="690" y="1896"/>
                      </a:lnTo>
                      <a:lnTo>
                        <a:pt x="676" y="1906"/>
                      </a:lnTo>
                      <a:lnTo>
                        <a:pt x="670" y="1912"/>
                      </a:lnTo>
                      <a:lnTo>
                        <a:pt x="662" y="1920"/>
                      </a:lnTo>
                      <a:lnTo>
                        <a:pt x="662" y="1920"/>
                      </a:lnTo>
                      <a:lnTo>
                        <a:pt x="668" y="1926"/>
                      </a:lnTo>
                      <a:lnTo>
                        <a:pt x="668" y="1926"/>
                      </a:lnTo>
                      <a:lnTo>
                        <a:pt x="666" y="1932"/>
                      </a:lnTo>
                      <a:lnTo>
                        <a:pt x="660" y="1936"/>
                      </a:lnTo>
                      <a:lnTo>
                        <a:pt x="654" y="1938"/>
                      </a:lnTo>
                      <a:lnTo>
                        <a:pt x="648" y="1940"/>
                      </a:lnTo>
                      <a:lnTo>
                        <a:pt x="648" y="1940"/>
                      </a:lnTo>
                      <a:lnTo>
                        <a:pt x="580" y="1898"/>
                      </a:lnTo>
                      <a:lnTo>
                        <a:pt x="512" y="1856"/>
                      </a:lnTo>
                      <a:lnTo>
                        <a:pt x="512" y="1856"/>
                      </a:lnTo>
                      <a:lnTo>
                        <a:pt x="546" y="1880"/>
                      </a:lnTo>
                      <a:lnTo>
                        <a:pt x="578" y="1902"/>
                      </a:lnTo>
                      <a:lnTo>
                        <a:pt x="648" y="1944"/>
                      </a:lnTo>
                      <a:lnTo>
                        <a:pt x="648" y="1944"/>
                      </a:lnTo>
                      <a:lnTo>
                        <a:pt x="648" y="1954"/>
                      </a:lnTo>
                      <a:lnTo>
                        <a:pt x="646" y="1962"/>
                      </a:lnTo>
                      <a:lnTo>
                        <a:pt x="644" y="1968"/>
                      </a:lnTo>
                      <a:lnTo>
                        <a:pt x="640" y="1974"/>
                      </a:lnTo>
                      <a:lnTo>
                        <a:pt x="640" y="1974"/>
                      </a:lnTo>
                      <a:lnTo>
                        <a:pt x="644" y="1974"/>
                      </a:lnTo>
                      <a:lnTo>
                        <a:pt x="646" y="1970"/>
                      </a:lnTo>
                      <a:lnTo>
                        <a:pt x="650" y="1962"/>
                      </a:lnTo>
                      <a:lnTo>
                        <a:pt x="650" y="1950"/>
                      </a:lnTo>
                      <a:lnTo>
                        <a:pt x="652" y="1944"/>
                      </a:lnTo>
                      <a:lnTo>
                        <a:pt x="654" y="1940"/>
                      </a:lnTo>
                      <a:lnTo>
                        <a:pt x="654" y="1940"/>
                      </a:lnTo>
                      <a:lnTo>
                        <a:pt x="658" y="1940"/>
                      </a:lnTo>
                      <a:lnTo>
                        <a:pt x="660" y="1940"/>
                      </a:lnTo>
                      <a:lnTo>
                        <a:pt x="666" y="1944"/>
                      </a:lnTo>
                      <a:lnTo>
                        <a:pt x="666" y="1944"/>
                      </a:lnTo>
                      <a:lnTo>
                        <a:pt x="666" y="1956"/>
                      </a:lnTo>
                      <a:lnTo>
                        <a:pt x="664" y="1970"/>
                      </a:lnTo>
                      <a:lnTo>
                        <a:pt x="662" y="1976"/>
                      </a:lnTo>
                      <a:lnTo>
                        <a:pt x="658" y="1980"/>
                      </a:lnTo>
                      <a:lnTo>
                        <a:pt x="654" y="1984"/>
                      </a:lnTo>
                      <a:lnTo>
                        <a:pt x="648" y="1986"/>
                      </a:lnTo>
                      <a:lnTo>
                        <a:pt x="648" y="1986"/>
                      </a:lnTo>
                      <a:lnTo>
                        <a:pt x="634" y="1976"/>
                      </a:lnTo>
                      <a:lnTo>
                        <a:pt x="626" y="1972"/>
                      </a:lnTo>
                      <a:lnTo>
                        <a:pt x="622" y="1972"/>
                      </a:lnTo>
                      <a:lnTo>
                        <a:pt x="616" y="1974"/>
                      </a:lnTo>
                      <a:lnTo>
                        <a:pt x="616" y="1974"/>
                      </a:lnTo>
                      <a:lnTo>
                        <a:pt x="628" y="1982"/>
                      </a:lnTo>
                      <a:lnTo>
                        <a:pt x="638" y="1992"/>
                      </a:lnTo>
                      <a:lnTo>
                        <a:pt x="638" y="1992"/>
                      </a:lnTo>
                      <a:lnTo>
                        <a:pt x="660" y="1984"/>
                      </a:lnTo>
                      <a:lnTo>
                        <a:pt x="670" y="1980"/>
                      </a:lnTo>
                      <a:lnTo>
                        <a:pt x="678" y="1974"/>
                      </a:lnTo>
                      <a:lnTo>
                        <a:pt x="678" y="1974"/>
                      </a:lnTo>
                      <a:lnTo>
                        <a:pt x="680" y="1976"/>
                      </a:lnTo>
                      <a:lnTo>
                        <a:pt x="680" y="1980"/>
                      </a:lnTo>
                      <a:lnTo>
                        <a:pt x="680" y="1980"/>
                      </a:lnTo>
                      <a:lnTo>
                        <a:pt x="684" y="1968"/>
                      </a:lnTo>
                      <a:lnTo>
                        <a:pt x="684" y="1956"/>
                      </a:lnTo>
                      <a:lnTo>
                        <a:pt x="684" y="1944"/>
                      </a:lnTo>
                      <a:lnTo>
                        <a:pt x="688" y="1932"/>
                      </a:lnTo>
                      <a:lnTo>
                        <a:pt x="688" y="1932"/>
                      </a:lnTo>
                      <a:lnTo>
                        <a:pt x="700" y="1938"/>
                      </a:lnTo>
                      <a:lnTo>
                        <a:pt x="712" y="1946"/>
                      </a:lnTo>
                      <a:lnTo>
                        <a:pt x="732" y="1964"/>
                      </a:lnTo>
                      <a:lnTo>
                        <a:pt x="732" y="1964"/>
                      </a:lnTo>
                      <a:lnTo>
                        <a:pt x="734" y="1962"/>
                      </a:lnTo>
                      <a:lnTo>
                        <a:pt x="736" y="1962"/>
                      </a:lnTo>
                      <a:lnTo>
                        <a:pt x="740" y="1960"/>
                      </a:lnTo>
                      <a:lnTo>
                        <a:pt x="742" y="1958"/>
                      </a:lnTo>
                      <a:lnTo>
                        <a:pt x="742" y="1958"/>
                      </a:lnTo>
                      <a:lnTo>
                        <a:pt x="748" y="1968"/>
                      </a:lnTo>
                      <a:lnTo>
                        <a:pt x="758" y="1976"/>
                      </a:lnTo>
                      <a:lnTo>
                        <a:pt x="768" y="1982"/>
                      </a:lnTo>
                      <a:lnTo>
                        <a:pt x="778" y="1990"/>
                      </a:lnTo>
                      <a:lnTo>
                        <a:pt x="778" y="1990"/>
                      </a:lnTo>
                      <a:lnTo>
                        <a:pt x="774" y="2006"/>
                      </a:lnTo>
                      <a:lnTo>
                        <a:pt x="770" y="2022"/>
                      </a:lnTo>
                      <a:lnTo>
                        <a:pt x="766" y="2038"/>
                      </a:lnTo>
                      <a:lnTo>
                        <a:pt x="764" y="2046"/>
                      </a:lnTo>
                      <a:lnTo>
                        <a:pt x="758" y="2052"/>
                      </a:lnTo>
                      <a:lnTo>
                        <a:pt x="758" y="2052"/>
                      </a:lnTo>
                      <a:lnTo>
                        <a:pt x="752" y="2054"/>
                      </a:lnTo>
                      <a:lnTo>
                        <a:pt x="746" y="2052"/>
                      </a:lnTo>
                      <a:lnTo>
                        <a:pt x="742" y="2050"/>
                      </a:lnTo>
                      <a:lnTo>
                        <a:pt x="740" y="2046"/>
                      </a:lnTo>
                      <a:lnTo>
                        <a:pt x="740" y="2046"/>
                      </a:lnTo>
                      <a:lnTo>
                        <a:pt x="736" y="2046"/>
                      </a:lnTo>
                      <a:lnTo>
                        <a:pt x="736" y="2050"/>
                      </a:lnTo>
                      <a:lnTo>
                        <a:pt x="734" y="2052"/>
                      </a:lnTo>
                      <a:lnTo>
                        <a:pt x="730" y="2052"/>
                      </a:lnTo>
                      <a:lnTo>
                        <a:pt x="730" y="2052"/>
                      </a:lnTo>
                      <a:lnTo>
                        <a:pt x="724" y="2050"/>
                      </a:lnTo>
                      <a:lnTo>
                        <a:pt x="718" y="2044"/>
                      </a:lnTo>
                      <a:lnTo>
                        <a:pt x="712" y="2040"/>
                      </a:lnTo>
                      <a:lnTo>
                        <a:pt x="708" y="2040"/>
                      </a:lnTo>
                      <a:lnTo>
                        <a:pt x="704" y="2040"/>
                      </a:lnTo>
                      <a:lnTo>
                        <a:pt x="704" y="2040"/>
                      </a:lnTo>
                      <a:lnTo>
                        <a:pt x="704" y="2044"/>
                      </a:lnTo>
                      <a:lnTo>
                        <a:pt x="706" y="2046"/>
                      </a:lnTo>
                      <a:lnTo>
                        <a:pt x="714" y="2048"/>
                      </a:lnTo>
                      <a:lnTo>
                        <a:pt x="722" y="2050"/>
                      </a:lnTo>
                      <a:lnTo>
                        <a:pt x="724" y="2054"/>
                      </a:lnTo>
                      <a:lnTo>
                        <a:pt x="724" y="2058"/>
                      </a:lnTo>
                      <a:lnTo>
                        <a:pt x="724" y="2058"/>
                      </a:lnTo>
                      <a:lnTo>
                        <a:pt x="728" y="2056"/>
                      </a:lnTo>
                      <a:lnTo>
                        <a:pt x="734" y="2056"/>
                      </a:lnTo>
                      <a:lnTo>
                        <a:pt x="746" y="2056"/>
                      </a:lnTo>
                      <a:lnTo>
                        <a:pt x="746" y="2056"/>
                      </a:lnTo>
                      <a:lnTo>
                        <a:pt x="746" y="2066"/>
                      </a:lnTo>
                      <a:lnTo>
                        <a:pt x="744" y="2076"/>
                      </a:lnTo>
                      <a:lnTo>
                        <a:pt x="742" y="2086"/>
                      </a:lnTo>
                      <a:lnTo>
                        <a:pt x="744" y="2092"/>
                      </a:lnTo>
                      <a:lnTo>
                        <a:pt x="746" y="2096"/>
                      </a:lnTo>
                      <a:lnTo>
                        <a:pt x="746" y="2096"/>
                      </a:lnTo>
                      <a:lnTo>
                        <a:pt x="750" y="2070"/>
                      </a:lnTo>
                      <a:lnTo>
                        <a:pt x="750" y="2070"/>
                      </a:lnTo>
                      <a:lnTo>
                        <a:pt x="754" y="2070"/>
                      </a:lnTo>
                      <a:lnTo>
                        <a:pt x="758" y="2070"/>
                      </a:lnTo>
                      <a:lnTo>
                        <a:pt x="762" y="2066"/>
                      </a:lnTo>
                      <a:lnTo>
                        <a:pt x="764" y="2060"/>
                      </a:lnTo>
                      <a:lnTo>
                        <a:pt x="768" y="2054"/>
                      </a:lnTo>
                      <a:lnTo>
                        <a:pt x="768" y="2054"/>
                      </a:lnTo>
                      <a:lnTo>
                        <a:pt x="772" y="2056"/>
                      </a:lnTo>
                      <a:lnTo>
                        <a:pt x="776" y="2060"/>
                      </a:lnTo>
                      <a:lnTo>
                        <a:pt x="778" y="2064"/>
                      </a:lnTo>
                      <a:lnTo>
                        <a:pt x="782" y="2066"/>
                      </a:lnTo>
                      <a:lnTo>
                        <a:pt x="782" y="2066"/>
                      </a:lnTo>
                      <a:lnTo>
                        <a:pt x="782" y="2062"/>
                      </a:lnTo>
                      <a:lnTo>
                        <a:pt x="780" y="2060"/>
                      </a:lnTo>
                      <a:lnTo>
                        <a:pt x="776" y="2054"/>
                      </a:lnTo>
                      <a:lnTo>
                        <a:pt x="776" y="2054"/>
                      </a:lnTo>
                      <a:lnTo>
                        <a:pt x="780" y="2052"/>
                      </a:lnTo>
                      <a:lnTo>
                        <a:pt x="782" y="2048"/>
                      </a:lnTo>
                      <a:lnTo>
                        <a:pt x="784" y="2038"/>
                      </a:lnTo>
                      <a:lnTo>
                        <a:pt x="784" y="2028"/>
                      </a:lnTo>
                      <a:lnTo>
                        <a:pt x="788" y="2024"/>
                      </a:lnTo>
                      <a:lnTo>
                        <a:pt x="792" y="2022"/>
                      </a:lnTo>
                      <a:lnTo>
                        <a:pt x="792" y="2022"/>
                      </a:lnTo>
                      <a:lnTo>
                        <a:pt x="796" y="2022"/>
                      </a:lnTo>
                      <a:lnTo>
                        <a:pt x="802" y="2024"/>
                      </a:lnTo>
                      <a:lnTo>
                        <a:pt x="812" y="2030"/>
                      </a:lnTo>
                      <a:lnTo>
                        <a:pt x="812" y="2030"/>
                      </a:lnTo>
                      <a:lnTo>
                        <a:pt x="814" y="2028"/>
                      </a:lnTo>
                      <a:lnTo>
                        <a:pt x="814" y="2028"/>
                      </a:lnTo>
                      <a:lnTo>
                        <a:pt x="812" y="2026"/>
                      </a:lnTo>
                      <a:lnTo>
                        <a:pt x="814" y="2024"/>
                      </a:lnTo>
                      <a:lnTo>
                        <a:pt x="814" y="2024"/>
                      </a:lnTo>
                      <a:lnTo>
                        <a:pt x="818" y="2028"/>
                      </a:lnTo>
                      <a:lnTo>
                        <a:pt x="822" y="2030"/>
                      </a:lnTo>
                      <a:lnTo>
                        <a:pt x="826" y="2034"/>
                      </a:lnTo>
                      <a:lnTo>
                        <a:pt x="826" y="2042"/>
                      </a:lnTo>
                      <a:lnTo>
                        <a:pt x="826" y="2042"/>
                      </a:lnTo>
                      <a:lnTo>
                        <a:pt x="832" y="2042"/>
                      </a:lnTo>
                      <a:lnTo>
                        <a:pt x="838" y="2046"/>
                      </a:lnTo>
                      <a:lnTo>
                        <a:pt x="848" y="2058"/>
                      </a:lnTo>
                      <a:lnTo>
                        <a:pt x="858" y="2070"/>
                      </a:lnTo>
                      <a:lnTo>
                        <a:pt x="864" y="2074"/>
                      </a:lnTo>
                      <a:lnTo>
                        <a:pt x="868" y="2072"/>
                      </a:lnTo>
                      <a:lnTo>
                        <a:pt x="868" y="2072"/>
                      </a:lnTo>
                      <a:lnTo>
                        <a:pt x="870" y="2078"/>
                      </a:lnTo>
                      <a:lnTo>
                        <a:pt x="870" y="2082"/>
                      </a:lnTo>
                      <a:lnTo>
                        <a:pt x="872" y="2088"/>
                      </a:lnTo>
                      <a:lnTo>
                        <a:pt x="876" y="2092"/>
                      </a:lnTo>
                      <a:lnTo>
                        <a:pt x="876" y="2092"/>
                      </a:lnTo>
                      <a:lnTo>
                        <a:pt x="878" y="2088"/>
                      </a:lnTo>
                      <a:lnTo>
                        <a:pt x="880" y="2088"/>
                      </a:lnTo>
                      <a:lnTo>
                        <a:pt x="882" y="2088"/>
                      </a:lnTo>
                      <a:lnTo>
                        <a:pt x="882" y="2088"/>
                      </a:lnTo>
                      <a:lnTo>
                        <a:pt x="886" y="2096"/>
                      </a:lnTo>
                      <a:lnTo>
                        <a:pt x="890" y="2104"/>
                      </a:lnTo>
                      <a:lnTo>
                        <a:pt x="896" y="2108"/>
                      </a:lnTo>
                      <a:lnTo>
                        <a:pt x="902" y="2108"/>
                      </a:lnTo>
                      <a:lnTo>
                        <a:pt x="902" y="2108"/>
                      </a:lnTo>
                      <a:lnTo>
                        <a:pt x="906" y="2114"/>
                      </a:lnTo>
                      <a:lnTo>
                        <a:pt x="908" y="2122"/>
                      </a:lnTo>
                      <a:lnTo>
                        <a:pt x="910" y="2128"/>
                      </a:lnTo>
                      <a:lnTo>
                        <a:pt x="912" y="2136"/>
                      </a:lnTo>
                      <a:lnTo>
                        <a:pt x="912" y="2136"/>
                      </a:lnTo>
                      <a:lnTo>
                        <a:pt x="914" y="2134"/>
                      </a:lnTo>
                      <a:lnTo>
                        <a:pt x="914" y="2130"/>
                      </a:lnTo>
                      <a:lnTo>
                        <a:pt x="914" y="2126"/>
                      </a:lnTo>
                      <a:lnTo>
                        <a:pt x="916" y="2124"/>
                      </a:lnTo>
                      <a:lnTo>
                        <a:pt x="916" y="2124"/>
                      </a:lnTo>
                      <a:lnTo>
                        <a:pt x="918" y="2126"/>
                      </a:lnTo>
                      <a:lnTo>
                        <a:pt x="920" y="2128"/>
                      </a:lnTo>
                      <a:lnTo>
                        <a:pt x="924" y="2134"/>
                      </a:lnTo>
                      <a:lnTo>
                        <a:pt x="924" y="2134"/>
                      </a:lnTo>
                      <a:lnTo>
                        <a:pt x="928" y="2128"/>
                      </a:lnTo>
                      <a:lnTo>
                        <a:pt x="928" y="2128"/>
                      </a:lnTo>
                      <a:lnTo>
                        <a:pt x="930" y="2130"/>
                      </a:lnTo>
                      <a:lnTo>
                        <a:pt x="930" y="2132"/>
                      </a:lnTo>
                      <a:lnTo>
                        <a:pt x="926" y="2136"/>
                      </a:lnTo>
                      <a:lnTo>
                        <a:pt x="926" y="2136"/>
                      </a:lnTo>
                      <a:lnTo>
                        <a:pt x="932" y="2142"/>
                      </a:lnTo>
                      <a:lnTo>
                        <a:pt x="936" y="2148"/>
                      </a:lnTo>
                      <a:lnTo>
                        <a:pt x="942" y="2156"/>
                      </a:lnTo>
                      <a:lnTo>
                        <a:pt x="946" y="2162"/>
                      </a:lnTo>
                      <a:lnTo>
                        <a:pt x="946" y="2162"/>
                      </a:lnTo>
                      <a:lnTo>
                        <a:pt x="944" y="2182"/>
                      </a:lnTo>
                      <a:lnTo>
                        <a:pt x="944" y="2182"/>
                      </a:lnTo>
                      <a:lnTo>
                        <a:pt x="944" y="2182"/>
                      </a:lnTo>
                      <a:lnTo>
                        <a:pt x="946" y="2180"/>
                      </a:lnTo>
                      <a:lnTo>
                        <a:pt x="948" y="2178"/>
                      </a:lnTo>
                      <a:lnTo>
                        <a:pt x="950" y="2176"/>
                      </a:lnTo>
                      <a:lnTo>
                        <a:pt x="952" y="2178"/>
                      </a:lnTo>
                      <a:lnTo>
                        <a:pt x="952" y="2178"/>
                      </a:lnTo>
                      <a:lnTo>
                        <a:pt x="954" y="2184"/>
                      </a:lnTo>
                      <a:lnTo>
                        <a:pt x="954" y="2192"/>
                      </a:lnTo>
                      <a:lnTo>
                        <a:pt x="950" y="2204"/>
                      </a:lnTo>
                      <a:lnTo>
                        <a:pt x="946" y="2220"/>
                      </a:lnTo>
                      <a:lnTo>
                        <a:pt x="946" y="2228"/>
                      </a:lnTo>
                      <a:lnTo>
                        <a:pt x="948" y="2236"/>
                      </a:lnTo>
                      <a:lnTo>
                        <a:pt x="948" y="2236"/>
                      </a:lnTo>
                      <a:lnTo>
                        <a:pt x="954" y="2234"/>
                      </a:lnTo>
                      <a:lnTo>
                        <a:pt x="956" y="2228"/>
                      </a:lnTo>
                      <a:lnTo>
                        <a:pt x="958" y="2216"/>
                      </a:lnTo>
                      <a:lnTo>
                        <a:pt x="958" y="2210"/>
                      </a:lnTo>
                      <a:lnTo>
                        <a:pt x="960" y="2204"/>
                      </a:lnTo>
                      <a:lnTo>
                        <a:pt x="964" y="2202"/>
                      </a:lnTo>
                      <a:lnTo>
                        <a:pt x="970" y="2200"/>
                      </a:lnTo>
                      <a:lnTo>
                        <a:pt x="970" y="2200"/>
                      </a:lnTo>
                      <a:lnTo>
                        <a:pt x="970" y="2212"/>
                      </a:lnTo>
                      <a:lnTo>
                        <a:pt x="968" y="2222"/>
                      </a:lnTo>
                      <a:lnTo>
                        <a:pt x="968" y="2222"/>
                      </a:lnTo>
                      <a:lnTo>
                        <a:pt x="970" y="2222"/>
                      </a:lnTo>
                      <a:lnTo>
                        <a:pt x="974" y="2220"/>
                      </a:lnTo>
                      <a:lnTo>
                        <a:pt x="978" y="2212"/>
                      </a:lnTo>
                      <a:lnTo>
                        <a:pt x="978" y="2212"/>
                      </a:lnTo>
                      <a:lnTo>
                        <a:pt x="986" y="2214"/>
                      </a:lnTo>
                      <a:lnTo>
                        <a:pt x="990" y="2214"/>
                      </a:lnTo>
                      <a:lnTo>
                        <a:pt x="992" y="2218"/>
                      </a:lnTo>
                      <a:lnTo>
                        <a:pt x="992" y="2218"/>
                      </a:lnTo>
                      <a:lnTo>
                        <a:pt x="996" y="2214"/>
                      </a:lnTo>
                      <a:lnTo>
                        <a:pt x="996" y="2212"/>
                      </a:lnTo>
                      <a:lnTo>
                        <a:pt x="994" y="2210"/>
                      </a:lnTo>
                      <a:lnTo>
                        <a:pt x="994" y="2210"/>
                      </a:lnTo>
                      <a:lnTo>
                        <a:pt x="1004" y="2212"/>
                      </a:lnTo>
                      <a:lnTo>
                        <a:pt x="1012" y="2218"/>
                      </a:lnTo>
                      <a:lnTo>
                        <a:pt x="1028" y="2236"/>
                      </a:lnTo>
                      <a:lnTo>
                        <a:pt x="1038" y="2244"/>
                      </a:lnTo>
                      <a:lnTo>
                        <a:pt x="1046" y="2252"/>
                      </a:lnTo>
                      <a:lnTo>
                        <a:pt x="1058" y="2258"/>
                      </a:lnTo>
                      <a:lnTo>
                        <a:pt x="1070" y="2262"/>
                      </a:lnTo>
                      <a:lnTo>
                        <a:pt x="1070" y="2262"/>
                      </a:lnTo>
                      <a:lnTo>
                        <a:pt x="1076" y="2268"/>
                      </a:lnTo>
                      <a:lnTo>
                        <a:pt x="1084" y="2274"/>
                      </a:lnTo>
                      <a:lnTo>
                        <a:pt x="1100" y="2282"/>
                      </a:lnTo>
                      <a:lnTo>
                        <a:pt x="1118" y="2288"/>
                      </a:lnTo>
                      <a:lnTo>
                        <a:pt x="1138" y="2288"/>
                      </a:lnTo>
                      <a:lnTo>
                        <a:pt x="1138" y="2288"/>
                      </a:lnTo>
                      <a:lnTo>
                        <a:pt x="1160" y="2304"/>
                      </a:lnTo>
                      <a:lnTo>
                        <a:pt x="1170" y="2312"/>
                      </a:lnTo>
                      <a:lnTo>
                        <a:pt x="1182" y="2320"/>
                      </a:lnTo>
                      <a:lnTo>
                        <a:pt x="1182" y="2320"/>
                      </a:lnTo>
                      <a:lnTo>
                        <a:pt x="1212" y="2354"/>
                      </a:lnTo>
                      <a:lnTo>
                        <a:pt x="1240" y="2388"/>
                      </a:lnTo>
                      <a:lnTo>
                        <a:pt x="1270" y="2424"/>
                      </a:lnTo>
                      <a:lnTo>
                        <a:pt x="1300" y="2456"/>
                      </a:lnTo>
                      <a:lnTo>
                        <a:pt x="1300" y="2456"/>
                      </a:lnTo>
                      <a:lnTo>
                        <a:pt x="1304" y="2464"/>
                      </a:lnTo>
                      <a:lnTo>
                        <a:pt x="1310" y="2470"/>
                      </a:lnTo>
                      <a:lnTo>
                        <a:pt x="1316" y="2476"/>
                      </a:lnTo>
                      <a:lnTo>
                        <a:pt x="1324" y="2480"/>
                      </a:lnTo>
                      <a:lnTo>
                        <a:pt x="1340" y="2486"/>
                      </a:lnTo>
                      <a:lnTo>
                        <a:pt x="1348" y="2492"/>
                      </a:lnTo>
                      <a:lnTo>
                        <a:pt x="1354" y="2496"/>
                      </a:lnTo>
                      <a:lnTo>
                        <a:pt x="1354" y="2496"/>
                      </a:lnTo>
                      <a:lnTo>
                        <a:pt x="1358" y="2498"/>
                      </a:lnTo>
                      <a:lnTo>
                        <a:pt x="1360" y="2496"/>
                      </a:lnTo>
                      <a:lnTo>
                        <a:pt x="1362" y="2496"/>
                      </a:lnTo>
                      <a:lnTo>
                        <a:pt x="1366" y="2494"/>
                      </a:lnTo>
                      <a:lnTo>
                        <a:pt x="1366" y="2494"/>
                      </a:lnTo>
                      <a:lnTo>
                        <a:pt x="1384" y="2508"/>
                      </a:lnTo>
                      <a:lnTo>
                        <a:pt x="1392" y="2516"/>
                      </a:lnTo>
                      <a:lnTo>
                        <a:pt x="1398" y="2526"/>
                      </a:lnTo>
                      <a:lnTo>
                        <a:pt x="1404" y="2536"/>
                      </a:lnTo>
                      <a:lnTo>
                        <a:pt x="1408" y="2548"/>
                      </a:lnTo>
                      <a:lnTo>
                        <a:pt x="1412" y="2560"/>
                      </a:lnTo>
                      <a:lnTo>
                        <a:pt x="1416" y="2574"/>
                      </a:lnTo>
                      <a:lnTo>
                        <a:pt x="1416" y="2574"/>
                      </a:lnTo>
                      <a:lnTo>
                        <a:pt x="1420" y="2578"/>
                      </a:lnTo>
                      <a:lnTo>
                        <a:pt x="1424" y="2586"/>
                      </a:lnTo>
                      <a:lnTo>
                        <a:pt x="1428" y="2604"/>
                      </a:lnTo>
                      <a:lnTo>
                        <a:pt x="1434" y="2620"/>
                      </a:lnTo>
                      <a:lnTo>
                        <a:pt x="1436" y="2628"/>
                      </a:lnTo>
                      <a:lnTo>
                        <a:pt x="1442" y="2632"/>
                      </a:lnTo>
                      <a:lnTo>
                        <a:pt x="1442" y="2632"/>
                      </a:lnTo>
                      <a:lnTo>
                        <a:pt x="1442" y="2648"/>
                      </a:lnTo>
                      <a:lnTo>
                        <a:pt x="1440" y="2660"/>
                      </a:lnTo>
                      <a:lnTo>
                        <a:pt x="1440" y="2660"/>
                      </a:lnTo>
                      <a:lnTo>
                        <a:pt x="1442" y="2666"/>
                      </a:lnTo>
                      <a:lnTo>
                        <a:pt x="1446" y="2672"/>
                      </a:lnTo>
                      <a:lnTo>
                        <a:pt x="1446" y="2672"/>
                      </a:lnTo>
                      <a:lnTo>
                        <a:pt x="1444" y="2694"/>
                      </a:lnTo>
                      <a:lnTo>
                        <a:pt x="1438" y="2718"/>
                      </a:lnTo>
                      <a:lnTo>
                        <a:pt x="1436" y="2728"/>
                      </a:lnTo>
                      <a:lnTo>
                        <a:pt x="1430" y="2736"/>
                      </a:lnTo>
                      <a:lnTo>
                        <a:pt x="1424" y="2742"/>
                      </a:lnTo>
                      <a:lnTo>
                        <a:pt x="1416" y="2746"/>
                      </a:lnTo>
                      <a:lnTo>
                        <a:pt x="1416" y="2746"/>
                      </a:lnTo>
                      <a:lnTo>
                        <a:pt x="1414" y="2758"/>
                      </a:lnTo>
                      <a:lnTo>
                        <a:pt x="1410" y="2766"/>
                      </a:lnTo>
                      <a:lnTo>
                        <a:pt x="1404" y="2774"/>
                      </a:lnTo>
                      <a:lnTo>
                        <a:pt x="1400" y="2782"/>
                      </a:lnTo>
                      <a:lnTo>
                        <a:pt x="1400" y="2782"/>
                      </a:lnTo>
                      <a:lnTo>
                        <a:pt x="1392" y="2784"/>
                      </a:lnTo>
                      <a:lnTo>
                        <a:pt x="1384" y="2786"/>
                      </a:lnTo>
                      <a:lnTo>
                        <a:pt x="1380" y="2790"/>
                      </a:lnTo>
                      <a:lnTo>
                        <a:pt x="1374" y="2796"/>
                      </a:lnTo>
                      <a:lnTo>
                        <a:pt x="1368" y="2808"/>
                      </a:lnTo>
                      <a:lnTo>
                        <a:pt x="1362" y="2822"/>
                      </a:lnTo>
                      <a:lnTo>
                        <a:pt x="1358" y="2838"/>
                      </a:lnTo>
                      <a:lnTo>
                        <a:pt x="1354" y="2854"/>
                      </a:lnTo>
                      <a:lnTo>
                        <a:pt x="1348" y="2866"/>
                      </a:lnTo>
                      <a:lnTo>
                        <a:pt x="1344" y="2872"/>
                      </a:lnTo>
                      <a:lnTo>
                        <a:pt x="1338" y="2876"/>
                      </a:lnTo>
                      <a:lnTo>
                        <a:pt x="1338" y="2876"/>
                      </a:lnTo>
                      <a:lnTo>
                        <a:pt x="1336" y="2870"/>
                      </a:lnTo>
                      <a:lnTo>
                        <a:pt x="1334" y="2864"/>
                      </a:lnTo>
                      <a:lnTo>
                        <a:pt x="1328" y="2858"/>
                      </a:lnTo>
                      <a:lnTo>
                        <a:pt x="1322" y="2854"/>
                      </a:lnTo>
                      <a:lnTo>
                        <a:pt x="1322" y="2854"/>
                      </a:lnTo>
                      <a:lnTo>
                        <a:pt x="1324" y="2864"/>
                      </a:lnTo>
                      <a:lnTo>
                        <a:pt x="1326" y="2872"/>
                      </a:lnTo>
                      <a:lnTo>
                        <a:pt x="1324" y="2878"/>
                      </a:lnTo>
                      <a:lnTo>
                        <a:pt x="1320" y="2886"/>
                      </a:lnTo>
                      <a:lnTo>
                        <a:pt x="1320" y="2886"/>
                      </a:lnTo>
                      <a:lnTo>
                        <a:pt x="1324" y="2890"/>
                      </a:lnTo>
                      <a:lnTo>
                        <a:pt x="1326" y="2894"/>
                      </a:lnTo>
                      <a:lnTo>
                        <a:pt x="1328" y="2902"/>
                      </a:lnTo>
                      <a:lnTo>
                        <a:pt x="1330" y="2910"/>
                      </a:lnTo>
                      <a:lnTo>
                        <a:pt x="1332" y="2912"/>
                      </a:lnTo>
                      <a:lnTo>
                        <a:pt x="1336" y="2912"/>
                      </a:lnTo>
                      <a:lnTo>
                        <a:pt x="1336" y="2912"/>
                      </a:lnTo>
                      <a:lnTo>
                        <a:pt x="1340" y="2932"/>
                      </a:lnTo>
                      <a:lnTo>
                        <a:pt x="1344" y="2948"/>
                      </a:lnTo>
                      <a:lnTo>
                        <a:pt x="1358" y="2982"/>
                      </a:lnTo>
                      <a:lnTo>
                        <a:pt x="1372" y="3014"/>
                      </a:lnTo>
                      <a:lnTo>
                        <a:pt x="1378" y="3032"/>
                      </a:lnTo>
                      <a:lnTo>
                        <a:pt x="1382" y="3050"/>
                      </a:lnTo>
                      <a:lnTo>
                        <a:pt x="1382" y="3050"/>
                      </a:lnTo>
                      <a:lnTo>
                        <a:pt x="1388" y="3070"/>
                      </a:lnTo>
                      <a:lnTo>
                        <a:pt x="1394" y="3088"/>
                      </a:lnTo>
                      <a:lnTo>
                        <a:pt x="1394" y="3088"/>
                      </a:lnTo>
                      <a:lnTo>
                        <a:pt x="1390" y="3094"/>
                      </a:lnTo>
                      <a:lnTo>
                        <a:pt x="1388" y="3102"/>
                      </a:lnTo>
                      <a:lnTo>
                        <a:pt x="1390" y="3110"/>
                      </a:lnTo>
                      <a:lnTo>
                        <a:pt x="1394" y="3118"/>
                      </a:lnTo>
                      <a:lnTo>
                        <a:pt x="1404" y="3136"/>
                      </a:lnTo>
                      <a:lnTo>
                        <a:pt x="1408" y="3144"/>
                      </a:lnTo>
                      <a:lnTo>
                        <a:pt x="1412" y="3152"/>
                      </a:lnTo>
                      <a:lnTo>
                        <a:pt x="1412" y="3152"/>
                      </a:lnTo>
                      <a:lnTo>
                        <a:pt x="1408" y="3162"/>
                      </a:lnTo>
                      <a:lnTo>
                        <a:pt x="1408" y="3170"/>
                      </a:lnTo>
                      <a:lnTo>
                        <a:pt x="1406" y="3178"/>
                      </a:lnTo>
                      <a:lnTo>
                        <a:pt x="1406" y="3178"/>
                      </a:lnTo>
                      <a:lnTo>
                        <a:pt x="1406" y="3176"/>
                      </a:lnTo>
                      <a:lnTo>
                        <a:pt x="1406" y="3176"/>
                      </a:lnTo>
                      <a:lnTo>
                        <a:pt x="1408" y="3182"/>
                      </a:lnTo>
                      <a:lnTo>
                        <a:pt x="1412" y="3188"/>
                      </a:lnTo>
                      <a:lnTo>
                        <a:pt x="1412" y="3188"/>
                      </a:lnTo>
                      <a:lnTo>
                        <a:pt x="1410" y="3190"/>
                      </a:lnTo>
                      <a:lnTo>
                        <a:pt x="1408" y="3192"/>
                      </a:lnTo>
                      <a:lnTo>
                        <a:pt x="1406" y="3196"/>
                      </a:lnTo>
                      <a:lnTo>
                        <a:pt x="1402" y="3196"/>
                      </a:lnTo>
                      <a:lnTo>
                        <a:pt x="1402" y="3196"/>
                      </a:lnTo>
                      <a:lnTo>
                        <a:pt x="1404" y="3206"/>
                      </a:lnTo>
                      <a:lnTo>
                        <a:pt x="1410" y="3218"/>
                      </a:lnTo>
                      <a:lnTo>
                        <a:pt x="1422" y="3240"/>
                      </a:lnTo>
                      <a:lnTo>
                        <a:pt x="1422" y="3240"/>
                      </a:lnTo>
                      <a:lnTo>
                        <a:pt x="1410" y="3240"/>
                      </a:lnTo>
                      <a:lnTo>
                        <a:pt x="1406" y="3240"/>
                      </a:lnTo>
                      <a:lnTo>
                        <a:pt x="1402" y="3244"/>
                      </a:lnTo>
                      <a:lnTo>
                        <a:pt x="1402" y="3244"/>
                      </a:lnTo>
                      <a:lnTo>
                        <a:pt x="1400" y="3246"/>
                      </a:lnTo>
                      <a:lnTo>
                        <a:pt x="1400" y="3248"/>
                      </a:lnTo>
                      <a:lnTo>
                        <a:pt x="1404" y="3252"/>
                      </a:lnTo>
                      <a:lnTo>
                        <a:pt x="1408" y="3256"/>
                      </a:lnTo>
                      <a:lnTo>
                        <a:pt x="1408" y="3258"/>
                      </a:lnTo>
                      <a:lnTo>
                        <a:pt x="1408" y="3262"/>
                      </a:lnTo>
                      <a:lnTo>
                        <a:pt x="1408" y="3262"/>
                      </a:lnTo>
                      <a:lnTo>
                        <a:pt x="1392" y="3256"/>
                      </a:lnTo>
                      <a:lnTo>
                        <a:pt x="1374" y="3250"/>
                      </a:lnTo>
                      <a:lnTo>
                        <a:pt x="1356" y="3242"/>
                      </a:lnTo>
                      <a:lnTo>
                        <a:pt x="1348" y="3238"/>
                      </a:lnTo>
                      <a:lnTo>
                        <a:pt x="1340" y="3234"/>
                      </a:lnTo>
                      <a:lnTo>
                        <a:pt x="1340" y="3234"/>
                      </a:lnTo>
                      <a:lnTo>
                        <a:pt x="1338" y="3234"/>
                      </a:lnTo>
                      <a:lnTo>
                        <a:pt x="1338" y="3236"/>
                      </a:lnTo>
                      <a:lnTo>
                        <a:pt x="1336" y="3240"/>
                      </a:lnTo>
                      <a:lnTo>
                        <a:pt x="1336" y="3240"/>
                      </a:lnTo>
                      <a:lnTo>
                        <a:pt x="1334" y="3238"/>
                      </a:lnTo>
                      <a:lnTo>
                        <a:pt x="1332" y="3236"/>
                      </a:lnTo>
                      <a:lnTo>
                        <a:pt x="1330" y="3232"/>
                      </a:lnTo>
                      <a:lnTo>
                        <a:pt x="1326" y="3228"/>
                      </a:lnTo>
                      <a:lnTo>
                        <a:pt x="1324" y="3228"/>
                      </a:lnTo>
                      <a:lnTo>
                        <a:pt x="1320" y="3230"/>
                      </a:lnTo>
                      <a:lnTo>
                        <a:pt x="1320" y="3230"/>
                      </a:lnTo>
                      <a:lnTo>
                        <a:pt x="1320" y="3234"/>
                      </a:lnTo>
                      <a:lnTo>
                        <a:pt x="1322" y="3236"/>
                      </a:lnTo>
                      <a:lnTo>
                        <a:pt x="1328" y="3238"/>
                      </a:lnTo>
                      <a:lnTo>
                        <a:pt x="1328" y="3238"/>
                      </a:lnTo>
                      <a:lnTo>
                        <a:pt x="1326" y="3238"/>
                      </a:lnTo>
                      <a:lnTo>
                        <a:pt x="1324" y="3240"/>
                      </a:lnTo>
                      <a:lnTo>
                        <a:pt x="1318" y="3238"/>
                      </a:lnTo>
                      <a:lnTo>
                        <a:pt x="1312" y="3240"/>
                      </a:lnTo>
                      <a:lnTo>
                        <a:pt x="1310" y="3242"/>
                      </a:lnTo>
                      <a:lnTo>
                        <a:pt x="1310" y="3246"/>
                      </a:lnTo>
                      <a:lnTo>
                        <a:pt x="1310" y="3246"/>
                      </a:lnTo>
                      <a:lnTo>
                        <a:pt x="1292" y="3238"/>
                      </a:lnTo>
                      <a:lnTo>
                        <a:pt x="1292" y="3238"/>
                      </a:lnTo>
                      <a:lnTo>
                        <a:pt x="1292" y="3238"/>
                      </a:lnTo>
                      <a:lnTo>
                        <a:pt x="1292" y="3240"/>
                      </a:lnTo>
                      <a:lnTo>
                        <a:pt x="1292" y="3244"/>
                      </a:lnTo>
                      <a:lnTo>
                        <a:pt x="1292" y="3244"/>
                      </a:lnTo>
                      <a:lnTo>
                        <a:pt x="1288" y="3240"/>
                      </a:lnTo>
                      <a:lnTo>
                        <a:pt x="1286" y="3238"/>
                      </a:lnTo>
                      <a:lnTo>
                        <a:pt x="1286" y="3238"/>
                      </a:lnTo>
                      <a:lnTo>
                        <a:pt x="1282" y="3240"/>
                      </a:lnTo>
                      <a:lnTo>
                        <a:pt x="1278" y="3246"/>
                      </a:lnTo>
                      <a:lnTo>
                        <a:pt x="1274" y="3250"/>
                      </a:lnTo>
                      <a:lnTo>
                        <a:pt x="1268" y="3252"/>
                      </a:lnTo>
                      <a:lnTo>
                        <a:pt x="1268" y="3252"/>
                      </a:lnTo>
                      <a:lnTo>
                        <a:pt x="1268" y="3258"/>
                      </a:lnTo>
                      <a:lnTo>
                        <a:pt x="1272" y="3260"/>
                      </a:lnTo>
                      <a:lnTo>
                        <a:pt x="1274" y="3264"/>
                      </a:lnTo>
                      <a:lnTo>
                        <a:pt x="1274" y="3270"/>
                      </a:lnTo>
                      <a:lnTo>
                        <a:pt x="1274" y="3270"/>
                      </a:lnTo>
                      <a:lnTo>
                        <a:pt x="1270" y="3268"/>
                      </a:lnTo>
                      <a:lnTo>
                        <a:pt x="1270" y="3266"/>
                      </a:lnTo>
                      <a:lnTo>
                        <a:pt x="1268" y="3262"/>
                      </a:lnTo>
                      <a:lnTo>
                        <a:pt x="1264" y="3262"/>
                      </a:lnTo>
                      <a:lnTo>
                        <a:pt x="1264" y="3262"/>
                      </a:lnTo>
                      <a:lnTo>
                        <a:pt x="1274" y="3276"/>
                      </a:lnTo>
                      <a:lnTo>
                        <a:pt x="1286" y="3292"/>
                      </a:lnTo>
                      <a:lnTo>
                        <a:pt x="1310" y="3318"/>
                      </a:lnTo>
                      <a:lnTo>
                        <a:pt x="1338" y="3346"/>
                      </a:lnTo>
                      <a:lnTo>
                        <a:pt x="1364" y="3374"/>
                      </a:lnTo>
                      <a:lnTo>
                        <a:pt x="1364" y="3374"/>
                      </a:lnTo>
                      <a:lnTo>
                        <a:pt x="1362" y="3380"/>
                      </a:lnTo>
                      <a:lnTo>
                        <a:pt x="1364" y="3388"/>
                      </a:lnTo>
                      <a:lnTo>
                        <a:pt x="1368" y="3394"/>
                      </a:lnTo>
                      <a:lnTo>
                        <a:pt x="1372" y="3400"/>
                      </a:lnTo>
                      <a:lnTo>
                        <a:pt x="1384" y="3412"/>
                      </a:lnTo>
                      <a:lnTo>
                        <a:pt x="1396" y="3424"/>
                      </a:lnTo>
                      <a:lnTo>
                        <a:pt x="1396" y="3424"/>
                      </a:lnTo>
                      <a:lnTo>
                        <a:pt x="1402" y="3432"/>
                      </a:lnTo>
                      <a:lnTo>
                        <a:pt x="1406" y="3440"/>
                      </a:lnTo>
                      <a:lnTo>
                        <a:pt x="1416" y="3456"/>
                      </a:lnTo>
                      <a:lnTo>
                        <a:pt x="1416" y="3456"/>
                      </a:lnTo>
                      <a:lnTo>
                        <a:pt x="1422" y="3464"/>
                      </a:lnTo>
                      <a:lnTo>
                        <a:pt x="1428" y="3470"/>
                      </a:lnTo>
                      <a:lnTo>
                        <a:pt x="1444" y="3482"/>
                      </a:lnTo>
                      <a:lnTo>
                        <a:pt x="1458" y="3492"/>
                      </a:lnTo>
                      <a:lnTo>
                        <a:pt x="1472" y="3502"/>
                      </a:lnTo>
                      <a:lnTo>
                        <a:pt x="1472" y="3502"/>
                      </a:lnTo>
                      <a:lnTo>
                        <a:pt x="1466" y="3504"/>
                      </a:lnTo>
                      <a:lnTo>
                        <a:pt x="1462" y="3504"/>
                      </a:lnTo>
                      <a:lnTo>
                        <a:pt x="1458" y="3502"/>
                      </a:lnTo>
                      <a:lnTo>
                        <a:pt x="1458" y="3502"/>
                      </a:lnTo>
                      <a:lnTo>
                        <a:pt x="1458" y="3500"/>
                      </a:lnTo>
                      <a:lnTo>
                        <a:pt x="1460" y="3502"/>
                      </a:lnTo>
                      <a:lnTo>
                        <a:pt x="1466" y="3504"/>
                      </a:lnTo>
                      <a:lnTo>
                        <a:pt x="1466" y="3504"/>
                      </a:lnTo>
                      <a:close/>
                      <a:moveTo>
                        <a:pt x="696" y="2034"/>
                      </a:moveTo>
                      <a:lnTo>
                        <a:pt x="696" y="2034"/>
                      </a:lnTo>
                      <a:lnTo>
                        <a:pt x="692" y="2024"/>
                      </a:lnTo>
                      <a:lnTo>
                        <a:pt x="688" y="2010"/>
                      </a:lnTo>
                      <a:lnTo>
                        <a:pt x="686" y="2004"/>
                      </a:lnTo>
                      <a:lnTo>
                        <a:pt x="686" y="1998"/>
                      </a:lnTo>
                      <a:lnTo>
                        <a:pt x="688" y="1994"/>
                      </a:lnTo>
                      <a:lnTo>
                        <a:pt x="694" y="1994"/>
                      </a:lnTo>
                      <a:lnTo>
                        <a:pt x="694" y="1994"/>
                      </a:lnTo>
                      <a:lnTo>
                        <a:pt x="692" y="1988"/>
                      </a:lnTo>
                      <a:lnTo>
                        <a:pt x="688" y="1986"/>
                      </a:lnTo>
                      <a:lnTo>
                        <a:pt x="684" y="1984"/>
                      </a:lnTo>
                      <a:lnTo>
                        <a:pt x="682" y="1982"/>
                      </a:lnTo>
                      <a:lnTo>
                        <a:pt x="682" y="1982"/>
                      </a:lnTo>
                      <a:lnTo>
                        <a:pt x="682" y="1998"/>
                      </a:lnTo>
                      <a:lnTo>
                        <a:pt x="684" y="2012"/>
                      </a:lnTo>
                      <a:lnTo>
                        <a:pt x="688" y="2024"/>
                      </a:lnTo>
                      <a:lnTo>
                        <a:pt x="696" y="2034"/>
                      </a:lnTo>
                      <a:lnTo>
                        <a:pt x="696" y="203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19" name="Freeform 295"/>
                <p:cNvSpPr>
                  <a:spLocks/>
                </p:cNvSpPr>
                <p:nvPr userDrawn="1"/>
              </p:nvSpPr>
              <p:spPr bwMode="auto">
                <a:xfrm>
                  <a:off x="3239" y="1258"/>
                  <a:ext cx="5" cy="4"/>
                </a:xfrm>
                <a:custGeom>
                  <a:avLst/>
                  <a:gdLst/>
                  <a:ahLst/>
                  <a:cxnLst>
                    <a:cxn ang="0">
                      <a:pos x="20" y="8"/>
                    </a:cxn>
                    <a:cxn ang="0">
                      <a:pos x="20" y="8"/>
                    </a:cxn>
                    <a:cxn ang="0">
                      <a:pos x="16" y="10"/>
                    </a:cxn>
                    <a:cxn ang="0">
                      <a:pos x="10" y="14"/>
                    </a:cxn>
                    <a:cxn ang="0">
                      <a:pos x="10" y="14"/>
                    </a:cxn>
                    <a:cxn ang="0">
                      <a:pos x="6" y="12"/>
                    </a:cxn>
                    <a:cxn ang="0">
                      <a:pos x="2" y="10"/>
                    </a:cxn>
                    <a:cxn ang="0">
                      <a:pos x="2" y="6"/>
                    </a:cxn>
                    <a:cxn ang="0">
                      <a:pos x="0" y="0"/>
                    </a:cxn>
                    <a:cxn ang="0">
                      <a:pos x="0" y="0"/>
                    </a:cxn>
                    <a:cxn ang="0">
                      <a:pos x="6" y="2"/>
                    </a:cxn>
                    <a:cxn ang="0">
                      <a:pos x="12" y="2"/>
                    </a:cxn>
                    <a:cxn ang="0">
                      <a:pos x="16" y="4"/>
                    </a:cxn>
                    <a:cxn ang="0">
                      <a:pos x="20" y="8"/>
                    </a:cxn>
                    <a:cxn ang="0">
                      <a:pos x="20" y="8"/>
                    </a:cxn>
                  </a:cxnLst>
                  <a:rect l="0" t="0" r="r" b="b"/>
                  <a:pathLst>
                    <a:path w="20" h="14">
                      <a:moveTo>
                        <a:pt x="20" y="8"/>
                      </a:moveTo>
                      <a:lnTo>
                        <a:pt x="20" y="8"/>
                      </a:lnTo>
                      <a:lnTo>
                        <a:pt x="16" y="10"/>
                      </a:lnTo>
                      <a:lnTo>
                        <a:pt x="10" y="14"/>
                      </a:lnTo>
                      <a:lnTo>
                        <a:pt x="10" y="14"/>
                      </a:lnTo>
                      <a:lnTo>
                        <a:pt x="6" y="12"/>
                      </a:lnTo>
                      <a:lnTo>
                        <a:pt x="2" y="10"/>
                      </a:lnTo>
                      <a:lnTo>
                        <a:pt x="2" y="6"/>
                      </a:lnTo>
                      <a:lnTo>
                        <a:pt x="0" y="0"/>
                      </a:lnTo>
                      <a:lnTo>
                        <a:pt x="0" y="0"/>
                      </a:lnTo>
                      <a:lnTo>
                        <a:pt x="6" y="2"/>
                      </a:lnTo>
                      <a:lnTo>
                        <a:pt x="12" y="2"/>
                      </a:lnTo>
                      <a:lnTo>
                        <a:pt x="16" y="4"/>
                      </a:lnTo>
                      <a:lnTo>
                        <a:pt x="20" y="8"/>
                      </a:lnTo>
                      <a:lnTo>
                        <a:pt x="20" y="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0" name="Freeform 296"/>
                <p:cNvSpPr>
                  <a:spLocks/>
                </p:cNvSpPr>
                <p:nvPr userDrawn="1"/>
              </p:nvSpPr>
              <p:spPr bwMode="auto">
                <a:xfrm>
                  <a:off x="4287" y="768"/>
                  <a:ext cx="29" cy="10"/>
                </a:xfrm>
                <a:custGeom>
                  <a:avLst/>
                  <a:gdLst/>
                  <a:ahLst/>
                  <a:cxnLst>
                    <a:cxn ang="0">
                      <a:pos x="2" y="2"/>
                    </a:cxn>
                    <a:cxn ang="0">
                      <a:pos x="4" y="4"/>
                    </a:cxn>
                    <a:cxn ang="0">
                      <a:pos x="6" y="10"/>
                    </a:cxn>
                    <a:cxn ang="0">
                      <a:pos x="14" y="8"/>
                    </a:cxn>
                    <a:cxn ang="0">
                      <a:pos x="20" y="4"/>
                    </a:cxn>
                    <a:cxn ang="0">
                      <a:pos x="24" y="8"/>
                    </a:cxn>
                    <a:cxn ang="0">
                      <a:pos x="20" y="12"/>
                    </a:cxn>
                    <a:cxn ang="0">
                      <a:pos x="28" y="14"/>
                    </a:cxn>
                    <a:cxn ang="0">
                      <a:pos x="40" y="16"/>
                    </a:cxn>
                    <a:cxn ang="0">
                      <a:pos x="44" y="10"/>
                    </a:cxn>
                    <a:cxn ang="0">
                      <a:pos x="54" y="6"/>
                    </a:cxn>
                    <a:cxn ang="0">
                      <a:pos x="56" y="8"/>
                    </a:cxn>
                    <a:cxn ang="0">
                      <a:pos x="66" y="10"/>
                    </a:cxn>
                    <a:cxn ang="0">
                      <a:pos x="74" y="12"/>
                    </a:cxn>
                    <a:cxn ang="0">
                      <a:pos x="76" y="14"/>
                    </a:cxn>
                    <a:cxn ang="0">
                      <a:pos x="82" y="10"/>
                    </a:cxn>
                    <a:cxn ang="0">
                      <a:pos x="88" y="6"/>
                    </a:cxn>
                    <a:cxn ang="0">
                      <a:pos x="88" y="14"/>
                    </a:cxn>
                    <a:cxn ang="0">
                      <a:pos x="92" y="22"/>
                    </a:cxn>
                    <a:cxn ang="0">
                      <a:pos x="100" y="14"/>
                    </a:cxn>
                    <a:cxn ang="0">
                      <a:pos x="108" y="10"/>
                    </a:cxn>
                    <a:cxn ang="0">
                      <a:pos x="112" y="24"/>
                    </a:cxn>
                    <a:cxn ang="0">
                      <a:pos x="110" y="28"/>
                    </a:cxn>
                    <a:cxn ang="0">
                      <a:pos x="96" y="26"/>
                    </a:cxn>
                    <a:cxn ang="0">
                      <a:pos x="74" y="36"/>
                    </a:cxn>
                    <a:cxn ang="0">
                      <a:pos x="60" y="40"/>
                    </a:cxn>
                    <a:cxn ang="0">
                      <a:pos x="56" y="36"/>
                    </a:cxn>
                    <a:cxn ang="0">
                      <a:pos x="44" y="30"/>
                    </a:cxn>
                    <a:cxn ang="0">
                      <a:pos x="20" y="30"/>
                    </a:cxn>
                    <a:cxn ang="0">
                      <a:pos x="4" y="32"/>
                    </a:cxn>
                    <a:cxn ang="0">
                      <a:pos x="0" y="16"/>
                    </a:cxn>
                    <a:cxn ang="0">
                      <a:pos x="2" y="2"/>
                    </a:cxn>
                  </a:cxnLst>
                  <a:rect l="0" t="0" r="r" b="b"/>
                  <a:pathLst>
                    <a:path w="112" h="40">
                      <a:moveTo>
                        <a:pt x="2" y="2"/>
                      </a:moveTo>
                      <a:lnTo>
                        <a:pt x="2" y="2"/>
                      </a:lnTo>
                      <a:lnTo>
                        <a:pt x="2" y="0"/>
                      </a:lnTo>
                      <a:lnTo>
                        <a:pt x="4" y="4"/>
                      </a:lnTo>
                      <a:lnTo>
                        <a:pt x="6" y="10"/>
                      </a:lnTo>
                      <a:lnTo>
                        <a:pt x="6" y="10"/>
                      </a:lnTo>
                      <a:lnTo>
                        <a:pt x="10" y="10"/>
                      </a:lnTo>
                      <a:lnTo>
                        <a:pt x="14" y="8"/>
                      </a:lnTo>
                      <a:lnTo>
                        <a:pt x="16" y="6"/>
                      </a:lnTo>
                      <a:lnTo>
                        <a:pt x="20" y="4"/>
                      </a:lnTo>
                      <a:lnTo>
                        <a:pt x="20" y="4"/>
                      </a:lnTo>
                      <a:lnTo>
                        <a:pt x="24" y="8"/>
                      </a:lnTo>
                      <a:lnTo>
                        <a:pt x="20" y="12"/>
                      </a:lnTo>
                      <a:lnTo>
                        <a:pt x="20" y="12"/>
                      </a:lnTo>
                      <a:lnTo>
                        <a:pt x="24" y="12"/>
                      </a:lnTo>
                      <a:lnTo>
                        <a:pt x="28" y="14"/>
                      </a:lnTo>
                      <a:lnTo>
                        <a:pt x="34" y="16"/>
                      </a:lnTo>
                      <a:lnTo>
                        <a:pt x="40" y="16"/>
                      </a:lnTo>
                      <a:lnTo>
                        <a:pt x="40" y="16"/>
                      </a:lnTo>
                      <a:lnTo>
                        <a:pt x="44" y="10"/>
                      </a:lnTo>
                      <a:lnTo>
                        <a:pt x="48" y="6"/>
                      </a:lnTo>
                      <a:lnTo>
                        <a:pt x="54" y="6"/>
                      </a:lnTo>
                      <a:lnTo>
                        <a:pt x="54" y="6"/>
                      </a:lnTo>
                      <a:lnTo>
                        <a:pt x="56" y="8"/>
                      </a:lnTo>
                      <a:lnTo>
                        <a:pt x="60" y="10"/>
                      </a:lnTo>
                      <a:lnTo>
                        <a:pt x="66" y="10"/>
                      </a:lnTo>
                      <a:lnTo>
                        <a:pt x="72" y="10"/>
                      </a:lnTo>
                      <a:lnTo>
                        <a:pt x="74" y="12"/>
                      </a:lnTo>
                      <a:lnTo>
                        <a:pt x="76" y="14"/>
                      </a:lnTo>
                      <a:lnTo>
                        <a:pt x="76" y="14"/>
                      </a:lnTo>
                      <a:lnTo>
                        <a:pt x="80" y="12"/>
                      </a:lnTo>
                      <a:lnTo>
                        <a:pt x="82" y="10"/>
                      </a:lnTo>
                      <a:lnTo>
                        <a:pt x="84" y="6"/>
                      </a:lnTo>
                      <a:lnTo>
                        <a:pt x="88" y="6"/>
                      </a:lnTo>
                      <a:lnTo>
                        <a:pt x="88" y="6"/>
                      </a:lnTo>
                      <a:lnTo>
                        <a:pt x="88" y="14"/>
                      </a:lnTo>
                      <a:lnTo>
                        <a:pt x="92" y="22"/>
                      </a:lnTo>
                      <a:lnTo>
                        <a:pt x="92" y="22"/>
                      </a:lnTo>
                      <a:lnTo>
                        <a:pt x="96" y="18"/>
                      </a:lnTo>
                      <a:lnTo>
                        <a:pt x="100" y="14"/>
                      </a:lnTo>
                      <a:lnTo>
                        <a:pt x="108" y="10"/>
                      </a:lnTo>
                      <a:lnTo>
                        <a:pt x="108" y="10"/>
                      </a:lnTo>
                      <a:lnTo>
                        <a:pt x="112" y="18"/>
                      </a:lnTo>
                      <a:lnTo>
                        <a:pt x="112" y="24"/>
                      </a:lnTo>
                      <a:lnTo>
                        <a:pt x="110" y="28"/>
                      </a:lnTo>
                      <a:lnTo>
                        <a:pt x="110" y="28"/>
                      </a:lnTo>
                      <a:lnTo>
                        <a:pt x="104" y="26"/>
                      </a:lnTo>
                      <a:lnTo>
                        <a:pt x="96" y="26"/>
                      </a:lnTo>
                      <a:lnTo>
                        <a:pt x="84" y="30"/>
                      </a:lnTo>
                      <a:lnTo>
                        <a:pt x="74" y="36"/>
                      </a:lnTo>
                      <a:lnTo>
                        <a:pt x="68" y="40"/>
                      </a:lnTo>
                      <a:lnTo>
                        <a:pt x="60" y="40"/>
                      </a:lnTo>
                      <a:lnTo>
                        <a:pt x="60" y="40"/>
                      </a:lnTo>
                      <a:lnTo>
                        <a:pt x="56" y="36"/>
                      </a:lnTo>
                      <a:lnTo>
                        <a:pt x="50" y="32"/>
                      </a:lnTo>
                      <a:lnTo>
                        <a:pt x="44" y="30"/>
                      </a:lnTo>
                      <a:lnTo>
                        <a:pt x="36" y="30"/>
                      </a:lnTo>
                      <a:lnTo>
                        <a:pt x="20" y="30"/>
                      </a:lnTo>
                      <a:lnTo>
                        <a:pt x="4" y="32"/>
                      </a:lnTo>
                      <a:lnTo>
                        <a:pt x="4" y="32"/>
                      </a:lnTo>
                      <a:lnTo>
                        <a:pt x="0" y="24"/>
                      </a:lnTo>
                      <a:lnTo>
                        <a:pt x="0" y="16"/>
                      </a:lnTo>
                      <a:lnTo>
                        <a:pt x="0" y="10"/>
                      </a:lnTo>
                      <a:lnTo>
                        <a:pt x="2" y="2"/>
                      </a:lnTo>
                      <a:lnTo>
                        <a:pt x="2" y="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1" name="Freeform 297"/>
                <p:cNvSpPr>
                  <a:spLocks/>
                </p:cNvSpPr>
                <p:nvPr userDrawn="1"/>
              </p:nvSpPr>
              <p:spPr bwMode="auto">
                <a:xfrm>
                  <a:off x="3107" y="779"/>
                  <a:ext cx="5" cy="22"/>
                </a:xfrm>
                <a:custGeom>
                  <a:avLst/>
                  <a:gdLst/>
                  <a:ahLst/>
                  <a:cxnLst>
                    <a:cxn ang="0">
                      <a:pos x="6" y="0"/>
                    </a:cxn>
                    <a:cxn ang="0">
                      <a:pos x="6" y="0"/>
                    </a:cxn>
                    <a:cxn ang="0">
                      <a:pos x="10" y="2"/>
                    </a:cxn>
                    <a:cxn ang="0">
                      <a:pos x="12" y="2"/>
                    </a:cxn>
                    <a:cxn ang="0">
                      <a:pos x="12" y="2"/>
                    </a:cxn>
                    <a:cxn ang="0">
                      <a:pos x="16" y="22"/>
                    </a:cxn>
                    <a:cxn ang="0">
                      <a:pos x="18" y="42"/>
                    </a:cxn>
                    <a:cxn ang="0">
                      <a:pos x="18" y="62"/>
                    </a:cxn>
                    <a:cxn ang="0">
                      <a:pos x="14" y="82"/>
                    </a:cxn>
                    <a:cxn ang="0">
                      <a:pos x="14" y="82"/>
                    </a:cxn>
                    <a:cxn ang="0">
                      <a:pos x="10" y="78"/>
                    </a:cxn>
                    <a:cxn ang="0">
                      <a:pos x="10" y="74"/>
                    </a:cxn>
                    <a:cxn ang="0">
                      <a:pos x="10" y="68"/>
                    </a:cxn>
                    <a:cxn ang="0">
                      <a:pos x="8" y="64"/>
                    </a:cxn>
                    <a:cxn ang="0">
                      <a:pos x="8" y="64"/>
                    </a:cxn>
                    <a:cxn ang="0">
                      <a:pos x="6" y="64"/>
                    </a:cxn>
                    <a:cxn ang="0">
                      <a:pos x="6" y="62"/>
                    </a:cxn>
                    <a:cxn ang="0">
                      <a:pos x="6" y="62"/>
                    </a:cxn>
                    <a:cxn ang="0">
                      <a:pos x="2" y="64"/>
                    </a:cxn>
                    <a:cxn ang="0">
                      <a:pos x="2" y="70"/>
                    </a:cxn>
                    <a:cxn ang="0">
                      <a:pos x="2" y="70"/>
                    </a:cxn>
                    <a:cxn ang="0">
                      <a:pos x="0" y="52"/>
                    </a:cxn>
                    <a:cxn ang="0">
                      <a:pos x="0" y="34"/>
                    </a:cxn>
                    <a:cxn ang="0">
                      <a:pos x="2" y="16"/>
                    </a:cxn>
                    <a:cxn ang="0">
                      <a:pos x="6" y="0"/>
                    </a:cxn>
                    <a:cxn ang="0">
                      <a:pos x="6" y="0"/>
                    </a:cxn>
                  </a:cxnLst>
                  <a:rect l="0" t="0" r="r" b="b"/>
                  <a:pathLst>
                    <a:path w="18" h="82">
                      <a:moveTo>
                        <a:pt x="6" y="0"/>
                      </a:moveTo>
                      <a:lnTo>
                        <a:pt x="6" y="0"/>
                      </a:lnTo>
                      <a:lnTo>
                        <a:pt x="10" y="2"/>
                      </a:lnTo>
                      <a:lnTo>
                        <a:pt x="12" y="2"/>
                      </a:lnTo>
                      <a:lnTo>
                        <a:pt x="12" y="2"/>
                      </a:lnTo>
                      <a:lnTo>
                        <a:pt x="16" y="22"/>
                      </a:lnTo>
                      <a:lnTo>
                        <a:pt x="18" y="42"/>
                      </a:lnTo>
                      <a:lnTo>
                        <a:pt x="18" y="62"/>
                      </a:lnTo>
                      <a:lnTo>
                        <a:pt x="14" y="82"/>
                      </a:lnTo>
                      <a:lnTo>
                        <a:pt x="14" y="82"/>
                      </a:lnTo>
                      <a:lnTo>
                        <a:pt x="10" y="78"/>
                      </a:lnTo>
                      <a:lnTo>
                        <a:pt x="10" y="74"/>
                      </a:lnTo>
                      <a:lnTo>
                        <a:pt x="10" y="68"/>
                      </a:lnTo>
                      <a:lnTo>
                        <a:pt x="8" y="64"/>
                      </a:lnTo>
                      <a:lnTo>
                        <a:pt x="8" y="64"/>
                      </a:lnTo>
                      <a:lnTo>
                        <a:pt x="6" y="64"/>
                      </a:lnTo>
                      <a:lnTo>
                        <a:pt x="6" y="62"/>
                      </a:lnTo>
                      <a:lnTo>
                        <a:pt x="6" y="62"/>
                      </a:lnTo>
                      <a:lnTo>
                        <a:pt x="2" y="64"/>
                      </a:lnTo>
                      <a:lnTo>
                        <a:pt x="2" y="70"/>
                      </a:lnTo>
                      <a:lnTo>
                        <a:pt x="2" y="70"/>
                      </a:lnTo>
                      <a:lnTo>
                        <a:pt x="0" y="52"/>
                      </a:lnTo>
                      <a:lnTo>
                        <a:pt x="0" y="34"/>
                      </a:lnTo>
                      <a:lnTo>
                        <a:pt x="2" y="16"/>
                      </a:lnTo>
                      <a:lnTo>
                        <a:pt x="6" y="0"/>
                      </a:lnTo>
                      <a:lnTo>
                        <a:pt x="6"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2" name="Freeform 298"/>
                <p:cNvSpPr>
                  <a:spLocks/>
                </p:cNvSpPr>
                <p:nvPr userDrawn="1"/>
              </p:nvSpPr>
              <p:spPr bwMode="auto">
                <a:xfrm>
                  <a:off x="3799" y="901"/>
                  <a:ext cx="8" cy="11"/>
                </a:xfrm>
                <a:custGeom>
                  <a:avLst/>
                  <a:gdLst/>
                  <a:ahLst/>
                  <a:cxnLst>
                    <a:cxn ang="0">
                      <a:pos x="24" y="0"/>
                    </a:cxn>
                    <a:cxn ang="0">
                      <a:pos x="24" y="0"/>
                    </a:cxn>
                    <a:cxn ang="0">
                      <a:pos x="28" y="6"/>
                    </a:cxn>
                    <a:cxn ang="0">
                      <a:pos x="30" y="12"/>
                    </a:cxn>
                    <a:cxn ang="0">
                      <a:pos x="28" y="18"/>
                    </a:cxn>
                    <a:cxn ang="0">
                      <a:pos x="24" y="24"/>
                    </a:cxn>
                    <a:cxn ang="0">
                      <a:pos x="18" y="30"/>
                    </a:cxn>
                    <a:cxn ang="0">
                      <a:pos x="12" y="34"/>
                    </a:cxn>
                    <a:cxn ang="0">
                      <a:pos x="0" y="40"/>
                    </a:cxn>
                    <a:cxn ang="0">
                      <a:pos x="0" y="40"/>
                    </a:cxn>
                    <a:cxn ang="0">
                      <a:pos x="4" y="30"/>
                    </a:cxn>
                    <a:cxn ang="0">
                      <a:pos x="10" y="20"/>
                    </a:cxn>
                    <a:cxn ang="0">
                      <a:pos x="24" y="0"/>
                    </a:cxn>
                    <a:cxn ang="0">
                      <a:pos x="24" y="0"/>
                    </a:cxn>
                  </a:cxnLst>
                  <a:rect l="0" t="0" r="r" b="b"/>
                  <a:pathLst>
                    <a:path w="30" h="40">
                      <a:moveTo>
                        <a:pt x="24" y="0"/>
                      </a:moveTo>
                      <a:lnTo>
                        <a:pt x="24" y="0"/>
                      </a:lnTo>
                      <a:lnTo>
                        <a:pt x="28" y="6"/>
                      </a:lnTo>
                      <a:lnTo>
                        <a:pt x="30" y="12"/>
                      </a:lnTo>
                      <a:lnTo>
                        <a:pt x="28" y="18"/>
                      </a:lnTo>
                      <a:lnTo>
                        <a:pt x="24" y="24"/>
                      </a:lnTo>
                      <a:lnTo>
                        <a:pt x="18" y="30"/>
                      </a:lnTo>
                      <a:lnTo>
                        <a:pt x="12" y="34"/>
                      </a:lnTo>
                      <a:lnTo>
                        <a:pt x="0" y="40"/>
                      </a:lnTo>
                      <a:lnTo>
                        <a:pt x="0" y="40"/>
                      </a:lnTo>
                      <a:lnTo>
                        <a:pt x="4" y="30"/>
                      </a:lnTo>
                      <a:lnTo>
                        <a:pt x="10" y="20"/>
                      </a:lnTo>
                      <a:lnTo>
                        <a:pt x="24" y="0"/>
                      </a:lnTo>
                      <a:lnTo>
                        <a:pt x="2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3" name="Freeform 299"/>
                <p:cNvSpPr>
                  <a:spLocks/>
                </p:cNvSpPr>
                <p:nvPr userDrawn="1"/>
              </p:nvSpPr>
              <p:spPr bwMode="auto">
                <a:xfrm>
                  <a:off x="3175" y="931"/>
                  <a:ext cx="2" cy="8"/>
                </a:xfrm>
                <a:custGeom>
                  <a:avLst/>
                  <a:gdLst/>
                  <a:ahLst/>
                  <a:cxnLst>
                    <a:cxn ang="0">
                      <a:pos x="2" y="0"/>
                    </a:cxn>
                    <a:cxn ang="0">
                      <a:pos x="2" y="0"/>
                    </a:cxn>
                    <a:cxn ang="0">
                      <a:pos x="6" y="2"/>
                    </a:cxn>
                    <a:cxn ang="0">
                      <a:pos x="8" y="6"/>
                    </a:cxn>
                    <a:cxn ang="0">
                      <a:pos x="10" y="10"/>
                    </a:cxn>
                    <a:cxn ang="0">
                      <a:pos x="10" y="14"/>
                    </a:cxn>
                    <a:cxn ang="0">
                      <a:pos x="6" y="24"/>
                    </a:cxn>
                    <a:cxn ang="0">
                      <a:pos x="0" y="30"/>
                    </a:cxn>
                    <a:cxn ang="0">
                      <a:pos x="0" y="30"/>
                    </a:cxn>
                    <a:cxn ang="0">
                      <a:pos x="0" y="24"/>
                    </a:cxn>
                    <a:cxn ang="0">
                      <a:pos x="2" y="18"/>
                    </a:cxn>
                    <a:cxn ang="0">
                      <a:pos x="2" y="8"/>
                    </a:cxn>
                    <a:cxn ang="0">
                      <a:pos x="2" y="0"/>
                    </a:cxn>
                    <a:cxn ang="0">
                      <a:pos x="2" y="0"/>
                    </a:cxn>
                  </a:cxnLst>
                  <a:rect l="0" t="0" r="r" b="b"/>
                  <a:pathLst>
                    <a:path w="10" h="30">
                      <a:moveTo>
                        <a:pt x="2" y="0"/>
                      </a:moveTo>
                      <a:lnTo>
                        <a:pt x="2" y="0"/>
                      </a:lnTo>
                      <a:lnTo>
                        <a:pt x="6" y="2"/>
                      </a:lnTo>
                      <a:lnTo>
                        <a:pt x="8" y="6"/>
                      </a:lnTo>
                      <a:lnTo>
                        <a:pt x="10" y="10"/>
                      </a:lnTo>
                      <a:lnTo>
                        <a:pt x="10" y="14"/>
                      </a:lnTo>
                      <a:lnTo>
                        <a:pt x="6" y="24"/>
                      </a:lnTo>
                      <a:lnTo>
                        <a:pt x="0" y="30"/>
                      </a:lnTo>
                      <a:lnTo>
                        <a:pt x="0" y="30"/>
                      </a:lnTo>
                      <a:lnTo>
                        <a:pt x="0" y="24"/>
                      </a:lnTo>
                      <a:lnTo>
                        <a:pt x="2" y="18"/>
                      </a:lnTo>
                      <a:lnTo>
                        <a:pt x="2" y="8"/>
                      </a:lnTo>
                      <a:lnTo>
                        <a:pt x="2" y="0"/>
                      </a:lnTo>
                      <a:lnTo>
                        <a:pt x="2"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4" name="Freeform 300"/>
                <p:cNvSpPr>
                  <a:spLocks/>
                </p:cNvSpPr>
                <p:nvPr userDrawn="1"/>
              </p:nvSpPr>
              <p:spPr bwMode="auto">
                <a:xfrm>
                  <a:off x="4494" y="1405"/>
                  <a:ext cx="4" cy="9"/>
                </a:xfrm>
                <a:custGeom>
                  <a:avLst/>
                  <a:gdLst/>
                  <a:ahLst/>
                  <a:cxnLst>
                    <a:cxn ang="0">
                      <a:pos x="0" y="32"/>
                    </a:cxn>
                    <a:cxn ang="0">
                      <a:pos x="0" y="32"/>
                    </a:cxn>
                    <a:cxn ang="0">
                      <a:pos x="6" y="24"/>
                    </a:cxn>
                    <a:cxn ang="0">
                      <a:pos x="8" y="18"/>
                    </a:cxn>
                    <a:cxn ang="0">
                      <a:pos x="12" y="0"/>
                    </a:cxn>
                    <a:cxn ang="0">
                      <a:pos x="12" y="0"/>
                    </a:cxn>
                    <a:cxn ang="0">
                      <a:pos x="14" y="4"/>
                    </a:cxn>
                    <a:cxn ang="0">
                      <a:pos x="16" y="4"/>
                    </a:cxn>
                    <a:cxn ang="0">
                      <a:pos x="16" y="2"/>
                    </a:cxn>
                    <a:cxn ang="0">
                      <a:pos x="16" y="2"/>
                    </a:cxn>
                    <a:cxn ang="0">
                      <a:pos x="16" y="10"/>
                    </a:cxn>
                    <a:cxn ang="0">
                      <a:pos x="12" y="18"/>
                    </a:cxn>
                    <a:cxn ang="0">
                      <a:pos x="8" y="26"/>
                    </a:cxn>
                    <a:cxn ang="0">
                      <a:pos x="0" y="32"/>
                    </a:cxn>
                    <a:cxn ang="0">
                      <a:pos x="0" y="32"/>
                    </a:cxn>
                  </a:cxnLst>
                  <a:rect l="0" t="0" r="r" b="b"/>
                  <a:pathLst>
                    <a:path w="16" h="32">
                      <a:moveTo>
                        <a:pt x="0" y="32"/>
                      </a:moveTo>
                      <a:lnTo>
                        <a:pt x="0" y="32"/>
                      </a:lnTo>
                      <a:lnTo>
                        <a:pt x="6" y="24"/>
                      </a:lnTo>
                      <a:lnTo>
                        <a:pt x="8" y="18"/>
                      </a:lnTo>
                      <a:lnTo>
                        <a:pt x="12" y="0"/>
                      </a:lnTo>
                      <a:lnTo>
                        <a:pt x="12" y="0"/>
                      </a:lnTo>
                      <a:lnTo>
                        <a:pt x="14" y="4"/>
                      </a:lnTo>
                      <a:lnTo>
                        <a:pt x="16" y="4"/>
                      </a:lnTo>
                      <a:lnTo>
                        <a:pt x="16" y="2"/>
                      </a:lnTo>
                      <a:lnTo>
                        <a:pt x="16" y="2"/>
                      </a:lnTo>
                      <a:lnTo>
                        <a:pt x="16" y="10"/>
                      </a:lnTo>
                      <a:lnTo>
                        <a:pt x="12" y="18"/>
                      </a:lnTo>
                      <a:lnTo>
                        <a:pt x="8" y="26"/>
                      </a:lnTo>
                      <a:lnTo>
                        <a:pt x="0" y="32"/>
                      </a:lnTo>
                      <a:lnTo>
                        <a:pt x="0" y="32"/>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5" name="Freeform 301"/>
                <p:cNvSpPr>
                  <a:spLocks/>
                </p:cNvSpPr>
                <p:nvPr userDrawn="1"/>
              </p:nvSpPr>
              <p:spPr bwMode="auto">
                <a:xfrm>
                  <a:off x="4485" y="1419"/>
                  <a:ext cx="4" cy="10"/>
                </a:xfrm>
                <a:custGeom>
                  <a:avLst/>
                  <a:gdLst/>
                  <a:ahLst/>
                  <a:cxnLst>
                    <a:cxn ang="0">
                      <a:pos x="14" y="0"/>
                    </a:cxn>
                    <a:cxn ang="0">
                      <a:pos x="14" y="0"/>
                    </a:cxn>
                    <a:cxn ang="0">
                      <a:pos x="14" y="10"/>
                    </a:cxn>
                    <a:cxn ang="0">
                      <a:pos x="12" y="20"/>
                    </a:cxn>
                    <a:cxn ang="0">
                      <a:pos x="6" y="38"/>
                    </a:cxn>
                    <a:cxn ang="0">
                      <a:pos x="6" y="38"/>
                    </a:cxn>
                    <a:cxn ang="0">
                      <a:pos x="4" y="36"/>
                    </a:cxn>
                    <a:cxn ang="0">
                      <a:pos x="4" y="34"/>
                    </a:cxn>
                    <a:cxn ang="0">
                      <a:pos x="6" y="32"/>
                    </a:cxn>
                    <a:cxn ang="0">
                      <a:pos x="6" y="30"/>
                    </a:cxn>
                    <a:cxn ang="0">
                      <a:pos x="6" y="30"/>
                    </a:cxn>
                    <a:cxn ang="0">
                      <a:pos x="4" y="30"/>
                    </a:cxn>
                    <a:cxn ang="0">
                      <a:pos x="2" y="32"/>
                    </a:cxn>
                    <a:cxn ang="0">
                      <a:pos x="2" y="32"/>
                    </a:cxn>
                    <a:cxn ang="0">
                      <a:pos x="0" y="34"/>
                    </a:cxn>
                    <a:cxn ang="0">
                      <a:pos x="0" y="34"/>
                    </a:cxn>
                    <a:cxn ang="0">
                      <a:pos x="0" y="28"/>
                    </a:cxn>
                    <a:cxn ang="0">
                      <a:pos x="4" y="20"/>
                    </a:cxn>
                    <a:cxn ang="0">
                      <a:pos x="14" y="0"/>
                    </a:cxn>
                    <a:cxn ang="0">
                      <a:pos x="14" y="0"/>
                    </a:cxn>
                  </a:cxnLst>
                  <a:rect l="0" t="0" r="r" b="b"/>
                  <a:pathLst>
                    <a:path w="14" h="38">
                      <a:moveTo>
                        <a:pt x="14" y="0"/>
                      </a:moveTo>
                      <a:lnTo>
                        <a:pt x="14" y="0"/>
                      </a:lnTo>
                      <a:lnTo>
                        <a:pt x="14" y="10"/>
                      </a:lnTo>
                      <a:lnTo>
                        <a:pt x="12" y="20"/>
                      </a:lnTo>
                      <a:lnTo>
                        <a:pt x="6" y="38"/>
                      </a:lnTo>
                      <a:lnTo>
                        <a:pt x="6" y="38"/>
                      </a:lnTo>
                      <a:lnTo>
                        <a:pt x="4" y="36"/>
                      </a:lnTo>
                      <a:lnTo>
                        <a:pt x="4" y="34"/>
                      </a:lnTo>
                      <a:lnTo>
                        <a:pt x="6" y="32"/>
                      </a:lnTo>
                      <a:lnTo>
                        <a:pt x="6" y="30"/>
                      </a:lnTo>
                      <a:lnTo>
                        <a:pt x="6" y="30"/>
                      </a:lnTo>
                      <a:lnTo>
                        <a:pt x="4" y="30"/>
                      </a:lnTo>
                      <a:lnTo>
                        <a:pt x="2" y="32"/>
                      </a:lnTo>
                      <a:lnTo>
                        <a:pt x="2" y="32"/>
                      </a:lnTo>
                      <a:lnTo>
                        <a:pt x="0" y="34"/>
                      </a:lnTo>
                      <a:lnTo>
                        <a:pt x="0" y="34"/>
                      </a:lnTo>
                      <a:lnTo>
                        <a:pt x="0" y="28"/>
                      </a:lnTo>
                      <a:lnTo>
                        <a:pt x="4" y="20"/>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6" name="Freeform 302"/>
                <p:cNvSpPr>
                  <a:spLocks/>
                </p:cNvSpPr>
                <p:nvPr userDrawn="1"/>
              </p:nvSpPr>
              <p:spPr bwMode="auto">
                <a:xfrm>
                  <a:off x="4479" y="1445"/>
                  <a:ext cx="3" cy="4"/>
                </a:xfrm>
                <a:custGeom>
                  <a:avLst/>
                  <a:gdLst/>
                  <a:ahLst/>
                  <a:cxnLst>
                    <a:cxn ang="0">
                      <a:pos x="14" y="0"/>
                    </a:cxn>
                    <a:cxn ang="0">
                      <a:pos x="14" y="0"/>
                    </a:cxn>
                    <a:cxn ang="0">
                      <a:pos x="10" y="8"/>
                    </a:cxn>
                    <a:cxn ang="0">
                      <a:pos x="4" y="14"/>
                    </a:cxn>
                    <a:cxn ang="0">
                      <a:pos x="2" y="16"/>
                    </a:cxn>
                    <a:cxn ang="0">
                      <a:pos x="0" y="16"/>
                    </a:cxn>
                    <a:cxn ang="0">
                      <a:pos x="4" y="8"/>
                    </a:cxn>
                    <a:cxn ang="0">
                      <a:pos x="4" y="8"/>
                    </a:cxn>
                    <a:cxn ang="0">
                      <a:pos x="8" y="4"/>
                    </a:cxn>
                    <a:cxn ang="0">
                      <a:pos x="14" y="0"/>
                    </a:cxn>
                    <a:cxn ang="0">
                      <a:pos x="14" y="0"/>
                    </a:cxn>
                  </a:cxnLst>
                  <a:rect l="0" t="0" r="r" b="b"/>
                  <a:pathLst>
                    <a:path w="14" h="16">
                      <a:moveTo>
                        <a:pt x="14" y="0"/>
                      </a:moveTo>
                      <a:lnTo>
                        <a:pt x="14" y="0"/>
                      </a:lnTo>
                      <a:lnTo>
                        <a:pt x="10" y="8"/>
                      </a:lnTo>
                      <a:lnTo>
                        <a:pt x="4" y="14"/>
                      </a:lnTo>
                      <a:lnTo>
                        <a:pt x="2" y="16"/>
                      </a:lnTo>
                      <a:lnTo>
                        <a:pt x="0" y="16"/>
                      </a:lnTo>
                      <a:lnTo>
                        <a:pt x="4" y="8"/>
                      </a:lnTo>
                      <a:lnTo>
                        <a:pt x="4" y="8"/>
                      </a:lnTo>
                      <a:lnTo>
                        <a:pt x="8" y="4"/>
                      </a:lnTo>
                      <a:lnTo>
                        <a:pt x="14" y="0"/>
                      </a:lnTo>
                      <a:lnTo>
                        <a:pt x="14"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7" name="Freeform 303"/>
                <p:cNvSpPr>
                  <a:spLocks/>
                </p:cNvSpPr>
                <p:nvPr userDrawn="1"/>
              </p:nvSpPr>
              <p:spPr bwMode="auto">
                <a:xfrm>
                  <a:off x="4360" y="1463"/>
                  <a:ext cx="162" cy="172"/>
                </a:xfrm>
                <a:custGeom>
                  <a:avLst/>
                  <a:gdLst/>
                  <a:ahLst/>
                  <a:cxnLst>
                    <a:cxn ang="0">
                      <a:pos x="550" y="80"/>
                    </a:cxn>
                    <a:cxn ang="0">
                      <a:pos x="568" y="64"/>
                    </a:cxn>
                    <a:cxn ang="0">
                      <a:pos x="596" y="20"/>
                    </a:cxn>
                    <a:cxn ang="0">
                      <a:pos x="612" y="0"/>
                    </a:cxn>
                    <a:cxn ang="0">
                      <a:pos x="604" y="24"/>
                    </a:cxn>
                    <a:cxn ang="0">
                      <a:pos x="580" y="70"/>
                    </a:cxn>
                    <a:cxn ang="0">
                      <a:pos x="534" y="136"/>
                    </a:cxn>
                    <a:cxn ang="0">
                      <a:pos x="502" y="178"/>
                    </a:cxn>
                    <a:cxn ang="0">
                      <a:pos x="504" y="172"/>
                    </a:cxn>
                    <a:cxn ang="0">
                      <a:pos x="508" y="166"/>
                    </a:cxn>
                    <a:cxn ang="0">
                      <a:pos x="452" y="234"/>
                    </a:cxn>
                    <a:cxn ang="0">
                      <a:pos x="336" y="366"/>
                    </a:cxn>
                    <a:cxn ang="0">
                      <a:pos x="208" y="490"/>
                    </a:cxn>
                    <a:cxn ang="0">
                      <a:pos x="74" y="606"/>
                    </a:cxn>
                    <a:cxn ang="0">
                      <a:pos x="2" y="658"/>
                    </a:cxn>
                    <a:cxn ang="0">
                      <a:pos x="2" y="650"/>
                    </a:cxn>
                    <a:cxn ang="0">
                      <a:pos x="18" y="636"/>
                    </a:cxn>
                    <a:cxn ang="0">
                      <a:pos x="96" y="556"/>
                    </a:cxn>
                    <a:cxn ang="0">
                      <a:pos x="180" y="480"/>
                    </a:cxn>
                    <a:cxn ang="0">
                      <a:pos x="204" y="458"/>
                    </a:cxn>
                    <a:cxn ang="0">
                      <a:pos x="268" y="384"/>
                    </a:cxn>
                    <a:cxn ang="0">
                      <a:pos x="328" y="310"/>
                    </a:cxn>
                    <a:cxn ang="0">
                      <a:pos x="350" y="286"/>
                    </a:cxn>
                    <a:cxn ang="0">
                      <a:pos x="426" y="224"/>
                    </a:cxn>
                    <a:cxn ang="0">
                      <a:pos x="448" y="200"/>
                    </a:cxn>
                    <a:cxn ang="0">
                      <a:pos x="452" y="202"/>
                    </a:cxn>
                    <a:cxn ang="0">
                      <a:pos x="458" y="192"/>
                    </a:cxn>
                    <a:cxn ang="0">
                      <a:pos x="472" y="174"/>
                    </a:cxn>
                    <a:cxn ang="0">
                      <a:pos x="480" y="166"/>
                    </a:cxn>
                    <a:cxn ang="0">
                      <a:pos x="480" y="168"/>
                    </a:cxn>
                    <a:cxn ang="0">
                      <a:pos x="482" y="168"/>
                    </a:cxn>
                    <a:cxn ang="0">
                      <a:pos x="494" y="152"/>
                    </a:cxn>
                    <a:cxn ang="0">
                      <a:pos x="520" y="118"/>
                    </a:cxn>
                    <a:cxn ang="0">
                      <a:pos x="532" y="100"/>
                    </a:cxn>
                    <a:cxn ang="0">
                      <a:pos x="534" y="98"/>
                    </a:cxn>
                    <a:cxn ang="0">
                      <a:pos x="538" y="102"/>
                    </a:cxn>
                    <a:cxn ang="0">
                      <a:pos x="544" y="88"/>
                    </a:cxn>
                    <a:cxn ang="0">
                      <a:pos x="552" y="74"/>
                    </a:cxn>
                    <a:cxn ang="0">
                      <a:pos x="554" y="78"/>
                    </a:cxn>
                    <a:cxn ang="0">
                      <a:pos x="550" y="80"/>
                    </a:cxn>
                  </a:cxnLst>
                  <a:rect l="0" t="0" r="r" b="b"/>
                  <a:pathLst>
                    <a:path w="612" h="658">
                      <a:moveTo>
                        <a:pt x="550" y="80"/>
                      </a:moveTo>
                      <a:lnTo>
                        <a:pt x="550" y="80"/>
                      </a:lnTo>
                      <a:lnTo>
                        <a:pt x="560" y="74"/>
                      </a:lnTo>
                      <a:lnTo>
                        <a:pt x="568" y="64"/>
                      </a:lnTo>
                      <a:lnTo>
                        <a:pt x="582" y="44"/>
                      </a:lnTo>
                      <a:lnTo>
                        <a:pt x="596" y="20"/>
                      </a:lnTo>
                      <a:lnTo>
                        <a:pt x="604" y="10"/>
                      </a:lnTo>
                      <a:lnTo>
                        <a:pt x="612" y="0"/>
                      </a:lnTo>
                      <a:lnTo>
                        <a:pt x="612" y="0"/>
                      </a:lnTo>
                      <a:lnTo>
                        <a:pt x="604" y="24"/>
                      </a:lnTo>
                      <a:lnTo>
                        <a:pt x="592" y="46"/>
                      </a:lnTo>
                      <a:lnTo>
                        <a:pt x="580" y="70"/>
                      </a:lnTo>
                      <a:lnTo>
                        <a:pt x="566" y="92"/>
                      </a:lnTo>
                      <a:lnTo>
                        <a:pt x="534" y="136"/>
                      </a:lnTo>
                      <a:lnTo>
                        <a:pt x="502" y="178"/>
                      </a:lnTo>
                      <a:lnTo>
                        <a:pt x="502" y="178"/>
                      </a:lnTo>
                      <a:lnTo>
                        <a:pt x="502" y="176"/>
                      </a:lnTo>
                      <a:lnTo>
                        <a:pt x="504" y="172"/>
                      </a:lnTo>
                      <a:lnTo>
                        <a:pt x="508" y="168"/>
                      </a:lnTo>
                      <a:lnTo>
                        <a:pt x="508" y="166"/>
                      </a:lnTo>
                      <a:lnTo>
                        <a:pt x="508" y="166"/>
                      </a:lnTo>
                      <a:lnTo>
                        <a:pt x="452" y="234"/>
                      </a:lnTo>
                      <a:lnTo>
                        <a:pt x="394" y="302"/>
                      </a:lnTo>
                      <a:lnTo>
                        <a:pt x="336" y="366"/>
                      </a:lnTo>
                      <a:lnTo>
                        <a:pt x="274" y="430"/>
                      </a:lnTo>
                      <a:lnTo>
                        <a:pt x="208" y="490"/>
                      </a:lnTo>
                      <a:lnTo>
                        <a:pt x="142" y="550"/>
                      </a:lnTo>
                      <a:lnTo>
                        <a:pt x="74" y="606"/>
                      </a:lnTo>
                      <a:lnTo>
                        <a:pt x="2" y="658"/>
                      </a:lnTo>
                      <a:lnTo>
                        <a:pt x="2" y="658"/>
                      </a:lnTo>
                      <a:lnTo>
                        <a:pt x="0" y="654"/>
                      </a:lnTo>
                      <a:lnTo>
                        <a:pt x="2" y="650"/>
                      </a:lnTo>
                      <a:lnTo>
                        <a:pt x="6" y="644"/>
                      </a:lnTo>
                      <a:lnTo>
                        <a:pt x="18" y="636"/>
                      </a:lnTo>
                      <a:lnTo>
                        <a:pt x="18" y="636"/>
                      </a:lnTo>
                      <a:lnTo>
                        <a:pt x="96" y="556"/>
                      </a:lnTo>
                      <a:lnTo>
                        <a:pt x="138" y="518"/>
                      </a:lnTo>
                      <a:lnTo>
                        <a:pt x="180" y="480"/>
                      </a:lnTo>
                      <a:lnTo>
                        <a:pt x="180" y="480"/>
                      </a:lnTo>
                      <a:lnTo>
                        <a:pt x="204" y="458"/>
                      </a:lnTo>
                      <a:lnTo>
                        <a:pt x="226" y="434"/>
                      </a:lnTo>
                      <a:lnTo>
                        <a:pt x="268" y="384"/>
                      </a:lnTo>
                      <a:lnTo>
                        <a:pt x="308" y="334"/>
                      </a:lnTo>
                      <a:lnTo>
                        <a:pt x="328" y="310"/>
                      </a:lnTo>
                      <a:lnTo>
                        <a:pt x="350" y="286"/>
                      </a:lnTo>
                      <a:lnTo>
                        <a:pt x="350" y="286"/>
                      </a:lnTo>
                      <a:lnTo>
                        <a:pt x="402" y="246"/>
                      </a:lnTo>
                      <a:lnTo>
                        <a:pt x="426" y="224"/>
                      </a:lnTo>
                      <a:lnTo>
                        <a:pt x="448" y="200"/>
                      </a:lnTo>
                      <a:lnTo>
                        <a:pt x="448" y="200"/>
                      </a:lnTo>
                      <a:lnTo>
                        <a:pt x="450" y="198"/>
                      </a:lnTo>
                      <a:lnTo>
                        <a:pt x="452" y="202"/>
                      </a:lnTo>
                      <a:lnTo>
                        <a:pt x="452" y="202"/>
                      </a:lnTo>
                      <a:lnTo>
                        <a:pt x="458" y="192"/>
                      </a:lnTo>
                      <a:lnTo>
                        <a:pt x="466" y="182"/>
                      </a:lnTo>
                      <a:lnTo>
                        <a:pt x="472" y="174"/>
                      </a:lnTo>
                      <a:lnTo>
                        <a:pt x="480" y="166"/>
                      </a:lnTo>
                      <a:lnTo>
                        <a:pt x="480" y="166"/>
                      </a:lnTo>
                      <a:lnTo>
                        <a:pt x="480" y="166"/>
                      </a:lnTo>
                      <a:lnTo>
                        <a:pt x="480" y="168"/>
                      </a:lnTo>
                      <a:lnTo>
                        <a:pt x="480" y="168"/>
                      </a:lnTo>
                      <a:lnTo>
                        <a:pt x="482" y="168"/>
                      </a:lnTo>
                      <a:lnTo>
                        <a:pt x="482" y="168"/>
                      </a:lnTo>
                      <a:lnTo>
                        <a:pt x="494" y="152"/>
                      </a:lnTo>
                      <a:lnTo>
                        <a:pt x="508" y="136"/>
                      </a:lnTo>
                      <a:lnTo>
                        <a:pt x="520" y="118"/>
                      </a:lnTo>
                      <a:lnTo>
                        <a:pt x="532" y="100"/>
                      </a:lnTo>
                      <a:lnTo>
                        <a:pt x="532" y="100"/>
                      </a:lnTo>
                      <a:lnTo>
                        <a:pt x="534" y="98"/>
                      </a:lnTo>
                      <a:lnTo>
                        <a:pt x="534" y="98"/>
                      </a:lnTo>
                      <a:lnTo>
                        <a:pt x="536" y="100"/>
                      </a:lnTo>
                      <a:lnTo>
                        <a:pt x="538" y="102"/>
                      </a:lnTo>
                      <a:lnTo>
                        <a:pt x="538" y="102"/>
                      </a:lnTo>
                      <a:lnTo>
                        <a:pt x="544" y="88"/>
                      </a:lnTo>
                      <a:lnTo>
                        <a:pt x="552" y="74"/>
                      </a:lnTo>
                      <a:lnTo>
                        <a:pt x="552" y="74"/>
                      </a:lnTo>
                      <a:lnTo>
                        <a:pt x="554" y="76"/>
                      </a:lnTo>
                      <a:lnTo>
                        <a:pt x="554" y="78"/>
                      </a:lnTo>
                      <a:lnTo>
                        <a:pt x="550" y="80"/>
                      </a:lnTo>
                      <a:lnTo>
                        <a:pt x="550" y="8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8" name="Freeform 304"/>
                <p:cNvSpPr>
                  <a:spLocks/>
                </p:cNvSpPr>
                <p:nvPr userDrawn="1"/>
              </p:nvSpPr>
              <p:spPr bwMode="auto">
                <a:xfrm>
                  <a:off x="3840" y="230"/>
                  <a:ext cx="23" cy="3"/>
                </a:xfrm>
                <a:custGeom>
                  <a:avLst/>
                  <a:gdLst/>
                  <a:ahLst/>
                  <a:cxnLst>
                    <a:cxn ang="0">
                      <a:pos x="0" y="6"/>
                    </a:cxn>
                    <a:cxn ang="0">
                      <a:pos x="0" y="6"/>
                    </a:cxn>
                    <a:cxn ang="0">
                      <a:pos x="2" y="4"/>
                    </a:cxn>
                    <a:cxn ang="0">
                      <a:pos x="4" y="2"/>
                    </a:cxn>
                    <a:cxn ang="0">
                      <a:pos x="6" y="2"/>
                    </a:cxn>
                    <a:cxn ang="0">
                      <a:pos x="2" y="2"/>
                    </a:cxn>
                    <a:cxn ang="0">
                      <a:pos x="2" y="2"/>
                    </a:cxn>
                    <a:cxn ang="0">
                      <a:pos x="26" y="0"/>
                    </a:cxn>
                    <a:cxn ang="0">
                      <a:pos x="50" y="2"/>
                    </a:cxn>
                    <a:cxn ang="0">
                      <a:pos x="72" y="4"/>
                    </a:cxn>
                    <a:cxn ang="0">
                      <a:pos x="90" y="10"/>
                    </a:cxn>
                    <a:cxn ang="0">
                      <a:pos x="90" y="10"/>
                    </a:cxn>
                    <a:cxn ang="0">
                      <a:pos x="66" y="10"/>
                    </a:cxn>
                    <a:cxn ang="0">
                      <a:pos x="44" y="10"/>
                    </a:cxn>
                    <a:cxn ang="0">
                      <a:pos x="0" y="6"/>
                    </a:cxn>
                    <a:cxn ang="0">
                      <a:pos x="0" y="6"/>
                    </a:cxn>
                  </a:cxnLst>
                  <a:rect l="0" t="0" r="r" b="b"/>
                  <a:pathLst>
                    <a:path w="90" h="10">
                      <a:moveTo>
                        <a:pt x="0" y="6"/>
                      </a:moveTo>
                      <a:lnTo>
                        <a:pt x="0" y="6"/>
                      </a:lnTo>
                      <a:lnTo>
                        <a:pt x="2" y="4"/>
                      </a:lnTo>
                      <a:lnTo>
                        <a:pt x="4" y="2"/>
                      </a:lnTo>
                      <a:lnTo>
                        <a:pt x="6" y="2"/>
                      </a:lnTo>
                      <a:lnTo>
                        <a:pt x="2" y="2"/>
                      </a:lnTo>
                      <a:lnTo>
                        <a:pt x="2" y="2"/>
                      </a:lnTo>
                      <a:lnTo>
                        <a:pt x="26" y="0"/>
                      </a:lnTo>
                      <a:lnTo>
                        <a:pt x="50" y="2"/>
                      </a:lnTo>
                      <a:lnTo>
                        <a:pt x="72" y="4"/>
                      </a:lnTo>
                      <a:lnTo>
                        <a:pt x="90" y="10"/>
                      </a:lnTo>
                      <a:lnTo>
                        <a:pt x="90" y="10"/>
                      </a:lnTo>
                      <a:lnTo>
                        <a:pt x="66" y="10"/>
                      </a:lnTo>
                      <a:lnTo>
                        <a:pt x="44" y="10"/>
                      </a:lnTo>
                      <a:lnTo>
                        <a:pt x="0" y="6"/>
                      </a:lnTo>
                      <a:lnTo>
                        <a:pt x="0" y="6"/>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29" name="Freeform 305"/>
                <p:cNvSpPr>
                  <a:spLocks/>
                </p:cNvSpPr>
                <p:nvPr userDrawn="1"/>
              </p:nvSpPr>
              <p:spPr bwMode="auto">
                <a:xfrm>
                  <a:off x="3729" y="229"/>
                  <a:ext cx="91" cy="27"/>
                </a:xfrm>
                <a:custGeom>
                  <a:avLst/>
                  <a:gdLst/>
                  <a:ahLst/>
                  <a:cxnLst>
                    <a:cxn ang="0">
                      <a:pos x="220" y="56"/>
                    </a:cxn>
                    <a:cxn ang="0">
                      <a:pos x="292" y="48"/>
                    </a:cxn>
                    <a:cxn ang="0">
                      <a:pos x="288" y="52"/>
                    </a:cxn>
                    <a:cxn ang="0">
                      <a:pos x="286" y="54"/>
                    </a:cxn>
                    <a:cxn ang="0">
                      <a:pos x="310" y="50"/>
                    </a:cxn>
                    <a:cxn ang="0">
                      <a:pos x="320" y="52"/>
                    </a:cxn>
                    <a:cxn ang="0">
                      <a:pos x="314" y="56"/>
                    </a:cxn>
                    <a:cxn ang="0">
                      <a:pos x="268" y="60"/>
                    </a:cxn>
                    <a:cxn ang="0">
                      <a:pos x="178" y="72"/>
                    </a:cxn>
                    <a:cxn ang="0">
                      <a:pos x="144" y="84"/>
                    </a:cxn>
                    <a:cxn ang="0">
                      <a:pos x="96" y="102"/>
                    </a:cxn>
                    <a:cxn ang="0">
                      <a:pos x="98" y="94"/>
                    </a:cxn>
                    <a:cxn ang="0">
                      <a:pos x="86" y="96"/>
                    </a:cxn>
                    <a:cxn ang="0">
                      <a:pos x="84" y="92"/>
                    </a:cxn>
                    <a:cxn ang="0">
                      <a:pos x="50" y="104"/>
                    </a:cxn>
                    <a:cxn ang="0">
                      <a:pos x="34" y="98"/>
                    </a:cxn>
                    <a:cxn ang="0">
                      <a:pos x="38" y="90"/>
                    </a:cxn>
                    <a:cxn ang="0">
                      <a:pos x="48" y="88"/>
                    </a:cxn>
                    <a:cxn ang="0">
                      <a:pos x="50" y="84"/>
                    </a:cxn>
                    <a:cxn ang="0">
                      <a:pos x="52" y="82"/>
                    </a:cxn>
                    <a:cxn ang="0">
                      <a:pos x="64" y="80"/>
                    </a:cxn>
                    <a:cxn ang="0">
                      <a:pos x="28" y="76"/>
                    </a:cxn>
                    <a:cxn ang="0">
                      <a:pos x="4" y="66"/>
                    </a:cxn>
                    <a:cxn ang="0">
                      <a:pos x="4" y="56"/>
                    </a:cxn>
                    <a:cxn ang="0">
                      <a:pos x="32" y="52"/>
                    </a:cxn>
                    <a:cxn ang="0">
                      <a:pos x="44" y="48"/>
                    </a:cxn>
                    <a:cxn ang="0">
                      <a:pos x="44" y="42"/>
                    </a:cxn>
                    <a:cxn ang="0">
                      <a:pos x="62" y="34"/>
                    </a:cxn>
                    <a:cxn ang="0">
                      <a:pos x="94" y="34"/>
                    </a:cxn>
                    <a:cxn ang="0">
                      <a:pos x="106" y="40"/>
                    </a:cxn>
                    <a:cxn ang="0">
                      <a:pos x="104" y="54"/>
                    </a:cxn>
                    <a:cxn ang="0">
                      <a:pos x="118" y="50"/>
                    </a:cxn>
                    <a:cxn ang="0">
                      <a:pos x="124" y="38"/>
                    </a:cxn>
                    <a:cxn ang="0">
                      <a:pos x="118" y="36"/>
                    </a:cxn>
                    <a:cxn ang="0">
                      <a:pos x="132" y="26"/>
                    </a:cxn>
                    <a:cxn ang="0">
                      <a:pos x="172" y="30"/>
                    </a:cxn>
                    <a:cxn ang="0">
                      <a:pos x="168" y="28"/>
                    </a:cxn>
                    <a:cxn ang="0">
                      <a:pos x="166" y="22"/>
                    </a:cxn>
                    <a:cxn ang="0">
                      <a:pos x="268" y="24"/>
                    </a:cxn>
                    <a:cxn ang="0">
                      <a:pos x="240" y="18"/>
                    </a:cxn>
                    <a:cxn ang="0">
                      <a:pos x="162" y="12"/>
                    </a:cxn>
                    <a:cxn ang="0">
                      <a:pos x="172" y="4"/>
                    </a:cxn>
                    <a:cxn ang="0">
                      <a:pos x="260" y="0"/>
                    </a:cxn>
                    <a:cxn ang="0">
                      <a:pos x="324" y="2"/>
                    </a:cxn>
                    <a:cxn ang="0">
                      <a:pos x="340" y="10"/>
                    </a:cxn>
                    <a:cxn ang="0">
                      <a:pos x="326" y="14"/>
                    </a:cxn>
                    <a:cxn ang="0">
                      <a:pos x="332" y="16"/>
                    </a:cxn>
                    <a:cxn ang="0">
                      <a:pos x="294" y="26"/>
                    </a:cxn>
                    <a:cxn ang="0">
                      <a:pos x="250" y="32"/>
                    </a:cxn>
                    <a:cxn ang="0">
                      <a:pos x="262" y="34"/>
                    </a:cxn>
                    <a:cxn ang="0">
                      <a:pos x="252" y="42"/>
                    </a:cxn>
                    <a:cxn ang="0">
                      <a:pos x="234" y="42"/>
                    </a:cxn>
                    <a:cxn ang="0">
                      <a:pos x="266" y="42"/>
                    </a:cxn>
                    <a:cxn ang="0">
                      <a:pos x="252" y="48"/>
                    </a:cxn>
                    <a:cxn ang="0">
                      <a:pos x="198" y="58"/>
                    </a:cxn>
                  </a:cxnLst>
                  <a:rect l="0" t="0" r="r" b="b"/>
                  <a:pathLst>
                    <a:path w="342" h="104">
                      <a:moveTo>
                        <a:pt x="198" y="58"/>
                      </a:moveTo>
                      <a:lnTo>
                        <a:pt x="198" y="58"/>
                      </a:lnTo>
                      <a:lnTo>
                        <a:pt x="220" y="56"/>
                      </a:lnTo>
                      <a:lnTo>
                        <a:pt x="242" y="54"/>
                      </a:lnTo>
                      <a:lnTo>
                        <a:pt x="266" y="50"/>
                      </a:lnTo>
                      <a:lnTo>
                        <a:pt x="292" y="48"/>
                      </a:lnTo>
                      <a:lnTo>
                        <a:pt x="292" y="48"/>
                      </a:lnTo>
                      <a:lnTo>
                        <a:pt x="290" y="52"/>
                      </a:lnTo>
                      <a:lnTo>
                        <a:pt x="288" y="52"/>
                      </a:lnTo>
                      <a:lnTo>
                        <a:pt x="282" y="54"/>
                      </a:lnTo>
                      <a:lnTo>
                        <a:pt x="282" y="54"/>
                      </a:lnTo>
                      <a:lnTo>
                        <a:pt x="286" y="54"/>
                      </a:lnTo>
                      <a:lnTo>
                        <a:pt x="290" y="54"/>
                      </a:lnTo>
                      <a:lnTo>
                        <a:pt x="300" y="52"/>
                      </a:lnTo>
                      <a:lnTo>
                        <a:pt x="310" y="50"/>
                      </a:lnTo>
                      <a:lnTo>
                        <a:pt x="314" y="50"/>
                      </a:lnTo>
                      <a:lnTo>
                        <a:pt x="320" y="52"/>
                      </a:lnTo>
                      <a:lnTo>
                        <a:pt x="320" y="52"/>
                      </a:lnTo>
                      <a:lnTo>
                        <a:pt x="318" y="54"/>
                      </a:lnTo>
                      <a:lnTo>
                        <a:pt x="316" y="54"/>
                      </a:lnTo>
                      <a:lnTo>
                        <a:pt x="314" y="56"/>
                      </a:lnTo>
                      <a:lnTo>
                        <a:pt x="312" y="58"/>
                      </a:lnTo>
                      <a:lnTo>
                        <a:pt x="312" y="58"/>
                      </a:lnTo>
                      <a:lnTo>
                        <a:pt x="268" y="60"/>
                      </a:lnTo>
                      <a:lnTo>
                        <a:pt x="222" y="66"/>
                      </a:lnTo>
                      <a:lnTo>
                        <a:pt x="198" y="68"/>
                      </a:lnTo>
                      <a:lnTo>
                        <a:pt x="178" y="72"/>
                      </a:lnTo>
                      <a:lnTo>
                        <a:pt x="160" y="78"/>
                      </a:lnTo>
                      <a:lnTo>
                        <a:pt x="144" y="84"/>
                      </a:lnTo>
                      <a:lnTo>
                        <a:pt x="144" y="84"/>
                      </a:lnTo>
                      <a:lnTo>
                        <a:pt x="120" y="96"/>
                      </a:lnTo>
                      <a:lnTo>
                        <a:pt x="108" y="100"/>
                      </a:lnTo>
                      <a:lnTo>
                        <a:pt x="96" y="102"/>
                      </a:lnTo>
                      <a:lnTo>
                        <a:pt x="96" y="102"/>
                      </a:lnTo>
                      <a:lnTo>
                        <a:pt x="96" y="98"/>
                      </a:lnTo>
                      <a:lnTo>
                        <a:pt x="98" y="94"/>
                      </a:lnTo>
                      <a:lnTo>
                        <a:pt x="98" y="94"/>
                      </a:lnTo>
                      <a:lnTo>
                        <a:pt x="92" y="94"/>
                      </a:lnTo>
                      <a:lnTo>
                        <a:pt x="86" y="96"/>
                      </a:lnTo>
                      <a:lnTo>
                        <a:pt x="84" y="96"/>
                      </a:lnTo>
                      <a:lnTo>
                        <a:pt x="84" y="92"/>
                      </a:lnTo>
                      <a:lnTo>
                        <a:pt x="84" y="92"/>
                      </a:lnTo>
                      <a:lnTo>
                        <a:pt x="74" y="98"/>
                      </a:lnTo>
                      <a:lnTo>
                        <a:pt x="62" y="102"/>
                      </a:lnTo>
                      <a:lnTo>
                        <a:pt x="50" y="104"/>
                      </a:lnTo>
                      <a:lnTo>
                        <a:pt x="36" y="102"/>
                      </a:lnTo>
                      <a:lnTo>
                        <a:pt x="36" y="102"/>
                      </a:lnTo>
                      <a:lnTo>
                        <a:pt x="34" y="98"/>
                      </a:lnTo>
                      <a:lnTo>
                        <a:pt x="36" y="96"/>
                      </a:lnTo>
                      <a:lnTo>
                        <a:pt x="38" y="94"/>
                      </a:lnTo>
                      <a:lnTo>
                        <a:pt x="38" y="90"/>
                      </a:lnTo>
                      <a:lnTo>
                        <a:pt x="38" y="90"/>
                      </a:lnTo>
                      <a:lnTo>
                        <a:pt x="46" y="88"/>
                      </a:lnTo>
                      <a:lnTo>
                        <a:pt x="48" y="88"/>
                      </a:lnTo>
                      <a:lnTo>
                        <a:pt x="54" y="86"/>
                      </a:lnTo>
                      <a:lnTo>
                        <a:pt x="54" y="86"/>
                      </a:lnTo>
                      <a:lnTo>
                        <a:pt x="50" y="84"/>
                      </a:lnTo>
                      <a:lnTo>
                        <a:pt x="48" y="84"/>
                      </a:lnTo>
                      <a:lnTo>
                        <a:pt x="48" y="84"/>
                      </a:lnTo>
                      <a:lnTo>
                        <a:pt x="52" y="82"/>
                      </a:lnTo>
                      <a:lnTo>
                        <a:pt x="56" y="82"/>
                      </a:lnTo>
                      <a:lnTo>
                        <a:pt x="60" y="82"/>
                      </a:lnTo>
                      <a:lnTo>
                        <a:pt x="64" y="80"/>
                      </a:lnTo>
                      <a:lnTo>
                        <a:pt x="64" y="80"/>
                      </a:lnTo>
                      <a:lnTo>
                        <a:pt x="46" y="78"/>
                      </a:lnTo>
                      <a:lnTo>
                        <a:pt x="28" y="76"/>
                      </a:lnTo>
                      <a:lnTo>
                        <a:pt x="18" y="74"/>
                      </a:lnTo>
                      <a:lnTo>
                        <a:pt x="10" y="70"/>
                      </a:lnTo>
                      <a:lnTo>
                        <a:pt x="4" y="66"/>
                      </a:lnTo>
                      <a:lnTo>
                        <a:pt x="0" y="60"/>
                      </a:lnTo>
                      <a:lnTo>
                        <a:pt x="0" y="60"/>
                      </a:lnTo>
                      <a:lnTo>
                        <a:pt x="4" y="56"/>
                      </a:lnTo>
                      <a:lnTo>
                        <a:pt x="8" y="54"/>
                      </a:lnTo>
                      <a:lnTo>
                        <a:pt x="20" y="52"/>
                      </a:lnTo>
                      <a:lnTo>
                        <a:pt x="32" y="52"/>
                      </a:lnTo>
                      <a:lnTo>
                        <a:pt x="38" y="50"/>
                      </a:lnTo>
                      <a:lnTo>
                        <a:pt x="44" y="48"/>
                      </a:lnTo>
                      <a:lnTo>
                        <a:pt x="44" y="48"/>
                      </a:lnTo>
                      <a:lnTo>
                        <a:pt x="46" y="46"/>
                      </a:lnTo>
                      <a:lnTo>
                        <a:pt x="44" y="44"/>
                      </a:lnTo>
                      <a:lnTo>
                        <a:pt x="44" y="42"/>
                      </a:lnTo>
                      <a:lnTo>
                        <a:pt x="46" y="38"/>
                      </a:lnTo>
                      <a:lnTo>
                        <a:pt x="46" y="38"/>
                      </a:lnTo>
                      <a:lnTo>
                        <a:pt x="62" y="34"/>
                      </a:lnTo>
                      <a:lnTo>
                        <a:pt x="78" y="32"/>
                      </a:lnTo>
                      <a:lnTo>
                        <a:pt x="86" y="32"/>
                      </a:lnTo>
                      <a:lnTo>
                        <a:pt x="94" y="34"/>
                      </a:lnTo>
                      <a:lnTo>
                        <a:pt x="100" y="36"/>
                      </a:lnTo>
                      <a:lnTo>
                        <a:pt x="106" y="40"/>
                      </a:lnTo>
                      <a:lnTo>
                        <a:pt x="106" y="40"/>
                      </a:lnTo>
                      <a:lnTo>
                        <a:pt x="104" y="46"/>
                      </a:lnTo>
                      <a:lnTo>
                        <a:pt x="104" y="50"/>
                      </a:lnTo>
                      <a:lnTo>
                        <a:pt x="104" y="54"/>
                      </a:lnTo>
                      <a:lnTo>
                        <a:pt x="104" y="54"/>
                      </a:lnTo>
                      <a:lnTo>
                        <a:pt x="112" y="52"/>
                      </a:lnTo>
                      <a:lnTo>
                        <a:pt x="118" y="50"/>
                      </a:lnTo>
                      <a:lnTo>
                        <a:pt x="128" y="44"/>
                      </a:lnTo>
                      <a:lnTo>
                        <a:pt x="128" y="44"/>
                      </a:lnTo>
                      <a:lnTo>
                        <a:pt x="124" y="38"/>
                      </a:lnTo>
                      <a:lnTo>
                        <a:pt x="122" y="38"/>
                      </a:lnTo>
                      <a:lnTo>
                        <a:pt x="118" y="36"/>
                      </a:lnTo>
                      <a:lnTo>
                        <a:pt x="118" y="36"/>
                      </a:lnTo>
                      <a:lnTo>
                        <a:pt x="122" y="32"/>
                      </a:lnTo>
                      <a:lnTo>
                        <a:pt x="126" y="28"/>
                      </a:lnTo>
                      <a:lnTo>
                        <a:pt x="132" y="26"/>
                      </a:lnTo>
                      <a:lnTo>
                        <a:pt x="140" y="26"/>
                      </a:lnTo>
                      <a:lnTo>
                        <a:pt x="156" y="28"/>
                      </a:lnTo>
                      <a:lnTo>
                        <a:pt x="172" y="30"/>
                      </a:lnTo>
                      <a:lnTo>
                        <a:pt x="172" y="30"/>
                      </a:lnTo>
                      <a:lnTo>
                        <a:pt x="170" y="28"/>
                      </a:lnTo>
                      <a:lnTo>
                        <a:pt x="168" y="28"/>
                      </a:lnTo>
                      <a:lnTo>
                        <a:pt x="166" y="26"/>
                      </a:lnTo>
                      <a:lnTo>
                        <a:pt x="166" y="22"/>
                      </a:lnTo>
                      <a:lnTo>
                        <a:pt x="166" y="22"/>
                      </a:lnTo>
                      <a:lnTo>
                        <a:pt x="216" y="20"/>
                      </a:lnTo>
                      <a:lnTo>
                        <a:pt x="242" y="22"/>
                      </a:lnTo>
                      <a:lnTo>
                        <a:pt x="268" y="24"/>
                      </a:lnTo>
                      <a:lnTo>
                        <a:pt x="268" y="24"/>
                      </a:lnTo>
                      <a:lnTo>
                        <a:pt x="256" y="20"/>
                      </a:lnTo>
                      <a:lnTo>
                        <a:pt x="240" y="18"/>
                      </a:lnTo>
                      <a:lnTo>
                        <a:pt x="208" y="16"/>
                      </a:lnTo>
                      <a:lnTo>
                        <a:pt x="176" y="14"/>
                      </a:lnTo>
                      <a:lnTo>
                        <a:pt x="162" y="12"/>
                      </a:lnTo>
                      <a:lnTo>
                        <a:pt x="148" y="10"/>
                      </a:lnTo>
                      <a:lnTo>
                        <a:pt x="148" y="10"/>
                      </a:lnTo>
                      <a:lnTo>
                        <a:pt x="172" y="4"/>
                      </a:lnTo>
                      <a:lnTo>
                        <a:pt x="200" y="0"/>
                      </a:lnTo>
                      <a:lnTo>
                        <a:pt x="230" y="0"/>
                      </a:lnTo>
                      <a:lnTo>
                        <a:pt x="260" y="0"/>
                      </a:lnTo>
                      <a:lnTo>
                        <a:pt x="260" y="0"/>
                      </a:lnTo>
                      <a:lnTo>
                        <a:pt x="306" y="0"/>
                      </a:lnTo>
                      <a:lnTo>
                        <a:pt x="324" y="2"/>
                      </a:lnTo>
                      <a:lnTo>
                        <a:pt x="342" y="6"/>
                      </a:lnTo>
                      <a:lnTo>
                        <a:pt x="342" y="6"/>
                      </a:lnTo>
                      <a:lnTo>
                        <a:pt x="340" y="10"/>
                      </a:lnTo>
                      <a:lnTo>
                        <a:pt x="336" y="12"/>
                      </a:lnTo>
                      <a:lnTo>
                        <a:pt x="330" y="12"/>
                      </a:lnTo>
                      <a:lnTo>
                        <a:pt x="326" y="14"/>
                      </a:lnTo>
                      <a:lnTo>
                        <a:pt x="326" y="14"/>
                      </a:lnTo>
                      <a:lnTo>
                        <a:pt x="328" y="14"/>
                      </a:lnTo>
                      <a:lnTo>
                        <a:pt x="332" y="16"/>
                      </a:lnTo>
                      <a:lnTo>
                        <a:pt x="332" y="16"/>
                      </a:lnTo>
                      <a:lnTo>
                        <a:pt x="312" y="22"/>
                      </a:lnTo>
                      <a:lnTo>
                        <a:pt x="294" y="26"/>
                      </a:lnTo>
                      <a:lnTo>
                        <a:pt x="274" y="30"/>
                      </a:lnTo>
                      <a:lnTo>
                        <a:pt x="250" y="32"/>
                      </a:lnTo>
                      <a:lnTo>
                        <a:pt x="250" y="32"/>
                      </a:lnTo>
                      <a:lnTo>
                        <a:pt x="252" y="34"/>
                      </a:lnTo>
                      <a:lnTo>
                        <a:pt x="256" y="34"/>
                      </a:lnTo>
                      <a:lnTo>
                        <a:pt x="262" y="34"/>
                      </a:lnTo>
                      <a:lnTo>
                        <a:pt x="262" y="34"/>
                      </a:lnTo>
                      <a:lnTo>
                        <a:pt x="258" y="40"/>
                      </a:lnTo>
                      <a:lnTo>
                        <a:pt x="252" y="42"/>
                      </a:lnTo>
                      <a:lnTo>
                        <a:pt x="242" y="42"/>
                      </a:lnTo>
                      <a:lnTo>
                        <a:pt x="234" y="42"/>
                      </a:lnTo>
                      <a:lnTo>
                        <a:pt x="234" y="42"/>
                      </a:lnTo>
                      <a:lnTo>
                        <a:pt x="240" y="46"/>
                      </a:lnTo>
                      <a:lnTo>
                        <a:pt x="250" y="46"/>
                      </a:lnTo>
                      <a:lnTo>
                        <a:pt x="266" y="42"/>
                      </a:lnTo>
                      <a:lnTo>
                        <a:pt x="266" y="42"/>
                      </a:lnTo>
                      <a:lnTo>
                        <a:pt x="260" y="46"/>
                      </a:lnTo>
                      <a:lnTo>
                        <a:pt x="252" y="48"/>
                      </a:lnTo>
                      <a:lnTo>
                        <a:pt x="234" y="52"/>
                      </a:lnTo>
                      <a:lnTo>
                        <a:pt x="216" y="54"/>
                      </a:lnTo>
                      <a:lnTo>
                        <a:pt x="198" y="58"/>
                      </a:lnTo>
                      <a:lnTo>
                        <a:pt x="198" y="58"/>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0" name="Freeform 306"/>
                <p:cNvSpPr>
                  <a:spLocks/>
                </p:cNvSpPr>
                <p:nvPr userDrawn="1"/>
              </p:nvSpPr>
              <p:spPr bwMode="auto">
                <a:xfrm>
                  <a:off x="3820" y="233"/>
                  <a:ext cx="36" cy="8"/>
                </a:xfrm>
                <a:custGeom>
                  <a:avLst/>
                  <a:gdLst/>
                  <a:ahLst/>
                  <a:cxnLst>
                    <a:cxn ang="0">
                      <a:pos x="118" y="4"/>
                    </a:cxn>
                    <a:cxn ang="0">
                      <a:pos x="118" y="4"/>
                    </a:cxn>
                    <a:cxn ang="0">
                      <a:pos x="106" y="8"/>
                    </a:cxn>
                    <a:cxn ang="0">
                      <a:pos x="94" y="10"/>
                    </a:cxn>
                    <a:cxn ang="0">
                      <a:pos x="82" y="12"/>
                    </a:cxn>
                    <a:cxn ang="0">
                      <a:pos x="70" y="16"/>
                    </a:cxn>
                    <a:cxn ang="0">
                      <a:pos x="70" y="16"/>
                    </a:cxn>
                    <a:cxn ang="0">
                      <a:pos x="86" y="16"/>
                    </a:cxn>
                    <a:cxn ang="0">
                      <a:pos x="102" y="14"/>
                    </a:cxn>
                    <a:cxn ang="0">
                      <a:pos x="120" y="12"/>
                    </a:cxn>
                    <a:cxn ang="0">
                      <a:pos x="138" y="10"/>
                    </a:cxn>
                    <a:cxn ang="0">
                      <a:pos x="138" y="10"/>
                    </a:cxn>
                    <a:cxn ang="0">
                      <a:pos x="134" y="14"/>
                    </a:cxn>
                    <a:cxn ang="0">
                      <a:pos x="130" y="14"/>
                    </a:cxn>
                    <a:cxn ang="0">
                      <a:pos x="120" y="16"/>
                    </a:cxn>
                    <a:cxn ang="0">
                      <a:pos x="108" y="16"/>
                    </a:cxn>
                    <a:cxn ang="0">
                      <a:pos x="98" y="18"/>
                    </a:cxn>
                    <a:cxn ang="0">
                      <a:pos x="98" y="18"/>
                    </a:cxn>
                    <a:cxn ang="0">
                      <a:pos x="102" y="20"/>
                    </a:cxn>
                    <a:cxn ang="0">
                      <a:pos x="104" y="20"/>
                    </a:cxn>
                    <a:cxn ang="0">
                      <a:pos x="104" y="20"/>
                    </a:cxn>
                    <a:cxn ang="0">
                      <a:pos x="76" y="28"/>
                    </a:cxn>
                    <a:cxn ang="0">
                      <a:pos x="62" y="30"/>
                    </a:cxn>
                    <a:cxn ang="0">
                      <a:pos x="48" y="28"/>
                    </a:cxn>
                    <a:cxn ang="0">
                      <a:pos x="48" y="28"/>
                    </a:cxn>
                    <a:cxn ang="0">
                      <a:pos x="44" y="26"/>
                    </a:cxn>
                    <a:cxn ang="0">
                      <a:pos x="42" y="24"/>
                    </a:cxn>
                    <a:cxn ang="0">
                      <a:pos x="40" y="22"/>
                    </a:cxn>
                    <a:cxn ang="0">
                      <a:pos x="38" y="20"/>
                    </a:cxn>
                    <a:cxn ang="0">
                      <a:pos x="38" y="20"/>
                    </a:cxn>
                    <a:cxn ang="0">
                      <a:pos x="28" y="18"/>
                    </a:cxn>
                    <a:cxn ang="0">
                      <a:pos x="20" y="18"/>
                    </a:cxn>
                    <a:cxn ang="0">
                      <a:pos x="10" y="18"/>
                    </a:cxn>
                    <a:cxn ang="0">
                      <a:pos x="0" y="16"/>
                    </a:cxn>
                    <a:cxn ang="0">
                      <a:pos x="0" y="16"/>
                    </a:cxn>
                    <a:cxn ang="0">
                      <a:pos x="6" y="12"/>
                    </a:cxn>
                    <a:cxn ang="0">
                      <a:pos x="10" y="10"/>
                    </a:cxn>
                    <a:cxn ang="0">
                      <a:pos x="16" y="10"/>
                    </a:cxn>
                    <a:cxn ang="0">
                      <a:pos x="22" y="12"/>
                    </a:cxn>
                    <a:cxn ang="0">
                      <a:pos x="36" y="14"/>
                    </a:cxn>
                    <a:cxn ang="0">
                      <a:pos x="48" y="16"/>
                    </a:cxn>
                    <a:cxn ang="0">
                      <a:pos x="48" y="16"/>
                    </a:cxn>
                    <a:cxn ang="0">
                      <a:pos x="40" y="12"/>
                    </a:cxn>
                    <a:cxn ang="0">
                      <a:pos x="36" y="10"/>
                    </a:cxn>
                    <a:cxn ang="0">
                      <a:pos x="32" y="8"/>
                    </a:cxn>
                    <a:cxn ang="0">
                      <a:pos x="32" y="8"/>
                    </a:cxn>
                    <a:cxn ang="0">
                      <a:pos x="40" y="4"/>
                    </a:cxn>
                    <a:cxn ang="0">
                      <a:pos x="50" y="2"/>
                    </a:cxn>
                    <a:cxn ang="0">
                      <a:pos x="62" y="0"/>
                    </a:cxn>
                    <a:cxn ang="0">
                      <a:pos x="74" y="0"/>
                    </a:cxn>
                    <a:cxn ang="0">
                      <a:pos x="98" y="2"/>
                    </a:cxn>
                    <a:cxn ang="0">
                      <a:pos x="118" y="4"/>
                    </a:cxn>
                    <a:cxn ang="0">
                      <a:pos x="118" y="4"/>
                    </a:cxn>
                  </a:cxnLst>
                  <a:rect l="0" t="0" r="r" b="b"/>
                  <a:pathLst>
                    <a:path w="138" h="30">
                      <a:moveTo>
                        <a:pt x="118" y="4"/>
                      </a:moveTo>
                      <a:lnTo>
                        <a:pt x="118" y="4"/>
                      </a:lnTo>
                      <a:lnTo>
                        <a:pt x="106" y="8"/>
                      </a:lnTo>
                      <a:lnTo>
                        <a:pt x="94" y="10"/>
                      </a:lnTo>
                      <a:lnTo>
                        <a:pt x="82" y="12"/>
                      </a:lnTo>
                      <a:lnTo>
                        <a:pt x="70" y="16"/>
                      </a:lnTo>
                      <a:lnTo>
                        <a:pt x="70" y="16"/>
                      </a:lnTo>
                      <a:lnTo>
                        <a:pt x="86" y="16"/>
                      </a:lnTo>
                      <a:lnTo>
                        <a:pt x="102" y="14"/>
                      </a:lnTo>
                      <a:lnTo>
                        <a:pt x="120" y="12"/>
                      </a:lnTo>
                      <a:lnTo>
                        <a:pt x="138" y="10"/>
                      </a:lnTo>
                      <a:lnTo>
                        <a:pt x="138" y="10"/>
                      </a:lnTo>
                      <a:lnTo>
                        <a:pt x="134" y="14"/>
                      </a:lnTo>
                      <a:lnTo>
                        <a:pt x="130" y="14"/>
                      </a:lnTo>
                      <a:lnTo>
                        <a:pt x="120" y="16"/>
                      </a:lnTo>
                      <a:lnTo>
                        <a:pt x="108" y="16"/>
                      </a:lnTo>
                      <a:lnTo>
                        <a:pt x="98" y="18"/>
                      </a:lnTo>
                      <a:lnTo>
                        <a:pt x="98" y="18"/>
                      </a:lnTo>
                      <a:lnTo>
                        <a:pt x="102" y="20"/>
                      </a:lnTo>
                      <a:lnTo>
                        <a:pt x="104" y="20"/>
                      </a:lnTo>
                      <a:lnTo>
                        <a:pt x="104" y="20"/>
                      </a:lnTo>
                      <a:lnTo>
                        <a:pt x="76" y="28"/>
                      </a:lnTo>
                      <a:lnTo>
                        <a:pt x="62" y="30"/>
                      </a:lnTo>
                      <a:lnTo>
                        <a:pt x="48" y="28"/>
                      </a:lnTo>
                      <a:lnTo>
                        <a:pt x="48" y="28"/>
                      </a:lnTo>
                      <a:lnTo>
                        <a:pt x="44" y="26"/>
                      </a:lnTo>
                      <a:lnTo>
                        <a:pt x="42" y="24"/>
                      </a:lnTo>
                      <a:lnTo>
                        <a:pt x="40" y="22"/>
                      </a:lnTo>
                      <a:lnTo>
                        <a:pt x="38" y="20"/>
                      </a:lnTo>
                      <a:lnTo>
                        <a:pt x="38" y="20"/>
                      </a:lnTo>
                      <a:lnTo>
                        <a:pt x="28" y="18"/>
                      </a:lnTo>
                      <a:lnTo>
                        <a:pt x="20" y="18"/>
                      </a:lnTo>
                      <a:lnTo>
                        <a:pt x="10" y="18"/>
                      </a:lnTo>
                      <a:lnTo>
                        <a:pt x="0" y="16"/>
                      </a:lnTo>
                      <a:lnTo>
                        <a:pt x="0" y="16"/>
                      </a:lnTo>
                      <a:lnTo>
                        <a:pt x="6" y="12"/>
                      </a:lnTo>
                      <a:lnTo>
                        <a:pt x="10" y="10"/>
                      </a:lnTo>
                      <a:lnTo>
                        <a:pt x="16" y="10"/>
                      </a:lnTo>
                      <a:lnTo>
                        <a:pt x="22" y="12"/>
                      </a:lnTo>
                      <a:lnTo>
                        <a:pt x="36" y="14"/>
                      </a:lnTo>
                      <a:lnTo>
                        <a:pt x="48" y="16"/>
                      </a:lnTo>
                      <a:lnTo>
                        <a:pt x="48" y="16"/>
                      </a:lnTo>
                      <a:lnTo>
                        <a:pt x="40" y="12"/>
                      </a:lnTo>
                      <a:lnTo>
                        <a:pt x="36" y="10"/>
                      </a:lnTo>
                      <a:lnTo>
                        <a:pt x="32" y="8"/>
                      </a:lnTo>
                      <a:lnTo>
                        <a:pt x="32" y="8"/>
                      </a:lnTo>
                      <a:lnTo>
                        <a:pt x="40" y="4"/>
                      </a:lnTo>
                      <a:lnTo>
                        <a:pt x="50" y="2"/>
                      </a:lnTo>
                      <a:lnTo>
                        <a:pt x="62" y="0"/>
                      </a:lnTo>
                      <a:lnTo>
                        <a:pt x="74" y="0"/>
                      </a:lnTo>
                      <a:lnTo>
                        <a:pt x="98" y="2"/>
                      </a:lnTo>
                      <a:lnTo>
                        <a:pt x="118" y="4"/>
                      </a:lnTo>
                      <a:lnTo>
                        <a:pt x="118" y="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1" name="Freeform 307"/>
                <p:cNvSpPr>
                  <a:spLocks/>
                </p:cNvSpPr>
                <p:nvPr userDrawn="1"/>
              </p:nvSpPr>
              <p:spPr bwMode="auto">
                <a:xfrm>
                  <a:off x="3781" y="246"/>
                  <a:ext cx="43" cy="8"/>
                </a:xfrm>
                <a:custGeom>
                  <a:avLst/>
                  <a:gdLst/>
                  <a:ahLst/>
                  <a:cxnLst>
                    <a:cxn ang="0">
                      <a:pos x="162" y="4"/>
                    </a:cxn>
                    <a:cxn ang="0">
                      <a:pos x="162" y="4"/>
                    </a:cxn>
                    <a:cxn ang="0">
                      <a:pos x="150" y="10"/>
                    </a:cxn>
                    <a:cxn ang="0">
                      <a:pos x="136" y="12"/>
                    </a:cxn>
                    <a:cxn ang="0">
                      <a:pos x="120" y="14"/>
                    </a:cxn>
                    <a:cxn ang="0">
                      <a:pos x="102" y="14"/>
                    </a:cxn>
                    <a:cxn ang="0">
                      <a:pos x="102" y="14"/>
                    </a:cxn>
                    <a:cxn ang="0">
                      <a:pos x="102" y="18"/>
                    </a:cxn>
                    <a:cxn ang="0">
                      <a:pos x="104" y="18"/>
                    </a:cxn>
                    <a:cxn ang="0">
                      <a:pos x="110" y="18"/>
                    </a:cxn>
                    <a:cxn ang="0">
                      <a:pos x="110" y="18"/>
                    </a:cxn>
                    <a:cxn ang="0">
                      <a:pos x="84" y="24"/>
                    </a:cxn>
                    <a:cxn ang="0">
                      <a:pos x="58" y="28"/>
                    </a:cxn>
                    <a:cxn ang="0">
                      <a:pos x="30" y="32"/>
                    </a:cxn>
                    <a:cxn ang="0">
                      <a:pos x="0" y="32"/>
                    </a:cxn>
                    <a:cxn ang="0">
                      <a:pos x="0" y="32"/>
                    </a:cxn>
                    <a:cxn ang="0">
                      <a:pos x="20" y="24"/>
                    </a:cxn>
                    <a:cxn ang="0">
                      <a:pos x="42" y="14"/>
                    </a:cxn>
                    <a:cxn ang="0">
                      <a:pos x="64" y="6"/>
                    </a:cxn>
                    <a:cxn ang="0">
                      <a:pos x="78" y="4"/>
                    </a:cxn>
                    <a:cxn ang="0">
                      <a:pos x="92" y="4"/>
                    </a:cxn>
                    <a:cxn ang="0">
                      <a:pos x="92" y="4"/>
                    </a:cxn>
                    <a:cxn ang="0">
                      <a:pos x="88" y="6"/>
                    </a:cxn>
                    <a:cxn ang="0">
                      <a:pos x="84" y="6"/>
                    </a:cxn>
                    <a:cxn ang="0">
                      <a:pos x="80" y="6"/>
                    </a:cxn>
                    <a:cxn ang="0">
                      <a:pos x="78" y="8"/>
                    </a:cxn>
                    <a:cxn ang="0">
                      <a:pos x="78" y="8"/>
                    </a:cxn>
                    <a:cxn ang="0">
                      <a:pos x="88" y="8"/>
                    </a:cxn>
                    <a:cxn ang="0">
                      <a:pos x="100" y="6"/>
                    </a:cxn>
                    <a:cxn ang="0">
                      <a:pos x="120" y="2"/>
                    </a:cxn>
                    <a:cxn ang="0">
                      <a:pos x="132" y="2"/>
                    </a:cxn>
                    <a:cxn ang="0">
                      <a:pos x="142" y="0"/>
                    </a:cxn>
                    <a:cxn ang="0">
                      <a:pos x="152" y="2"/>
                    </a:cxn>
                    <a:cxn ang="0">
                      <a:pos x="162" y="4"/>
                    </a:cxn>
                    <a:cxn ang="0">
                      <a:pos x="162" y="4"/>
                    </a:cxn>
                  </a:cxnLst>
                  <a:rect l="0" t="0" r="r" b="b"/>
                  <a:pathLst>
                    <a:path w="162" h="32">
                      <a:moveTo>
                        <a:pt x="162" y="4"/>
                      </a:moveTo>
                      <a:lnTo>
                        <a:pt x="162" y="4"/>
                      </a:lnTo>
                      <a:lnTo>
                        <a:pt x="150" y="10"/>
                      </a:lnTo>
                      <a:lnTo>
                        <a:pt x="136" y="12"/>
                      </a:lnTo>
                      <a:lnTo>
                        <a:pt x="120" y="14"/>
                      </a:lnTo>
                      <a:lnTo>
                        <a:pt x="102" y="14"/>
                      </a:lnTo>
                      <a:lnTo>
                        <a:pt x="102" y="14"/>
                      </a:lnTo>
                      <a:lnTo>
                        <a:pt x="102" y="18"/>
                      </a:lnTo>
                      <a:lnTo>
                        <a:pt x="104" y="18"/>
                      </a:lnTo>
                      <a:lnTo>
                        <a:pt x="110" y="18"/>
                      </a:lnTo>
                      <a:lnTo>
                        <a:pt x="110" y="18"/>
                      </a:lnTo>
                      <a:lnTo>
                        <a:pt x="84" y="24"/>
                      </a:lnTo>
                      <a:lnTo>
                        <a:pt x="58" y="28"/>
                      </a:lnTo>
                      <a:lnTo>
                        <a:pt x="30" y="32"/>
                      </a:lnTo>
                      <a:lnTo>
                        <a:pt x="0" y="32"/>
                      </a:lnTo>
                      <a:lnTo>
                        <a:pt x="0" y="32"/>
                      </a:lnTo>
                      <a:lnTo>
                        <a:pt x="20" y="24"/>
                      </a:lnTo>
                      <a:lnTo>
                        <a:pt x="42" y="14"/>
                      </a:lnTo>
                      <a:lnTo>
                        <a:pt x="64" y="6"/>
                      </a:lnTo>
                      <a:lnTo>
                        <a:pt x="78" y="4"/>
                      </a:lnTo>
                      <a:lnTo>
                        <a:pt x="92" y="4"/>
                      </a:lnTo>
                      <a:lnTo>
                        <a:pt x="92" y="4"/>
                      </a:lnTo>
                      <a:lnTo>
                        <a:pt x="88" y="6"/>
                      </a:lnTo>
                      <a:lnTo>
                        <a:pt x="84" y="6"/>
                      </a:lnTo>
                      <a:lnTo>
                        <a:pt x="80" y="6"/>
                      </a:lnTo>
                      <a:lnTo>
                        <a:pt x="78" y="8"/>
                      </a:lnTo>
                      <a:lnTo>
                        <a:pt x="78" y="8"/>
                      </a:lnTo>
                      <a:lnTo>
                        <a:pt x="88" y="8"/>
                      </a:lnTo>
                      <a:lnTo>
                        <a:pt x="100" y="6"/>
                      </a:lnTo>
                      <a:lnTo>
                        <a:pt x="120" y="2"/>
                      </a:lnTo>
                      <a:lnTo>
                        <a:pt x="132" y="2"/>
                      </a:lnTo>
                      <a:lnTo>
                        <a:pt x="142" y="0"/>
                      </a:lnTo>
                      <a:lnTo>
                        <a:pt x="152" y="2"/>
                      </a:lnTo>
                      <a:lnTo>
                        <a:pt x="162" y="4"/>
                      </a:lnTo>
                      <a:lnTo>
                        <a:pt x="162" y="4"/>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2" name="Freeform 308"/>
                <p:cNvSpPr>
                  <a:spLocks/>
                </p:cNvSpPr>
                <p:nvPr userDrawn="1"/>
              </p:nvSpPr>
              <p:spPr bwMode="auto">
                <a:xfrm>
                  <a:off x="4090" y="413"/>
                  <a:ext cx="5" cy="5"/>
                </a:xfrm>
                <a:custGeom>
                  <a:avLst/>
                  <a:gdLst/>
                  <a:ahLst/>
                  <a:cxnLst>
                    <a:cxn ang="0">
                      <a:pos x="0" y="0"/>
                    </a:cxn>
                    <a:cxn ang="0">
                      <a:pos x="0" y="0"/>
                    </a:cxn>
                    <a:cxn ang="0">
                      <a:pos x="8" y="4"/>
                    </a:cxn>
                    <a:cxn ang="0">
                      <a:pos x="14" y="10"/>
                    </a:cxn>
                    <a:cxn ang="0">
                      <a:pos x="14" y="10"/>
                    </a:cxn>
                    <a:cxn ang="0">
                      <a:pos x="12" y="12"/>
                    </a:cxn>
                    <a:cxn ang="0">
                      <a:pos x="10" y="12"/>
                    </a:cxn>
                    <a:cxn ang="0">
                      <a:pos x="10" y="12"/>
                    </a:cxn>
                    <a:cxn ang="0">
                      <a:pos x="12" y="16"/>
                    </a:cxn>
                    <a:cxn ang="0">
                      <a:pos x="14" y="16"/>
                    </a:cxn>
                    <a:cxn ang="0">
                      <a:pos x="18" y="14"/>
                    </a:cxn>
                    <a:cxn ang="0">
                      <a:pos x="20" y="16"/>
                    </a:cxn>
                    <a:cxn ang="0">
                      <a:pos x="20" y="16"/>
                    </a:cxn>
                    <a:cxn ang="0">
                      <a:pos x="18" y="18"/>
                    </a:cxn>
                    <a:cxn ang="0">
                      <a:pos x="16" y="20"/>
                    </a:cxn>
                    <a:cxn ang="0">
                      <a:pos x="12" y="18"/>
                    </a:cxn>
                    <a:cxn ang="0">
                      <a:pos x="6" y="14"/>
                    </a:cxn>
                    <a:cxn ang="0">
                      <a:pos x="4" y="14"/>
                    </a:cxn>
                    <a:cxn ang="0">
                      <a:pos x="2" y="14"/>
                    </a:cxn>
                    <a:cxn ang="0">
                      <a:pos x="2" y="14"/>
                    </a:cxn>
                    <a:cxn ang="0">
                      <a:pos x="0" y="12"/>
                    </a:cxn>
                    <a:cxn ang="0">
                      <a:pos x="0" y="8"/>
                    </a:cxn>
                    <a:cxn ang="0">
                      <a:pos x="0" y="0"/>
                    </a:cxn>
                    <a:cxn ang="0">
                      <a:pos x="0" y="0"/>
                    </a:cxn>
                  </a:cxnLst>
                  <a:rect l="0" t="0" r="r" b="b"/>
                  <a:pathLst>
                    <a:path w="20" h="20">
                      <a:moveTo>
                        <a:pt x="0" y="0"/>
                      </a:moveTo>
                      <a:lnTo>
                        <a:pt x="0" y="0"/>
                      </a:lnTo>
                      <a:lnTo>
                        <a:pt x="8" y="4"/>
                      </a:lnTo>
                      <a:lnTo>
                        <a:pt x="14" y="10"/>
                      </a:lnTo>
                      <a:lnTo>
                        <a:pt x="14" y="10"/>
                      </a:lnTo>
                      <a:lnTo>
                        <a:pt x="12" y="12"/>
                      </a:lnTo>
                      <a:lnTo>
                        <a:pt x="10" y="12"/>
                      </a:lnTo>
                      <a:lnTo>
                        <a:pt x="10" y="12"/>
                      </a:lnTo>
                      <a:lnTo>
                        <a:pt x="12" y="16"/>
                      </a:lnTo>
                      <a:lnTo>
                        <a:pt x="14" y="16"/>
                      </a:lnTo>
                      <a:lnTo>
                        <a:pt x="18" y="14"/>
                      </a:lnTo>
                      <a:lnTo>
                        <a:pt x="20" y="16"/>
                      </a:lnTo>
                      <a:lnTo>
                        <a:pt x="20" y="16"/>
                      </a:lnTo>
                      <a:lnTo>
                        <a:pt x="18" y="18"/>
                      </a:lnTo>
                      <a:lnTo>
                        <a:pt x="16" y="20"/>
                      </a:lnTo>
                      <a:lnTo>
                        <a:pt x="12" y="18"/>
                      </a:lnTo>
                      <a:lnTo>
                        <a:pt x="6" y="14"/>
                      </a:lnTo>
                      <a:lnTo>
                        <a:pt x="4" y="14"/>
                      </a:lnTo>
                      <a:lnTo>
                        <a:pt x="2" y="14"/>
                      </a:lnTo>
                      <a:lnTo>
                        <a:pt x="2" y="14"/>
                      </a:lnTo>
                      <a:lnTo>
                        <a:pt x="0" y="12"/>
                      </a:lnTo>
                      <a:lnTo>
                        <a:pt x="0" y="8"/>
                      </a:lnTo>
                      <a:lnTo>
                        <a:pt x="0" y="0"/>
                      </a:lnTo>
                      <a:lnTo>
                        <a:pt x="0" y="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sp>
              <p:nvSpPr>
                <p:cNvPr id="1333" name="Freeform 309"/>
                <p:cNvSpPr>
                  <a:spLocks/>
                </p:cNvSpPr>
                <p:nvPr userDrawn="1"/>
              </p:nvSpPr>
              <p:spPr bwMode="auto">
                <a:xfrm>
                  <a:off x="3092" y="668"/>
                  <a:ext cx="31" cy="83"/>
                </a:xfrm>
                <a:custGeom>
                  <a:avLst/>
                  <a:gdLst/>
                  <a:ahLst/>
                  <a:cxnLst>
                    <a:cxn ang="0">
                      <a:pos x="48" y="180"/>
                    </a:cxn>
                    <a:cxn ang="0">
                      <a:pos x="48" y="180"/>
                    </a:cxn>
                    <a:cxn ang="0">
                      <a:pos x="36" y="212"/>
                    </a:cxn>
                    <a:cxn ang="0">
                      <a:pos x="24" y="246"/>
                    </a:cxn>
                    <a:cxn ang="0">
                      <a:pos x="12" y="278"/>
                    </a:cxn>
                    <a:cxn ang="0">
                      <a:pos x="0" y="314"/>
                    </a:cxn>
                    <a:cxn ang="0">
                      <a:pos x="0" y="314"/>
                    </a:cxn>
                    <a:cxn ang="0">
                      <a:pos x="22" y="232"/>
                    </a:cxn>
                    <a:cxn ang="0">
                      <a:pos x="50" y="150"/>
                    </a:cxn>
                    <a:cxn ang="0">
                      <a:pos x="50" y="150"/>
                    </a:cxn>
                    <a:cxn ang="0">
                      <a:pos x="64" y="110"/>
                    </a:cxn>
                    <a:cxn ang="0">
                      <a:pos x="80" y="72"/>
                    </a:cxn>
                    <a:cxn ang="0">
                      <a:pos x="98" y="34"/>
                    </a:cxn>
                    <a:cxn ang="0">
                      <a:pos x="116" y="0"/>
                    </a:cxn>
                    <a:cxn ang="0">
                      <a:pos x="116" y="0"/>
                    </a:cxn>
                    <a:cxn ang="0">
                      <a:pos x="118" y="16"/>
                    </a:cxn>
                    <a:cxn ang="0">
                      <a:pos x="116" y="30"/>
                    </a:cxn>
                    <a:cxn ang="0">
                      <a:pos x="114" y="46"/>
                    </a:cxn>
                    <a:cxn ang="0">
                      <a:pos x="108" y="60"/>
                    </a:cxn>
                    <a:cxn ang="0">
                      <a:pos x="96" y="88"/>
                    </a:cxn>
                    <a:cxn ang="0">
                      <a:pos x="86" y="112"/>
                    </a:cxn>
                    <a:cxn ang="0">
                      <a:pos x="86" y="112"/>
                    </a:cxn>
                    <a:cxn ang="0">
                      <a:pos x="84" y="110"/>
                    </a:cxn>
                    <a:cxn ang="0">
                      <a:pos x="84" y="110"/>
                    </a:cxn>
                    <a:cxn ang="0">
                      <a:pos x="86" y="108"/>
                    </a:cxn>
                    <a:cxn ang="0">
                      <a:pos x="86" y="108"/>
                    </a:cxn>
                    <a:cxn ang="0">
                      <a:pos x="80" y="114"/>
                    </a:cxn>
                    <a:cxn ang="0">
                      <a:pos x="76" y="122"/>
                    </a:cxn>
                    <a:cxn ang="0">
                      <a:pos x="66" y="142"/>
                    </a:cxn>
                    <a:cxn ang="0">
                      <a:pos x="50" y="184"/>
                    </a:cxn>
                    <a:cxn ang="0">
                      <a:pos x="50" y="184"/>
                    </a:cxn>
                    <a:cxn ang="0">
                      <a:pos x="48" y="184"/>
                    </a:cxn>
                    <a:cxn ang="0">
                      <a:pos x="48" y="180"/>
                    </a:cxn>
                    <a:cxn ang="0">
                      <a:pos x="48" y="180"/>
                    </a:cxn>
                  </a:cxnLst>
                  <a:rect l="0" t="0" r="r" b="b"/>
                  <a:pathLst>
                    <a:path w="118" h="314">
                      <a:moveTo>
                        <a:pt x="48" y="180"/>
                      </a:moveTo>
                      <a:lnTo>
                        <a:pt x="48" y="180"/>
                      </a:lnTo>
                      <a:lnTo>
                        <a:pt x="36" y="212"/>
                      </a:lnTo>
                      <a:lnTo>
                        <a:pt x="24" y="246"/>
                      </a:lnTo>
                      <a:lnTo>
                        <a:pt x="12" y="278"/>
                      </a:lnTo>
                      <a:lnTo>
                        <a:pt x="0" y="314"/>
                      </a:lnTo>
                      <a:lnTo>
                        <a:pt x="0" y="314"/>
                      </a:lnTo>
                      <a:lnTo>
                        <a:pt x="22" y="232"/>
                      </a:lnTo>
                      <a:lnTo>
                        <a:pt x="50" y="150"/>
                      </a:lnTo>
                      <a:lnTo>
                        <a:pt x="50" y="150"/>
                      </a:lnTo>
                      <a:lnTo>
                        <a:pt x="64" y="110"/>
                      </a:lnTo>
                      <a:lnTo>
                        <a:pt x="80" y="72"/>
                      </a:lnTo>
                      <a:lnTo>
                        <a:pt x="98" y="34"/>
                      </a:lnTo>
                      <a:lnTo>
                        <a:pt x="116" y="0"/>
                      </a:lnTo>
                      <a:lnTo>
                        <a:pt x="116" y="0"/>
                      </a:lnTo>
                      <a:lnTo>
                        <a:pt x="118" y="16"/>
                      </a:lnTo>
                      <a:lnTo>
                        <a:pt x="116" y="30"/>
                      </a:lnTo>
                      <a:lnTo>
                        <a:pt x="114" y="46"/>
                      </a:lnTo>
                      <a:lnTo>
                        <a:pt x="108" y="60"/>
                      </a:lnTo>
                      <a:lnTo>
                        <a:pt x="96" y="88"/>
                      </a:lnTo>
                      <a:lnTo>
                        <a:pt x="86" y="112"/>
                      </a:lnTo>
                      <a:lnTo>
                        <a:pt x="86" y="112"/>
                      </a:lnTo>
                      <a:lnTo>
                        <a:pt x="84" y="110"/>
                      </a:lnTo>
                      <a:lnTo>
                        <a:pt x="84" y="110"/>
                      </a:lnTo>
                      <a:lnTo>
                        <a:pt x="86" y="108"/>
                      </a:lnTo>
                      <a:lnTo>
                        <a:pt x="86" y="108"/>
                      </a:lnTo>
                      <a:lnTo>
                        <a:pt x="80" y="114"/>
                      </a:lnTo>
                      <a:lnTo>
                        <a:pt x="76" y="122"/>
                      </a:lnTo>
                      <a:lnTo>
                        <a:pt x="66" y="142"/>
                      </a:lnTo>
                      <a:lnTo>
                        <a:pt x="50" y="184"/>
                      </a:lnTo>
                      <a:lnTo>
                        <a:pt x="50" y="184"/>
                      </a:lnTo>
                      <a:lnTo>
                        <a:pt x="48" y="184"/>
                      </a:lnTo>
                      <a:lnTo>
                        <a:pt x="48" y="180"/>
                      </a:lnTo>
                      <a:lnTo>
                        <a:pt x="48" y="180"/>
                      </a:lnTo>
                      <a:close/>
                    </a:path>
                  </a:pathLst>
                </a:custGeom>
                <a:gradFill rotWithShape="1">
                  <a:gsLst>
                    <a:gs pos="0">
                      <a:srgbClr val="226A8E"/>
                    </a:gs>
                    <a:gs pos="100000">
                      <a:srgbClr val="226A8E">
                        <a:gamma/>
                        <a:shade val="76078"/>
                        <a:invGamma/>
                      </a:srgbClr>
                    </a:gs>
                  </a:gsLst>
                  <a:lin ang="5400000" scaled="1"/>
                </a:gradFill>
                <a:ln w="9525">
                  <a:noFill/>
                  <a:round/>
                  <a:headEnd/>
                  <a:tailEnd/>
                </a:ln>
              </p:spPr>
              <p:txBody>
                <a:bodyPr/>
                <a:lstStyle/>
                <a:p>
                  <a:endParaRPr lang="zh-CN" altLang="en-US"/>
                </a:p>
              </p:txBody>
            </p:sp>
          </p:grpSp>
          <p:sp>
            <p:nvSpPr>
              <p:cNvPr id="1334" name="Freeform 310"/>
              <p:cNvSpPr>
                <a:spLocks/>
              </p:cNvSpPr>
              <p:nvPr userDrawn="1"/>
            </p:nvSpPr>
            <p:spPr bwMode="auto">
              <a:xfrm>
                <a:off x="3079" y="181"/>
                <a:ext cx="1596" cy="1118"/>
              </a:xfrm>
              <a:custGeom>
                <a:avLst/>
                <a:gdLst/>
                <a:ahLst/>
                <a:cxnLst>
                  <a:cxn ang="0">
                    <a:pos x="1400" y="275"/>
                  </a:cxn>
                  <a:cxn ang="0">
                    <a:pos x="1596" y="795"/>
                  </a:cxn>
                  <a:cxn ang="0">
                    <a:pos x="0" y="795"/>
                  </a:cxn>
                  <a:cxn ang="0">
                    <a:pos x="217" y="252"/>
                  </a:cxn>
                  <a:cxn ang="0">
                    <a:pos x="796" y="0"/>
                  </a:cxn>
                  <a:cxn ang="0">
                    <a:pos x="1400" y="275"/>
                  </a:cxn>
                </a:cxnLst>
                <a:rect l="0" t="0" r="r" b="b"/>
                <a:pathLst>
                  <a:path w="1596" h="1118">
                    <a:moveTo>
                      <a:pt x="1400" y="275"/>
                    </a:moveTo>
                    <a:cubicBezTo>
                      <a:pt x="1522" y="417"/>
                      <a:pt x="1596" y="597"/>
                      <a:pt x="1596" y="795"/>
                    </a:cubicBezTo>
                    <a:cubicBezTo>
                      <a:pt x="1037" y="1118"/>
                      <a:pt x="668" y="611"/>
                      <a:pt x="0" y="795"/>
                    </a:cubicBezTo>
                    <a:cubicBezTo>
                      <a:pt x="0" y="585"/>
                      <a:pt x="83" y="392"/>
                      <a:pt x="217" y="252"/>
                    </a:cubicBezTo>
                    <a:cubicBezTo>
                      <a:pt x="364" y="95"/>
                      <a:pt x="570" y="0"/>
                      <a:pt x="796" y="0"/>
                    </a:cubicBezTo>
                    <a:cubicBezTo>
                      <a:pt x="1039" y="0"/>
                      <a:pt x="1253" y="108"/>
                      <a:pt x="1400" y="275"/>
                    </a:cubicBezTo>
                    <a:close/>
                  </a:path>
                </a:pathLst>
              </a:custGeom>
              <a:gradFill rotWithShape="1">
                <a:gsLst>
                  <a:gs pos="0">
                    <a:schemeClr val="bg1">
                      <a:alpha val="42999"/>
                    </a:schemeClr>
                  </a:gs>
                  <a:gs pos="100000">
                    <a:schemeClr val="bg1">
                      <a:gamma/>
                      <a:shade val="46275"/>
                      <a:invGamma/>
                      <a:alpha val="0"/>
                    </a:schemeClr>
                  </a:gs>
                </a:gsLst>
                <a:lin ang="5400000" scaled="1"/>
              </a:gradFill>
              <a:ln w="9525">
                <a:noFill/>
                <a:round/>
                <a:headEnd/>
                <a:tailEnd/>
              </a:ln>
            </p:spPr>
            <p:txBody>
              <a:bodyPr/>
              <a:lstStyle/>
              <a:p>
                <a:endParaRPr lang="zh-CN" altLang="en-US"/>
              </a:p>
            </p:txBody>
          </p:sp>
        </p:gr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txStyles>
    <p:titleStyle>
      <a:lvl1pPr algn="l" rtl="0" eaLnBrk="1" fontAlgn="base" hangingPunct="1">
        <a:spcBef>
          <a:spcPct val="0"/>
        </a:spcBef>
        <a:spcAft>
          <a:spcPct val="0"/>
        </a:spcAft>
        <a:defRPr sz="2400">
          <a:solidFill>
            <a:schemeClr val="bg1"/>
          </a:solidFill>
          <a:latin typeface="+mj-lt"/>
          <a:ea typeface="+mj-ea"/>
          <a:cs typeface="+mj-cs"/>
        </a:defRPr>
      </a:lvl1pPr>
      <a:lvl2pPr algn="l" rtl="0" eaLnBrk="1" fontAlgn="base" hangingPunct="1">
        <a:spcBef>
          <a:spcPct val="0"/>
        </a:spcBef>
        <a:spcAft>
          <a:spcPct val="0"/>
        </a:spcAft>
        <a:defRPr sz="2400">
          <a:solidFill>
            <a:schemeClr val="bg1"/>
          </a:solidFill>
          <a:latin typeface="Arial Narrow" pitchFamily="34" charset="0"/>
        </a:defRPr>
      </a:lvl2pPr>
      <a:lvl3pPr algn="l" rtl="0" eaLnBrk="1" fontAlgn="base" hangingPunct="1">
        <a:spcBef>
          <a:spcPct val="0"/>
        </a:spcBef>
        <a:spcAft>
          <a:spcPct val="0"/>
        </a:spcAft>
        <a:defRPr sz="2400">
          <a:solidFill>
            <a:schemeClr val="bg1"/>
          </a:solidFill>
          <a:latin typeface="Arial Narrow" pitchFamily="34" charset="0"/>
        </a:defRPr>
      </a:lvl3pPr>
      <a:lvl4pPr algn="l" rtl="0" eaLnBrk="1" fontAlgn="base" hangingPunct="1">
        <a:spcBef>
          <a:spcPct val="0"/>
        </a:spcBef>
        <a:spcAft>
          <a:spcPct val="0"/>
        </a:spcAft>
        <a:defRPr sz="2400">
          <a:solidFill>
            <a:schemeClr val="bg1"/>
          </a:solidFill>
          <a:latin typeface="Arial Narrow" pitchFamily="34" charset="0"/>
        </a:defRPr>
      </a:lvl4pPr>
      <a:lvl5pPr algn="l" rtl="0" eaLnBrk="1" fontAlgn="base" hangingPunct="1">
        <a:spcBef>
          <a:spcPct val="0"/>
        </a:spcBef>
        <a:spcAft>
          <a:spcPct val="0"/>
        </a:spcAft>
        <a:defRPr sz="2400">
          <a:solidFill>
            <a:schemeClr val="bg1"/>
          </a:solidFill>
          <a:latin typeface="Arial Narrow" pitchFamily="34" charset="0"/>
        </a:defRPr>
      </a:lvl5pPr>
      <a:lvl6pPr marL="457200" algn="l" rtl="0" eaLnBrk="1" fontAlgn="base" hangingPunct="1">
        <a:spcBef>
          <a:spcPct val="0"/>
        </a:spcBef>
        <a:spcAft>
          <a:spcPct val="0"/>
        </a:spcAft>
        <a:defRPr sz="2400">
          <a:solidFill>
            <a:schemeClr val="bg1"/>
          </a:solidFill>
          <a:latin typeface="Arial Narrow" pitchFamily="34" charset="0"/>
        </a:defRPr>
      </a:lvl6pPr>
      <a:lvl7pPr marL="914400" algn="l" rtl="0" eaLnBrk="1" fontAlgn="base" hangingPunct="1">
        <a:spcBef>
          <a:spcPct val="0"/>
        </a:spcBef>
        <a:spcAft>
          <a:spcPct val="0"/>
        </a:spcAft>
        <a:defRPr sz="2400">
          <a:solidFill>
            <a:schemeClr val="bg1"/>
          </a:solidFill>
          <a:latin typeface="Arial Narrow" pitchFamily="34" charset="0"/>
        </a:defRPr>
      </a:lvl7pPr>
      <a:lvl8pPr marL="1371600" algn="l" rtl="0" eaLnBrk="1" fontAlgn="base" hangingPunct="1">
        <a:spcBef>
          <a:spcPct val="0"/>
        </a:spcBef>
        <a:spcAft>
          <a:spcPct val="0"/>
        </a:spcAft>
        <a:defRPr sz="2400">
          <a:solidFill>
            <a:schemeClr val="bg1"/>
          </a:solidFill>
          <a:latin typeface="Arial Narrow" pitchFamily="34" charset="0"/>
        </a:defRPr>
      </a:lvl8pPr>
      <a:lvl9pPr marL="1828800" algn="l" rtl="0" eaLnBrk="1" fontAlgn="base" hangingPunct="1">
        <a:spcBef>
          <a:spcPct val="0"/>
        </a:spcBef>
        <a:spcAft>
          <a:spcPct val="0"/>
        </a:spcAft>
        <a:defRPr sz="2400">
          <a:solidFill>
            <a:schemeClr val="bg1"/>
          </a:solidFill>
          <a:latin typeface="Arial Narrow" pitchFamily="34"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400">
          <a:solidFill>
            <a:schemeClr val="tx1"/>
          </a:solidFill>
          <a:latin typeface="+mn-lt"/>
        </a:defRPr>
      </a:lvl4pPr>
      <a:lvl5pPr marL="2057400" indent="-228600" algn="l" rtl="0" eaLnBrk="1" fontAlgn="base" hangingPunct="1">
        <a:spcBef>
          <a:spcPct val="20000"/>
        </a:spcBef>
        <a:spcAft>
          <a:spcPct val="0"/>
        </a:spcAft>
        <a:buChar char="»"/>
        <a:defRPr sz="2400">
          <a:solidFill>
            <a:schemeClr val="tx1"/>
          </a:solidFill>
          <a:latin typeface="+mn-lt"/>
        </a:defRPr>
      </a:lvl5pPr>
      <a:lvl6pPr marL="2514600" indent="-228600" algn="l" rtl="0" eaLnBrk="1" fontAlgn="base" hangingPunct="1">
        <a:spcBef>
          <a:spcPct val="20000"/>
        </a:spcBef>
        <a:spcAft>
          <a:spcPct val="0"/>
        </a:spcAft>
        <a:buChar char="»"/>
        <a:defRPr sz="2400">
          <a:solidFill>
            <a:schemeClr val="tx1"/>
          </a:solidFill>
          <a:latin typeface="+mn-lt"/>
        </a:defRPr>
      </a:lvl6pPr>
      <a:lvl7pPr marL="2971800" indent="-228600" algn="l" rtl="0" eaLnBrk="1" fontAlgn="base" hangingPunct="1">
        <a:spcBef>
          <a:spcPct val="20000"/>
        </a:spcBef>
        <a:spcAft>
          <a:spcPct val="0"/>
        </a:spcAft>
        <a:buChar char="»"/>
        <a:defRPr sz="2400">
          <a:solidFill>
            <a:schemeClr val="tx1"/>
          </a:solidFill>
          <a:latin typeface="+mn-lt"/>
        </a:defRPr>
      </a:lvl7pPr>
      <a:lvl8pPr marL="3429000" indent="-228600" algn="l" rtl="0" eaLnBrk="1" fontAlgn="base" hangingPunct="1">
        <a:spcBef>
          <a:spcPct val="20000"/>
        </a:spcBef>
        <a:spcAft>
          <a:spcPct val="0"/>
        </a:spcAft>
        <a:buChar char="»"/>
        <a:defRPr sz="2400">
          <a:solidFill>
            <a:schemeClr val="tx1"/>
          </a:solidFill>
          <a:latin typeface="+mn-lt"/>
        </a:defRPr>
      </a:lvl8pPr>
      <a:lvl9pPr marL="3886200" indent="-228600" algn="l" rtl="0" eaLnBrk="1" fontAlgn="base" hangingPunct="1">
        <a:spcBef>
          <a:spcPct val="20000"/>
        </a:spcBef>
        <a:spcAft>
          <a:spcPct val="0"/>
        </a:spcAft>
        <a:buChar char="»"/>
        <a:defRPr sz="24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zh-CN" altLang="en-US" dirty="0" smtClean="0"/>
              <a:t>第九章</a:t>
            </a:r>
            <a:r>
              <a:rPr lang="en-US" altLang="zh-CN" dirty="0" smtClean="0"/>
              <a:t>	</a:t>
            </a:r>
            <a:endParaRPr lang="zh-CN" altLang="zh-CN" dirty="0"/>
          </a:p>
        </p:txBody>
      </p:sp>
      <p:sp>
        <p:nvSpPr>
          <p:cNvPr id="12291" name="Rectangle 3"/>
          <p:cNvSpPr>
            <a:spLocks noGrp="1" noChangeArrowheads="1"/>
          </p:cNvSpPr>
          <p:nvPr>
            <p:ph type="subTitle" idx="1"/>
          </p:nvPr>
        </p:nvSpPr>
        <p:spPr/>
        <p:txBody>
          <a:bodyPr/>
          <a:lstStyle/>
          <a:p>
            <a:r>
              <a:rPr lang="zh-CN" altLang="en-US" dirty="0" smtClean="0"/>
              <a:t>创业融资</a:t>
            </a:r>
            <a:endParaRPr lang="zh-CN" altLang="zh-CN"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4893647"/>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第二种：民间借贷  </a:t>
            </a:r>
            <a:endParaRPr lang="en-US" altLang="zh-CN" dirty="0" smtClean="0"/>
          </a:p>
          <a:p>
            <a:endParaRPr lang="en-US" altLang="zh-CN" dirty="0" smtClean="0"/>
          </a:p>
          <a:p>
            <a:r>
              <a:rPr lang="zh-CN" altLang="en-US" dirty="0" smtClean="0"/>
              <a:t>法规规定，民间借贷的利率可适当高于银行贷款利息，但最高不得超过银行同类贷款的</a:t>
            </a:r>
            <a:r>
              <a:rPr lang="en-US" altLang="zh-CN" dirty="0" smtClean="0"/>
              <a:t>4</a:t>
            </a:r>
            <a:r>
              <a:rPr lang="zh-CN" altLang="en-US" dirty="0" smtClean="0"/>
              <a:t>倍，超过此限度的部分称之为“高利贷”，不受法律保护。此外，不得将利息计入本金中计算复利（即利滚利），否则同样不受法律保护。目前我国居民储蓄存款超过</a:t>
            </a:r>
            <a:r>
              <a:rPr lang="en-US" altLang="zh-CN" dirty="0" smtClean="0"/>
              <a:t>13</a:t>
            </a:r>
            <a:r>
              <a:rPr lang="zh-CN" altLang="en-US" dirty="0" smtClean="0"/>
              <a:t>万亿，民间的巨大财富与狭窄的民间投资渠道极不相称。为弥补民间借贷双方责任不明、缺乏约束力等弊端，银行推出“个人委托贷款业务”，成为民间借贷与银行贷款的</a:t>
            </a:r>
            <a:r>
              <a:rPr lang="zh-CN" altLang="en-US" dirty="0" smtClean="0"/>
              <a:t>创新</a:t>
            </a:r>
            <a:r>
              <a:rPr lang="zh-CN" altLang="en-US" dirty="0"/>
              <a:t>形式</a:t>
            </a:r>
            <a:r>
              <a:rPr lang="zh-CN" altLang="en-US" dirty="0" smtClean="0"/>
              <a:t>。</a:t>
            </a:r>
            <a:endParaRPr lang="zh-CN" altLang="en-US" dirty="0" smtClean="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4524315"/>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第三种：信用担保  </a:t>
            </a:r>
            <a:endParaRPr lang="en-US" altLang="zh-CN" dirty="0" smtClean="0"/>
          </a:p>
          <a:p>
            <a:r>
              <a:rPr lang="zh-CN" altLang="en-US" dirty="0" smtClean="0"/>
              <a:t>信用担保介于商业银行与企业之间，是一种信誉证明和资产责任保证结合在一起的中介服务活动。由于担保人是被担保人潜在的债权人和资产所有人，担保人有权对被担保人的生产经营活动进行监督，甚至参与其经营管理活动。自</a:t>
            </a:r>
            <a:r>
              <a:rPr lang="en-US" altLang="zh-CN" dirty="0" smtClean="0"/>
              <a:t>1995</a:t>
            </a:r>
            <a:r>
              <a:rPr lang="zh-CN" altLang="en-US" dirty="0" smtClean="0"/>
              <a:t>年</a:t>
            </a:r>
            <a:r>
              <a:rPr lang="en-US" altLang="zh-CN" dirty="0" smtClean="0"/>
              <a:t>10</a:t>
            </a:r>
            <a:r>
              <a:rPr lang="zh-CN" altLang="en-US" dirty="0" smtClean="0"/>
              <a:t>月</a:t>
            </a:r>
            <a:r>
              <a:rPr lang="en-US" altLang="zh-CN" dirty="0" smtClean="0"/>
              <a:t>1</a:t>
            </a:r>
            <a:r>
              <a:rPr lang="zh-CN" altLang="en-US" dirty="0" smtClean="0"/>
              <a:t>日实施</a:t>
            </a:r>
            <a:r>
              <a:rPr lang="en-US" altLang="zh-CN" dirty="0" smtClean="0"/>
              <a:t>《</a:t>
            </a:r>
            <a:r>
              <a:rPr lang="zh-CN" altLang="en-US" dirty="0" smtClean="0"/>
              <a:t>中华人民共和国担保法</a:t>
            </a:r>
            <a:r>
              <a:rPr lang="en-US" altLang="zh-CN" dirty="0" smtClean="0"/>
              <a:t>》</a:t>
            </a:r>
            <a:r>
              <a:rPr lang="zh-CN" altLang="en-US" dirty="0" smtClean="0"/>
              <a:t>以来，各地纷纷成立担保公司与担保机构。据悉，全国中小企业信用担保机构已达</a:t>
            </a:r>
            <a:r>
              <a:rPr lang="en-US" altLang="zh-CN" dirty="0" smtClean="0"/>
              <a:t>2188</a:t>
            </a:r>
            <a:r>
              <a:rPr lang="zh-CN" altLang="en-US" dirty="0" smtClean="0"/>
              <a:t>家，共筹集担保资金总额</a:t>
            </a:r>
            <a:r>
              <a:rPr lang="en-US" altLang="zh-CN" dirty="0" smtClean="0"/>
              <a:t>657.2</a:t>
            </a:r>
            <a:r>
              <a:rPr lang="zh-CN" altLang="en-US" dirty="0" smtClean="0"/>
              <a:t>亿元，累计担保企业</a:t>
            </a:r>
            <a:r>
              <a:rPr lang="en-US" altLang="zh-CN" dirty="0" smtClean="0"/>
              <a:t>18.8</a:t>
            </a:r>
            <a:r>
              <a:rPr lang="zh-CN" altLang="en-US" dirty="0" smtClean="0"/>
              <a:t>万户，担保贷款</a:t>
            </a:r>
            <a:r>
              <a:rPr lang="en-US" altLang="zh-CN" dirty="0" smtClean="0"/>
              <a:t>3237</a:t>
            </a:r>
            <a:r>
              <a:rPr lang="zh-CN" altLang="en-US" dirty="0" smtClean="0"/>
              <a:t>亿元。</a:t>
            </a: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5262979"/>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第四种：融资租赁</a:t>
            </a:r>
            <a:endParaRPr lang="en-US" altLang="zh-CN" dirty="0" smtClean="0"/>
          </a:p>
          <a:p>
            <a:r>
              <a:rPr lang="zh-CN" altLang="en-US" dirty="0" smtClean="0"/>
              <a:t>融资租赁指转移与资产所有权有关的全部或绝大部分风险和报酬的租赁。融资租赁与传统租赁的本质区别是：传统租赁以承租人租赁使用物品的时间计算租金，而融资租赁以承租人占用融资成本的时间计算租金。融资租赁是集贸易、金融、租借为一体的一项综合性金融产品，出租人提供的是金融服务，而不是单纯的租借服务。它借助租赁这个载体，既是对金融的创新，也是对贸易的创新。融资租赁主要有简单融资租赁、融资转租赁、返还种租赁、杠杆融资租赁、委托融资租赁及项目融资租赁等种类，而且随着金融产品的不断开发，还会有更多的</a:t>
            </a:r>
            <a:r>
              <a:rPr lang="zh-CN" altLang="en-US" dirty="0" smtClean="0"/>
              <a:t>业务</a:t>
            </a:r>
            <a:r>
              <a:rPr lang="zh-CN" altLang="en-US" dirty="0"/>
              <a:t>品</a:t>
            </a:r>
            <a:r>
              <a:rPr lang="zh-CN" altLang="en-US" dirty="0" smtClean="0"/>
              <a:t>种</a:t>
            </a:r>
            <a:r>
              <a:rPr lang="zh-CN" altLang="en-US" dirty="0" smtClean="0"/>
              <a:t>出现。</a:t>
            </a: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4524315"/>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第五种：股权出让</a:t>
            </a:r>
          </a:p>
          <a:p>
            <a:r>
              <a:rPr lang="zh-CN" altLang="en-US" dirty="0" smtClean="0"/>
              <a:t> 企业出让部分股权，以筹集企业需要的资金，就是股权融资。出让股权后，企业股权结构、管理权</a:t>
            </a:r>
            <a:r>
              <a:rPr lang="zh-CN" altLang="en-US" dirty="0" smtClean="0"/>
              <a:t>、发展</a:t>
            </a:r>
            <a:r>
              <a:rPr lang="zh-CN" altLang="en-US" dirty="0" smtClean="0"/>
              <a:t>战略和企业收益方种等方面将发生变化。出让股权融资，也是引入新的合作者的过程，是企业必须</a:t>
            </a:r>
            <a:r>
              <a:rPr lang="zh-CN" altLang="en-US" dirty="0" smtClean="0"/>
              <a:t>慎重</a:t>
            </a:r>
            <a:r>
              <a:rPr lang="zh-CN" altLang="en-US" dirty="0" smtClean="0"/>
              <a:t>考虑的。股权融资可以分为全面收购（兼并）、部分收购（控股或不控股）等</a:t>
            </a:r>
            <a:r>
              <a:rPr lang="zh-CN" altLang="en-US" dirty="0" smtClean="0"/>
              <a:t>几种</a:t>
            </a:r>
            <a:r>
              <a:rPr lang="zh-CN" altLang="en-US" dirty="0"/>
              <a:t>方式</a:t>
            </a:r>
            <a:r>
              <a:rPr lang="zh-CN" altLang="en-US" dirty="0" smtClean="0"/>
              <a:t>。</a:t>
            </a:r>
            <a:r>
              <a:rPr lang="zh-CN" altLang="en-US" dirty="0" smtClean="0"/>
              <a:t>产业投资</a:t>
            </a:r>
            <a:r>
              <a:rPr lang="zh-CN" altLang="en-US" dirty="0" smtClean="0"/>
              <a:t>基金是</a:t>
            </a:r>
            <a:r>
              <a:rPr lang="zh-CN" altLang="en-US" dirty="0" smtClean="0"/>
              <a:t>股权出让融资值得注意的趋势。虽然</a:t>
            </a:r>
            <a:r>
              <a:rPr lang="en-US" altLang="zh-CN" dirty="0" smtClean="0"/>
              <a:t>《</a:t>
            </a:r>
            <a:r>
              <a:rPr lang="zh-CN" altLang="en-US" dirty="0" smtClean="0"/>
              <a:t>基金法</a:t>
            </a:r>
            <a:r>
              <a:rPr lang="en-US" altLang="zh-CN" dirty="0" smtClean="0"/>
              <a:t>》</a:t>
            </a:r>
            <a:r>
              <a:rPr lang="zh-CN" altLang="en-US" dirty="0" smtClean="0"/>
              <a:t>还</a:t>
            </a:r>
            <a:r>
              <a:rPr lang="zh-CN" altLang="en-US" dirty="0" smtClean="0"/>
              <a:t>未</a:t>
            </a:r>
            <a:r>
              <a:rPr lang="zh-CN" altLang="en-US" dirty="0"/>
              <a:t>正式</a:t>
            </a:r>
            <a:r>
              <a:rPr lang="zh-CN" altLang="en-US" dirty="0" smtClean="0"/>
              <a:t>颁布</a:t>
            </a:r>
            <a:r>
              <a:rPr lang="zh-CN" altLang="en-US" dirty="0" smtClean="0"/>
              <a:t>，基金</a:t>
            </a:r>
            <a:r>
              <a:rPr lang="zh-CN" altLang="en-US" dirty="0" smtClean="0"/>
              <a:t>不能</a:t>
            </a:r>
            <a:r>
              <a:rPr lang="zh-CN" altLang="en-US" dirty="0"/>
              <a:t>正式</a:t>
            </a:r>
            <a:r>
              <a:rPr lang="zh-CN" altLang="en-US" dirty="0" smtClean="0"/>
              <a:t>发起</a:t>
            </a:r>
            <a:r>
              <a:rPr lang="zh-CN" altLang="en-US" dirty="0" smtClean="0"/>
              <a:t>和募集，但基金</a:t>
            </a:r>
            <a:r>
              <a:rPr lang="zh-CN" altLang="en-US" dirty="0" smtClean="0"/>
              <a:t>早已以</a:t>
            </a:r>
            <a:r>
              <a:rPr lang="zh-CN" altLang="en-US" dirty="0" smtClean="0"/>
              <a:t>投资</a:t>
            </a:r>
            <a:r>
              <a:rPr lang="zh-CN" altLang="en-US" dirty="0" smtClean="0"/>
              <a:t>公司</a:t>
            </a:r>
            <a:r>
              <a:rPr lang="zh-CN" altLang="en-US" dirty="0"/>
              <a:t>形式</a:t>
            </a:r>
            <a:r>
              <a:rPr lang="zh-CN" altLang="en-US" dirty="0" smtClean="0"/>
              <a:t>发起</a:t>
            </a:r>
            <a:r>
              <a:rPr lang="zh-CN" altLang="en-US" dirty="0" smtClean="0"/>
              <a:t>私募，活跃在各个领域中。</a:t>
            </a:r>
            <a:endParaRPr lang="zh-CN" alt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4893647"/>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第六种：风险投资  </a:t>
            </a:r>
            <a:endParaRPr lang="en-US" altLang="zh-CN" dirty="0" smtClean="0"/>
          </a:p>
          <a:p>
            <a:r>
              <a:rPr lang="zh-CN" altLang="en-US" dirty="0" smtClean="0"/>
              <a:t>风险投资从广义上讲，是指向风险项目的投资；从狭义上讲，是指向高风险、高收益、高增长潜力、高科技项目的投资。风险投资的资金来源一般是各类养老及退休基金、慈善机构、投资银行、保险公司、个人投资者等，而风险投资公司是具体操作的机构，对投资和风险负责，往往高新技术企业会成为投资的热点。风险投资具有高风险、高回报和高科技这“三高”特征，但它往往不需要获得企业的控股权，而是为了高增值和高收益。风险投资</a:t>
            </a:r>
            <a:r>
              <a:rPr lang="zh-CN" altLang="en-US" dirty="0" smtClean="0"/>
              <a:t>的</a:t>
            </a:r>
            <a:r>
              <a:rPr lang="zh-CN" altLang="en-US" dirty="0"/>
              <a:t>股权</a:t>
            </a:r>
            <a:r>
              <a:rPr lang="zh-CN" altLang="en-US" dirty="0" smtClean="0"/>
              <a:t>资本</a:t>
            </a:r>
            <a:r>
              <a:rPr lang="zh-CN" altLang="en-US" dirty="0" smtClean="0"/>
              <a:t>一般以可转换优先股和普通股</a:t>
            </a:r>
            <a:r>
              <a:rPr lang="zh-CN" altLang="en-US" dirty="0" smtClean="0"/>
              <a:t>两种</a:t>
            </a:r>
            <a:r>
              <a:rPr lang="zh-CN" altLang="en-US" dirty="0"/>
              <a:t>形式</a:t>
            </a:r>
            <a:r>
              <a:rPr lang="zh-CN" altLang="en-US" dirty="0" smtClean="0"/>
              <a:t>存在</a:t>
            </a:r>
            <a:r>
              <a:rPr lang="zh-CN" altLang="en-US" dirty="0" smtClean="0"/>
              <a:t>，并以前者为主。</a:t>
            </a:r>
            <a:endParaRPr lang="zh-CN" alt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5632311"/>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第七种：留存盈余融资</a:t>
            </a:r>
          </a:p>
          <a:p>
            <a:r>
              <a:rPr lang="zh-CN" altLang="en-US" dirty="0" smtClean="0"/>
              <a:t> 留存收益是企业缴纳所得税后形成的，其所有权属于股东。股东将这一部分未分派的税后利润留存于企业，实质上是对企业追加投资。合理地分配股利，关键在于既要让股东满意，又要有利于公司的发展，在股利分配上做到平衡。</a:t>
            </a:r>
          </a:p>
          <a:p>
            <a:r>
              <a:rPr lang="zh-CN" altLang="en-US" dirty="0" smtClean="0"/>
              <a:t>其中，固定股利政策、正常股利加额外股利政策是公司普遍采用的两种基本政策。</a:t>
            </a:r>
          </a:p>
          <a:p>
            <a:r>
              <a:rPr lang="zh-CN" altLang="en-US" dirty="0" smtClean="0"/>
              <a:t>固定股利政策是指公司在较长时期都将分期支付固定的股利额，股利不随经营状况的变化而变动；正常股利加额外股利政策是指公司在一般情况下只支付固定的、数额较低的正常股利，在盈余较多的年份，再根据实际情况向股东发放额外股利，这意味着公司在支持股利方面具有较大的灵活性。</a:t>
            </a:r>
            <a:endParaRPr lang="zh-CN" alt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3785652"/>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第八种 资产管理融资</a:t>
            </a:r>
            <a:endParaRPr lang="en-US" altLang="zh-CN" dirty="0" smtClean="0"/>
          </a:p>
          <a:p>
            <a:r>
              <a:rPr lang="zh-CN" altLang="en-US" dirty="0" smtClean="0"/>
              <a:t>企业可以将其资产通过抵押、质押等手段融资，主要有应收账款融资、存货融资等手段。</a:t>
            </a:r>
            <a:r>
              <a:rPr lang="zh-CN" altLang="en-US" dirty="0" smtClean="0"/>
              <a:t>主要</a:t>
            </a:r>
            <a:r>
              <a:rPr lang="zh-CN" altLang="en-US" dirty="0"/>
              <a:t>方式</a:t>
            </a:r>
            <a:r>
              <a:rPr lang="zh-CN" altLang="en-US" dirty="0" smtClean="0"/>
              <a:t>有</a:t>
            </a:r>
            <a:r>
              <a:rPr lang="zh-CN" altLang="en-US" dirty="0" smtClean="0"/>
              <a:t>：一、应收账款融资。由于应收账款融资具有较大的弹性，能够成为贷款担保，并且通过抵押、代理等获得一定的融资信用，但成本较高；二、存货融资。存货是具有较高变现能力的资产，适于作为短期借款的担保品，此外，存货还可通过保留所用权的存货抵押来融资。</a:t>
            </a:r>
            <a:endParaRPr lang="zh-CN" altLang="en-US" dirty="0"/>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4154984"/>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第九种：票据贴现融资  </a:t>
            </a:r>
            <a:endParaRPr lang="en-US" altLang="zh-CN" dirty="0" smtClean="0"/>
          </a:p>
          <a:p>
            <a:r>
              <a:rPr lang="zh-CN" altLang="en-US" dirty="0" smtClean="0"/>
              <a:t>票据贴现融资是指票据持有人在资金不足时，将商业票据转让给银行，银行按票面金额扣除贴现利息后将余额支付给收款人的一项银行授信业务。这种</a:t>
            </a:r>
            <a:r>
              <a:rPr lang="zh-CN" altLang="en-US" dirty="0" smtClean="0"/>
              <a:t>融资</a:t>
            </a:r>
            <a:r>
              <a:rPr lang="zh-CN" altLang="en-US" dirty="0"/>
              <a:t>方式</a:t>
            </a:r>
            <a:r>
              <a:rPr lang="zh-CN" altLang="en-US" dirty="0" smtClean="0"/>
              <a:t>的</a:t>
            </a:r>
            <a:r>
              <a:rPr lang="zh-CN" altLang="en-US" dirty="0" smtClean="0"/>
              <a:t>好处之一在于，银行不需要按企业的资产规模来放款，而是依据市场情况（销售合同）来贷款。企业申请贴现融资，远比申请贷款手续简便，而且融资成本很低。此外，票据融资不需要担保、不受资产规模限制，对中小企业融资尤为适用。</a:t>
            </a:r>
            <a:endParaRPr lang="zh-CN" altLang="en-US" dirty="0"/>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5632311"/>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第十种：典当融资  </a:t>
            </a:r>
            <a:endParaRPr lang="en-US" altLang="zh-CN" dirty="0" smtClean="0"/>
          </a:p>
          <a:p>
            <a:r>
              <a:rPr lang="zh-CN" altLang="en-US" dirty="0" smtClean="0"/>
              <a:t>典当是指用户将相关资产或财产权利作为当物质押给典当行，并交付一定比例费用，取得当金并在约定期限内支付当金利息、偿还本金并赎回典当物的行为。典当融资的主要特点是灵活，不仅有典当物、典当期的灵活，而且当费也可以灵活制定，同时融资手续简便快捷，受限制条件较少。当然，如果企业不能按期赎回并交付利息费用，典当行可以拍卖典当物。典当融资另一特点是费用支出较高，它的融资成本往往高于银行贷款。国家规定，当物应当按照现值估计，并按照估价的</a:t>
            </a:r>
            <a:r>
              <a:rPr lang="en-US" altLang="zh-CN" dirty="0" smtClean="0"/>
              <a:t>50%</a:t>
            </a:r>
            <a:r>
              <a:rPr lang="zh-CN" altLang="en-US" dirty="0" smtClean="0"/>
              <a:t>～</a:t>
            </a:r>
            <a:r>
              <a:rPr lang="en-US" altLang="zh-CN" dirty="0" smtClean="0"/>
              <a:t>90%</a:t>
            </a:r>
            <a:r>
              <a:rPr lang="zh-CN" altLang="en-US" dirty="0" smtClean="0"/>
              <a:t>确定当价。质押贷款的月利率，可在国家规定档次流动资金贷款利率基础上上浮</a:t>
            </a:r>
            <a:r>
              <a:rPr lang="en-US" altLang="zh-CN" dirty="0" smtClean="0"/>
              <a:t>50%</a:t>
            </a:r>
            <a:r>
              <a:rPr lang="zh-CN" altLang="en-US" dirty="0" smtClean="0"/>
              <a:t>，其月综合费最高不得超过当价的</a:t>
            </a:r>
            <a:r>
              <a:rPr lang="en-US" altLang="zh-CN" dirty="0" smtClean="0"/>
              <a:t>45‰</a:t>
            </a:r>
            <a:r>
              <a:rPr lang="zh-CN" altLang="en-US" dirty="0" smtClean="0"/>
              <a:t>。</a:t>
            </a:r>
            <a:endParaRPr lang="zh-CN" altLang="en-US"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5632311"/>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第十一种：项目融资</a:t>
            </a:r>
          </a:p>
          <a:p>
            <a:r>
              <a:rPr lang="zh-CN" altLang="en-US" dirty="0" smtClean="0"/>
              <a:t> 项目融资是指项目发起人为该项目筹资和经营而成立一家项目公司，由项目公司承担贷款，以项目公司的现金流量和收益作为还款来源，以项目的资产或权益作抵（质）押而取得的一种无追索权或有限追索权的</a:t>
            </a:r>
            <a:r>
              <a:rPr lang="zh-CN" altLang="en-US" dirty="0" smtClean="0"/>
              <a:t>贷款</a:t>
            </a:r>
            <a:r>
              <a:rPr lang="zh-CN" altLang="en-US" dirty="0"/>
              <a:t>方式</a:t>
            </a:r>
            <a:r>
              <a:rPr lang="zh-CN" altLang="en-US" dirty="0" smtClean="0"/>
              <a:t>。</a:t>
            </a:r>
            <a:r>
              <a:rPr lang="zh-CN" altLang="en-US" dirty="0" smtClean="0"/>
              <a:t>项目融资主要用于需要巨额资金、投资风险大而传统</a:t>
            </a:r>
            <a:r>
              <a:rPr lang="zh-CN" altLang="en-US" dirty="0" smtClean="0"/>
              <a:t>融资</a:t>
            </a:r>
            <a:r>
              <a:rPr lang="zh-CN" altLang="en-US" dirty="0"/>
              <a:t>方式</a:t>
            </a:r>
            <a:r>
              <a:rPr lang="zh-CN" altLang="en-US" dirty="0" smtClean="0"/>
              <a:t>又</a:t>
            </a:r>
            <a:r>
              <a:rPr lang="zh-CN" altLang="en-US" dirty="0" smtClean="0"/>
              <a:t>难以满足但现金流量稳定的工程项目，如天然气、煤炭、石油等自然资源的开发，以及运输、电力、农林、电子、公用事业等大型工程建设项目。项目融资具有一次性融资金额大、项目建设期和回收期长、不确定因素多、项目一般具有良好的经济效益和社会效益等特点。</a:t>
            </a:r>
          </a:p>
          <a:p>
            <a:r>
              <a:rPr lang="zh-CN" altLang="en-US" dirty="0" smtClean="0"/>
              <a:t> </a:t>
            </a:r>
            <a:endParaRPr lang="zh-CN" alt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54" name="Rectangle 86"/>
          <p:cNvSpPr>
            <a:spLocks noChangeArrowheads="1"/>
          </p:cNvSpPr>
          <p:nvPr/>
        </p:nvSpPr>
        <p:spPr bwMode="auto">
          <a:xfrm>
            <a:off x="0" y="3789363"/>
            <a:ext cx="1739900" cy="3068637"/>
          </a:xfrm>
          <a:prstGeom prst="rect">
            <a:avLst/>
          </a:prstGeom>
          <a:gradFill rotWithShape="1">
            <a:gsLst>
              <a:gs pos="0">
                <a:srgbClr val="EE4CE6">
                  <a:gamma/>
                  <a:shade val="0"/>
                  <a:invGamma/>
                  <a:alpha val="0"/>
                </a:srgbClr>
              </a:gs>
              <a:gs pos="100000">
                <a:srgbClr val="EE4CE6">
                  <a:alpha val="50000"/>
                </a:srgbClr>
              </a:gs>
            </a:gsLst>
            <a:lin ang="5400000" scaled="1"/>
          </a:gradFill>
          <a:ln w="9525">
            <a:noFill/>
            <a:miter lim="800000"/>
            <a:headEnd/>
            <a:tailEnd/>
          </a:ln>
          <a:effectLst/>
        </p:spPr>
        <p:txBody>
          <a:bodyPr wrap="none" anchor="ctr"/>
          <a:lstStyle/>
          <a:p>
            <a:endParaRPr lang="zh-CN" altLang="en-US"/>
          </a:p>
        </p:txBody>
      </p:sp>
      <p:grpSp>
        <p:nvGrpSpPr>
          <p:cNvPr id="7253" name="Group 85"/>
          <p:cNvGrpSpPr>
            <a:grpSpLocks/>
          </p:cNvGrpSpPr>
          <p:nvPr/>
        </p:nvGrpSpPr>
        <p:grpSpPr bwMode="auto">
          <a:xfrm>
            <a:off x="-3175" y="-12700"/>
            <a:ext cx="1766888" cy="6870700"/>
            <a:chOff x="2336" y="-8"/>
            <a:chExt cx="1252" cy="4337"/>
          </a:xfrm>
        </p:grpSpPr>
        <p:sp>
          <p:nvSpPr>
            <p:cNvPr id="7243"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CC82B7"/>
              </a:solidFill>
              <a:prstDash val="solid"/>
              <a:miter lim="800000"/>
              <a:headEnd/>
              <a:tailEnd/>
            </a:ln>
          </p:spPr>
          <p:txBody>
            <a:bodyPr/>
            <a:lstStyle/>
            <a:p>
              <a:endParaRPr lang="zh-CN" altLang="en-US"/>
            </a:p>
          </p:txBody>
        </p:sp>
        <p:sp>
          <p:nvSpPr>
            <p:cNvPr id="7244"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C87BB3"/>
              </a:solidFill>
              <a:prstDash val="solid"/>
              <a:miter lim="800000"/>
              <a:headEnd/>
              <a:tailEnd/>
            </a:ln>
          </p:spPr>
          <p:txBody>
            <a:bodyPr/>
            <a:lstStyle/>
            <a:p>
              <a:endParaRPr lang="zh-CN" altLang="en-US"/>
            </a:p>
          </p:txBody>
        </p:sp>
        <p:sp>
          <p:nvSpPr>
            <p:cNvPr id="7245"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C475B0"/>
              </a:solidFill>
              <a:prstDash val="solid"/>
              <a:miter lim="800000"/>
              <a:headEnd/>
              <a:tailEnd/>
            </a:ln>
          </p:spPr>
          <p:txBody>
            <a:bodyPr/>
            <a:lstStyle/>
            <a:p>
              <a:endParaRPr lang="zh-CN" altLang="en-US"/>
            </a:p>
          </p:txBody>
        </p:sp>
        <p:sp>
          <p:nvSpPr>
            <p:cNvPr id="7246"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BF6EAC"/>
              </a:solidFill>
              <a:prstDash val="solid"/>
              <a:miter lim="800000"/>
              <a:headEnd/>
              <a:tailEnd/>
            </a:ln>
          </p:spPr>
          <p:txBody>
            <a:bodyPr/>
            <a:lstStyle/>
            <a:p>
              <a:endParaRPr lang="zh-CN" altLang="en-US"/>
            </a:p>
          </p:txBody>
        </p:sp>
        <p:sp>
          <p:nvSpPr>
            <p:cNvPr id="7247"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BB67A9"/>
              </a:solidFill>
              <a:prstDash val="solid"/>
              <a:miter lim="800000"/>
              <a:headEnd/>
              <a:tailEnd/>
            </a:ln>
          </p:spPr>
          <p:txBody>
            <a:bodyPr/>
            <a:lstStyle/>
            <a:p>
              <a:endParaRPr lang="zh-CN" altLang="en-US"/>
            </a:p>
          </p:txBody>
        </p:sp>
        <p:sp>
          <p:nvSpPr>
            <p:cNvPr id="7248"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B760A5"/>
              </a:solidFill>
              <a:prstDash val="solid"/>
              <a:miter lim="800000"/>
              <a:headEnd/>
              <a:tailEnd/>
            </a:ln>
          </p:spPr>
          <p:txBody>
            <a:bodyPr/>
            <a:lstStyle/>
            <a:p>
              <a:endParaRPr lang="zh-CN" altLang="en-US"/>
            </a:p>
          </p:txBody>
        </p:sp>
        <p:sp>
          <p:nvSpPr>
            <p:cNvPr id="7249"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B459A2"/>
              </a:solidFill>
              <a:prstDash val="solid"/>
              <a:miter lim="800000"/>
              <a:headEnd/>
              <a:tailEnd/>
            </a:ln>
          </p:spPr>
          <p:txBody>
            <a:bodyPr/>
            <a:lstStyle/>
            <a:p>
              <a:endParaRPr lang="zh-CN" altLang="en-US"/>
            </a:p>
          </p:txBody>
        </p:sp>
        <p:sp>
          <p:nvSpPr>
            <p:cNvPr id="7250"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B0529F"/>
              </a:solidFill>
              <a:prstDash val="solid"/>
              <a:miter lim="800000"/>
              <a:headEnd/>
              <a:tailEnd/>
            </a:ln>
          </p:spPr>
          <p:txBody>
            <a:bodyPr/>
            <a:lstStyle/>
            <a:p>
              <a:endParaRPr lang="zh-CN" altLang="en-US"/>
            </a:p>
          </p:txBody>
        </p:sp>
        <p:sp>
          <p:nvSpPr>
            <p:cNvPr id="7251"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AC4B9C"/>
              </a:solidFill>
              <a:prstDash val="solid"/>
              <a:miter lim="800000"/>
              <a:headEnd/>
              <a:tailEnd/>
            </a:ln>
          </p:spPr>
          <p:txBody>
            <a:bodyPr/>
            <a:lstStyle/>
            <a:p>
              <a:endParaRPr lang="zh-CN" altLang="en-US"/>
            </a:p>
          </p:txBody>
        </p:sp>
        <p:sp>
          <p:nvSpPr>
            <p:cNvPr id="7252"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A94399"/>
              </a:solidFill>
              <a:prstDash val="solid"/>
              <a:miter lim="800000"/>
              <a:headEnd/>
              <a:tailEnd/>
            </a:ln>
          </p:spPr>
          <p:txBody>
            <a:bodyPr/>
            <a:lstStyle/>
            <a:p>
              <a:endParaRPr lang="zh-CN" altLang="en-US"/>
            </a:p>
          </p:txBody>
        </p:sp>
      </p:grpSp>
      <p:grpSp>
        <p:nvGrpSpPr>
          <p:cNvPr id="7170" name="Group 2"/>
          <p:cNvGrpSpPr>
            <a:grpSpLocks/>
          </p:cNvGrpSpPr>
          <p:nvPr/>
        </p:nvGrpSpPr>
        <p:grpSpPr bwMode="auto">
          <a:xfrm>
            <a:off x="312738" y="173038"/>
            <a:ext cx="8520112" cy="592137"/>
            <a:chOff x="197" y="158"/>
            <a:chExt cx="5367" cy="373"/>
          </a:xfrm>
        </p:grpSpPr>
        <p:sp>
          <p:nvSpPr>
            <p:cNvPr id="7171"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7172"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7173"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7174" name="Rectangle 6"/>
          <p:cNvSpPr>
            <a:spLocks noGrp="1" noChangeArrowheads="1"/>
          </p:cNvSpPr>
          <p:nvPr>
            <p:ph type="title"/>
          </p:nvPr>
        </p:nvSpPr>
        <p:spPr/>
        <p:txBody>
          <a:bodyPr/>
          <a:lstStyle/>
          <a:p>
            <a:r>
              <a:rPr lang="zh-CN" altLang="en-US" dirty="0" smtClean="0">
                <a:ea typeface="宋体" charset="-122"/>
              </a:rPr>
              <a:t>第九章 创业融资</a:t>
            </a:r>
            <a:endParaRPr lang="en-GB" altLang="zh-CN" dirty="0">
              <a:ea typeface="宋体" charset="-122"/>
            </a:endParaRPr>
          </a:p>
        </p:txBody>
      </p:sp>
      <p:grpSp>
        <p:nvGrpSpPr>
          <p:cNvPr id="7288" name="Group 120"/>
          <p:cNvGrpSpPr>
            <a:grpSpLocks/>
          </p:cNvGrpSpPr>
          <p:nvPr/>
        </p:nvGrpSpPr>
        <p:grpSpPr bwMode="auto">
          <a:xfrm>
            <a:off x="-3175" y="1604963"/>
            <a:ext cx="2152650" cy="2152650"/>
            <a:chOff x="1943" y="626"/>
            <a:chExt cx="1228" cy="1228"/>
          </a:xfrm>
        </p:grpSpPr>
        <p:sp>
          <p:nvSpPr>
            <p:cNvPr id="7289" name="Oval 121"/>
            <p:cNvSpPr>
              <a:spLocks noChangeArrowheads="1"/>
            </p:cNvSpPr>
            <p:nvPr/>
          </p:nvSpPr>
          <p:spPr bwMode="auto">
            <a:xfrm>
              <a:off x="1943" y="626"/>
              <a:ext cx="1228" cy="1228"/>
            </a:xfrm>
            <a:prstGeom prst="ellipse">
              <a:avLst/>
            </a:prstGeom>
            <a:gradFill rotWithShape="1">
              <a:gsLst>
                <a:gs pos="0">
                  <a:srgbClr val="2FA4D9">
                    <a:alpha val="62000"/>
                  </a:srgbClr>
                </a:gs>
                <a:gs pos="100000">
                  <a:srgbClr val="2FA4D9">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nvGrpSpPr>
            <p:cNvPr id="7290" name="Group 122"/>
            <p:cNvGrpSpPr>
              <a:grpSpLocks/>
            </p:cNvGrpSpPr>
            <p:nvPr/>
          </p:nvGrpSpPr>
          <p:grpSpPr bwMode="auto">
            <a:xfrm>
              <a:off x="2070" y="1330"/>
              <a:ext cx="975" cy="325"/>
              <a:chOff x="2696" y="1315"/>
              <a:chExt cx="2472" cy="824"/>
            </a:xfrm>
          </p:grpSpPr>
          <p:sp>
            <p:nvSpPr>
              <p:cNvPr id="7291" name="Oval 123"/>
              <p:cNvSpPr>
                <a:spLocks noChangeArrowheads="1"/>
              </p:cNvSpPr>
              <p:nvPr/>
            </p:nvSpPr>
            <p:spPr bwMode="auto">
              <a:xfrm>
                <a:off x="2696" y="1315"/>
                <a:ext cx="2472" cy="824"/>
              </a:xfrm>
              <a:prstGeom prst="ellipse">
                <a:avLst/>
              </a:prstGeom>
              <a:gradFill rotWithShape="1">
                <a:gsLst>
                  <a:gs pos="0">
                    <a:srgbClr val="338EB7">
                      <a:alpha val="61000"/>
                    </a:srgbClr>
                  </a:gs>
                  <a:gs pos="100000">
                    <a:srgbClr val="338EB7">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sp>
            <p:nvSpPr>
              <p:cNvPr id="7292" name="Oval 124"/>
              <p:cNvSpPr>
                <a:spLocks noChangeArrowheads="1"/>
              </p:cNvSpPr>
              <p:nvPr/>
            </p:nvSpPr>
            <p:spPr bwMode="auto">
              <a:xfrm>
                <a:off x="3334" y="1520"/>
                <a:ext cx="1249" cy="451"/>
              </a:xfrm>
              <a:prstGeom prst="ellipse">
                <a:avLst/>
              </a:prstGeom>
              <a:gradFill rotWithShape="1">
                <a:gsLst>
                  <a:gs pos="0">
                    <a:srgbClr val="35C8EB">
                      <a:alpha val="92999"/>
                    </a:srgbClr>
                  </a:gs>
                  <a:gs pos="100000">
                    <a:srgbClr val="35C8EB">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grpSp>
          <p:nvGrpSpPr>
            <p:cNvPr id="7293" name="Group 125"/>
            <p:cNvGrpSpPr>
              <a:grpSpLocks/>
            </p:cNvGrpSpPr>
            <p:nvPr/>
          </p:nvGrpSpPr>
          <p:grpSpPr bwMode="auto">
            <a:xfrm>
              <a:off x="2236" y="890"/>
              <a:ext cx="644" cy="645"/>
              <a:chOff x="2880" y="1515"/>
              <a:chExt cx="644" cy="645"/>
            </a:xfrm>
          </p:grpSpPr>
          <p:sp>
            <p:nvSpPr>
              <p:cNvPr id="7294" name="Oval 126"/>
              <p:cNvSpPr>
                <a:spLocks noChangeArrowheads="1"/>
              </p:cNvSpPr>
              <p:nvPr/>
            </p:nvSpPr>
            <p:spPr bwMode="auto">
              <a:xfrm>
                <a:off x="2880" y="1516"/>
                <a:ext cx="644" cy="644"/>
              </a:xfrm>
              <a:prstGeom prst="ellipse">
                <a:avLst/>
              </a:prstGeom>
              <a:gradFill rotWithShape="1">
                <a:gsLst>
                  <a:gs pos="0">
                    <a:srgbClr val="0F7295"/>
                  </a:gs>
                  <a:gs pos="100000">
                    <a:srgbClr val="16A5D8"/>
                  </a:gs>
                </a:gsLst>
                <a:lin ang="5400000" scaled="1"/>
              </a:gradFill>
              <a:ln w="9525" algn="ctr">
                <a:noFill/>
                <a:round/>
                <a:headEnd/>
                <a:tailEnd/>
              </a:ln>
              <a:effectLst/>
            </p:spPr>
            <p:txBody>
              <a:bodyPr wrap="none" anchor="ctr"/>
              <a:lstStyle/>
              <a:p>
                <a:endParaRPr lang="zh-CN" altLang="en-US"/>
              </a:p>
            </p:txBody>
          </p:sp>
          <p:sp>
            <p:nvSpPr>
              <p:cNvPr id="7295" name="Freeform 127"/>
              <p:cNvSpPr>
                <a:spLocks/>
              </p:cNvSpPr>
              <p:nvPr/>
            </p:nvSpPr>
            <p:spPr bwMode="auto">
              <a:xfrm>
                <a:off x="2887" y="1515"/>
                <a:ext cx="630" cy="441"/>
              </a:xfrm>
              <a:custGeom>
                <a:avLst/>
                <a:gdLst/>
                <a:ahLst/>
                <a:cxnLst>
                  <a:cxn ang="0">
                    <a:pos x="1400" y="275"/>
                  </a:cxn>
                  <a:cxn ang="0">
                    <a:pos x="1596" y="795"/>
                  </a:cxn>
                  <a:cxn ang="0">
                    <a:pos x="0" y="795"/>
                  </a:cxn>
                  <a:cxn ang="0">
                    <a:pos x="217" y="252"/>
                  </a:cxn>
                  <a:cxn ang="0">
                    <a:pos x="796" y="0"/>
                  </a:cxn>
                  <a:cxn ang="0">
                    <a:pos x="1400" y="275"/>
                  </a:cxn>
                </a:cxnLst>
                <a:rect l="0" t="0" r="r" b="b"/>
                <a:pathLst>
                  <a:path w="1596" h="1118">
                    <a:moveTo>
                      <a:pt x="1400" y="275"/>
                    </a:moveTo>
                    <a:cubicBezTo>
                      <a:pt x="1522" y="417"/>
                      <a:pt x="1596" y="597"/>
                      <a:pt x="1596" y="795"/>
                    </a:cubicBezTo>
                    <a:cubicBezTo>
                      <a:pt x="1037" y="1118"/>
                      <a:pt x="668" y="611"/>
                      <a:pt x="0" y="795"/>
                    </a:cubicBezTo>
                    <a:cubicBezTo>
                      <a:pt x="0" y="585"/>
                      <a:pt x="83" y="392"/>
                      <a:pt x="217" y="252"/>
                    </a:cubicBezTo>
                    <a:cubicBezTo>
                      <a:pt x="364" y="95"/>
                      <a:pt x="570" y="0"/>
                      <a:pt x="796" y="0"/>
                    </a:cubicBezTo>
                    <a:cubicBezTo>
                      <a:pt x="1039" y="0"/>
                      <a:pt x="1253" y="108"/>
                      <a:pt x="1400" y="275"/>
                    </a:cubicBezTo>
                    <a:close/>
                  </a:path>
                </a:pathLst>
              </a:custGeom>
              <a:gradFill rotWithShape="1">
                <a:gsLst>
                  <a:gs pos="0">
                    <a:schemeClr val="bg1">
                      <a:alpha val="53000"/>
                    </a:schemeClr>
                  </a:gs>
                  <a:gs pos="100000">
                    <a:schemeClr val="bg1">
                      <a:gamma/>
                      <a:shade val="46275"/>
                      <a:invGamma/>
                      <a:alpha val="0"/>
                    </a:schemeClr>
                  </a:gs>
                </a:gsLst>
                <a:lin ang="5400000" scaled="1"/>
              </a:gradFill>
              <a:ln w="9525">
                <a:noFill/>
                <a:round/>
                <a:headEnd/>
                <a:tailEnd/>
              </a:ln>
            </p:spPr>
            <p:txBody>
              <a:bodyPr/>
              <a:lstStyle/>
              <a:p>
                <a:endParaRPr lang="zh-CN" altLang="en-US"/>
              </a:p>
            </p:txBody>
          </p:sp>
        </p:grpSp>
      </p:grpSp>
      <p:grpSp>
        <p:nvGrpSpPr>
          <p:cNvPr id="7296" name="Group 128"/>
          <p:cNvGrpSpPr>
            <a:grpSpLocks/>
          </p:cNvGrpSpPr>
          <p:nvPr/>
        </p:nvGrpSpPr>
        <p:grpSpPr bwMode="auto">
          <a:xfrm>
            <a:off x="-442913" y="412750"/>
            <a:ext cx="2152651" cy="2152650"/>
            <a:chOff x="1943" y="626"/>
            <a:chExt cx="1228" cy="1228"/>
          </a:xfrm>
        </p:grpSpPr>
        <p:sp>
          <p:nvSpPr>
            <p:cNvPr id="7297" name="Oval 129"/>
            <p:cNvSpPr>
              <a:spLocks noChangeArrowheads="1"/>
            </p:cNvSpPr>
            <p:nvPr/>
          </p:nvSpPr>
          <p:spPr bwMode="auto">
            <a:xfrm>
              <a:off x="1943" y="626"/>
              <a:ext cx="1228" cy="1228"/>
            </a:xfrm>
            <a:prstGeom prst="ellipse">
              <a:avLst/>
            </a:prstGeom>
            <a:gradFill rotWithShape="1">
              <a:gsLst>
                <a:gs pos="0">
                  <a:srgbClr val="2FA4D9">
                    <a:alpha val="62000"/>
                  </a:srgbClr>
                </a:gs>
                <a:gs pos="100000">
                  <a:srgbClr val="2FA4D9">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nvGrpSpPr>
            <p:cNvPr id="7298" name="Group 130"/>
            <p:cNvGrpSpPr>
              <a:grpSpLocks/>
            </p:cNvGrpSpPr>
            <p:nvPr/>
          </p:nvGrpSpPr>
          <p:grpSpPr bwMode="auto">
            <a:xfrm>
              <a:off x="2070" y="1330"/>
              <a:ext cx="975" cy="325"/>
              <a:chOff x="2696" y="1315"/>
              <a:chExt cx="2472" cy="824"/>
            </a:xfrm>
          </p:grpSpPr>
          <p:sp>
            <p:nvSpPr>
              <p:cNvPr id="7299" name="Oval 131"/>
              <p:cNvSpPr>
                <a:spLocks noChangeArrowheads="1"/>
              </p:cNvSpPr>
              <p:nvPr/>
            </p:nvSpPr>
            <p:spPr bwMode="auto">
              <a:xfrm>
                <a:off x="2696" y="1315"/>
                <a:ext cx="2472" cy="824"/>
              </a:xfrm>
              <a:prstGeom prst="ellipse">
                <a:avLst/>
              </a:prstGeom>
              <a:gradFill rotWithShape="1">
                <a:gsLst>
                  <a:gs pos="0">
                    <a:srgbClr val="338EB7">
                      <a:alpha val="61000"/>
                    </a:srgbClr>
                  </a:gs>
                  <a:gs pos="100000">
                    <a:srgbClr val="338EB7">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sp>
            <p:nvSpPr>
              <p:cNvPr id="7300" name="Oval 132"/>
              <p:cNvSpPr>
                <a:spLocks noChangeArrowheads="1"/>
              </p:cNvSpPr>
              <p:nvPr/>
            </p:nvSpPr>
            <p:spPr bwMode="auto">
              <a:xfrm>
                <a:off x="3334" y="1520"/>
                <a:ext cx="1249" cy="451"/>
              </a:xfrm>
              <a:prstGeom prst="ellipse">
                <a:avLst/>
              </a:prstGeom>
              <a:gradFill rotWithShape="1">
                <a:gsLst>
                  <a:gs pos="0">
                    <a:srgbClr val="35C8EB">
                      <a:alpha val="92999"/>
                    </a:srgbClr>
                  </a:gs>
                  <a:gs pos="100000">
                    <a:srgbClr val="35C8EB">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grpSp>
          <p:nvGrpSpPr>
            <p:cNvPr id="7301" name="Group 133"/>
            <p:cNvGrpSpPr>
              <a:grpSpLocks/>
            </p:cNvGrpSpPr>
            <p:nvPr/>
          </p:nvGrpSpPr>
          <p:grpSpPr bwMode="auto">
            <a:xfrm>
              <a:off x="2236" y="890"/>
              <a:ext cx="644" cy="645"/>
              <a:chOff x="2880" y="1515"/>
              <a:chExt cx="644" cy="645"/>
            </a:xfrm>
          </p:grpSpPr>
          <p:sp>
            <p:nvSpPr>
              <p:cNvPr id="7302" name="Oval 134"/>
              <p:cNvSpPr>
                <a:spLocks noChangeArrowheads="1"/>
              </p:cNvSpPr>
              <p:nvPr/>
            </p:nvSpPr>
            <p:spPr bwMode="auto">
              <a:xfrm>
                <a:off x="2880" y="1516"/>
                <a:ext cx="644" cy="644"/>
              </a:xfrm>
              <a:prstGeom prst="ellipse">
                <a:avLst/>
              </a:prstGeom>
              <a:gradFill rotWithShape="1">
                <a:gsLst>
                  <a:gs pos="0">
                    <a:srgbClr val="0F7295"/>
                  </a:gs>
                  <a:gs pos="100000">
                    <a:srgbClr val="16A5D8"/>
                  </a:gs>
                </a:gsLst>
                <a:lin ang="5400000" scaled="1"/>
              </a:gradFill>
              <a:ln w="9525" algn="ctr">
                <a:noFill/>
                <a:round/>
                <a:headEnd/>
                <a:tailEnd/>
              </a:ln>
              <a:effectLst/>
            </p:spPr>
            <p:txBody>
              <a:bodyPr wrap="none" anchor="ctr"/>
              <a:lstStyle/>
              <a:p>
                <a:endParaRPr lang="zh-CN" altLang="en-US"/>
              </a:p>
            </p:txBody>
          </p:sp>
          <p:sp>
            <p:nvSpPr>
              <p:cNvPr id="7303" name="Freeform 135"/>
              <p:cNvSpPr>
                <a:spLocks/>
              </p:cNvSpPr>
              <p:nvPr/>
            </p:nvSpPr>
            <p:spPr bwMode="auto">
              <a:xfrm>
                <a:off x="2887" y="1515"/>
                <a:ext cx="630" cy="441"/>
              </a:xfrm>
              <a:custGeom>
                <a:avLst/>
                <a:gdLst/>
                <a:ahLst/>
                <a:cxnLst>
                  <a:cxn ang="0">
                    <a:pos x="1400" y="275"/>
                  </a:cxn>
                  <a:cxn ang="0">
                    <a:pos x="1596" y="795"/>
                  </a:cxn>
                  <a:cxn ang="0">
                    <a:pos x="0" y="795"/>
                  </a:cxn>
                  <a:cxn ang="0">
                    <a:pos x="217" y="252"/>
                  </a:cxn>
                  <a:cxn ang="0">
                    <a:pos x="796" y="0"/>
                  </a:cxn>
                  <a:cxn ang="0">
                    <a:pos x="1400" y="275"/>
                  </a:cxn>
                </a:cxnLst>
                <a:rect l="0" t="0" r="r" b="b"/>
                <a:pathLst>
                  <a:path w="1596" h="1118">
                    <a:moveTo>
                      <a:pt x="1400" y="275"/>
                    </a:moveTo>
                    <a:cubicBezTo>
                      <a:pt x="1522" y="417"/>
                      <a:pt x="1596" y="597"/>
                      <a:pt x="1596" y="795"/>
                    </a:cubicBezTo>
                    <a:cubicBezTo>
                      <a:pt x="1037" y="1118"/>
                      <a:pt x="668" y="611"/>
                      <a:pt x="0" y="795"/>
                    </a:cubicBezTo>
                    <a:cubicBezTo>
                      <a:pt x="0" y="585"/>
                      <a:pt x="83" y="392"/>
                      <a:pt x="217" y="252"/>
                    </a:cubicBezTo>
                    <a:cubicBezTo>
                      <a:pt x="364" y="95"/>
                      <a:pt x="570" y="0"/>
                      <a:pt x="796" y="0"/>
                    </a:cubicBezTo>
                    <a:cubicBezTo>
                      <a:pt x="1039" y="0"/>
                      <a:pt x="1253" y="108"/>
                      <a:pt x="1400" y="275"/>
                    </a:cubicBezTo>
                    <a:close/>
                  </a:path>
                </a:pathLst>
              </a:custGeom>
              <a:gradFill rotWithShape="1">
                <a:gsLst>
                  <a:gs pos="0">
                    <a:schemeClr val="bg1">
                      <a:alpha val="53000"/>
                    </a:schemeClr>
                  </a:gs>
                  <a:gs pos="100000">
                    <a:schemeClr val="bg1">
                      <a:gamma/>
                      <a:shade val="46275"/>
                      <a:invGamma/>
                      <a:alpha val="0"/>
                    </a:schemeClr>
                  </a:gs>
                </a:gsLst>
                <a:lin ang="5400000" scaled="1"/>
              </a:gradFill>
              <a:ln w="9525">
                <a:noFill/>
                <a:round/>
                <a:headEnd/>
                <a:tailEnd/>
              </a:ln>
            </p:spPr>
            <p:txBody>
              <a:bodyPr/>
              <a:lstStyle/>
              <a:p>
                <a:endParaRPr lang="zh-CN" altLang="en-US"/>
              </a:p>
            </p:txBody>
          </p:sp>
        </p:grpSp>
      </p:grpSp>
      <p:grpSp>
        <p:nvGrpSpPr>
          <p:cNvPr id="7304" name="Group 136"/>
          <p:cNvGrpSpPr>
            <a:grpSpLocks/>
          </p:cNvGrpSpPr>
          <p:nvPr/>
        </p:nvGrpSpPr>
        <p:grpSpPr bwMode="auto">
          <a:xfrm>
            <a:off x="-442913" y="2795588"/>
            <a:ext cx="2152651" cy="2152650"/>
            <a:chOff x="1943" y="626"/>
            <a:chExt cx="1228" cy="1228"/>
          </a:xfrm>
        </p:grpSpPr>
        <p:sp>
          <p:nvSpPr>
            <p:cNvPr id="7305" name="Oval 137"/>
            <p:cNvSpPr>
              <a:spLocks noChangeArrowheads="1"/>
            </p:cNvSpPr>
            <p:nvPr/>
          </p:nvSpPr>
          <p:spPr bwMode="auto">
            <a:xfrm>
              <a:off x="1943" y="626"/>
              <a:ext cx="1228" cy="1228"/>
            </a:xfrm>
            <a:prstGeom prst="ellipse">
              <a:avLst/>
            </a:prstGeom>
            <a:gradFill rotWithShape="1">
              <a:gsLst>
                <a:gs pos="0">
                  <a:srgbClr val="2FA4D9">
                    <a:alpha val="62000"/>
                  </a:srgbClr>
                </a:gs>
                <a:gs pos="100000">
                  <a:srgbClr val="2FA4D9">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nvGrpSpPr>
            <p:cNvPr id="7306" name="Group 138"/>
            <p:cNvGrpSpPr>
              <a:grpSpLocks/>
            </p:cNvGrpSpPr>
            <p:nvPr/>
          </p:nvGrpSpPr>
          <p:grpSpPr bwMode="auto">
            <a:xfrm>
              <a:off x="2070" y="1330"/>
              <a:ext cx="975" cy="325"/>
              <a:chOff x="2696" y="1315"/>
              <a:chExt cx="2472" cy="824"/>
            </a:xfrm>
          </p:grpSpPr>
          <p:sp>
            <p:nvSpPr>
              <p:cNvPr id="7307" name="Oval 139"/>
              <p:cNvSpPr>
                <a:spLocks noChangeArrowheads="1"/>
              </p:cNvSpPr>
              <p:nvPr/>
            </p:nvSpPr>
            <p:spPr bwMode="auto">
              <a:xfrm>
                <a:off x="2696" y="1315"/>
                <a:ext cx="2472" cy="824"/>
              </a:xfrm>
              <a:prstGeom prst="ellipse">
                <a:avLst/>
              </a:prstGeom>
              <a:gradFill rotWithShape="1">
                <a:gsLst>
                  <a:gs pos="0">
                    <a:srgbClr val="338EB7">
                      <a:alpha val="61000"/>
                    </a:srgbClr>
                  </a:gs>
                  <a:gs pos="100000">
                    <a:srgbClr val="338EB7">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sp>
            <p:nvSpPr>
              <p:cNvPr id="7308" name="Oval 140"/>
              <p:cNvSpPr>
                <a:spLocks noChangeArrowheads="1"/>
              </p:cNvSpPr>
              <p:nvPr/>
            </p:nvSpPr>
            <p:spPr bwMode="auto">
              <a:xfrm>
                <a:off x="3334" y="1520"/>
                <a:ext cx="1249" cy="451"/>
              </a:xfrm>
              <a:prstGeom prst="ellipse">
                <a:avLst/>
              </a:prstGeom>
              <a:gradFill rotWithShape="1">
                <a:gsLst>
                  <a:gs pos="0">
                    <a:srgbClr val="35C8EB">
                      <a:alpha val="92999"/>
                    </a:srgbClr>
                  </a:gs>
                  <a:gs pos="100000">
                    <a:srgbClr val="35C8EB">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grpSp>
          <p:nvGrpSpPr>
            <p:cNvPr id="7309" name="Group 141"/>
            <p:cNvGrpSpPr>
              <a:grpSpLocks/>
            </p:cNvGrpSpPr>
            <p:nvPr/>
          </p:nvGrpSpPr>
          <p:grpSpPr bwMode="auto">
            <a:xfrm>
              <a:off x="2236" y="890"/>
              <a:ext cx="644" cy="645"/>
              <a:chOff x="2880" y="1515"/>
              <a:chExt cx="644" cy="645"/>
            </a:xfrm>
          </p:grpSpPr>
          <p:sp>
            <p:nvSpPr>
              <p:cNvPr id="7310" name="Oval 142"/>
              <p:cNvSpPr>
                <a:spLocks noChangeArrowheads="1"/>
              </p:cNvSpPr>
              <p:nvPr/>
            </p:nvSpPr>
            <p:spPr bwMode="auto">
              <a:xfrm>
                <a:off x="2880" y="1516"/>
                <a:ext cx="644" cy="644"/>
              </a:xfrm>
              <a:prstGeom prst="ellipse">
                <a:avLst/>
              </a:prstGeom>
              <a:gradFill rotWithShape="1">
                <a:gsLst>
                  <a:gs pos="0">
                    <a:srgbClr val="0F7295"/>
                  </a:gs>
                  <a:gs pos="100000">
                    <a:srgbClr val="16A5D8"/>
                  </a:gs>
                </a:gsLst>
                <a:lin ang="5400000" scaled="1"/>
              </a:gradFill>
              <a:ln w="9525" algn="ctr">
                <a:noFill/>
                <a:round/>
                <a:headEnd/>
                <a:tailEnd/>
              </a:ln>
              <a:effectLst/>
            </p:spPr>
            <p:txBody>
              <a:bodyPr wrap="none" anchor="ctr"/>
              <a:lstStyle/>
              <a:p>
                <a:endParaRPr lang="zh-CN" altLang="en-US"/>
              </a:p>
            </p:txBody>
          </p:sp>
          <p:sp>
            <p:nvSpPr>
              <p:cNvPr id="7311" name="Freeform 143"/>
              <p:cNvSpPr>
                <a:spLocks/>
              </p:cNvSpPr>
              <p:nvPr/>
            </p:nvSpPr>
            <p:spPr bwMode="auto">
              <a:xfrm>
                <a:off x="2887" y="1515"/>
                <a:ext cx="630" cy="441"/>
              </a:xfrm>
              <a:custGeom>
                <a:avLst/>
                <a:gdLst/>
                <a:ahLst/>
                <a:cxnLst>
                  <a:cxn ang="0">
                    <a:pos x="1400" y="275"/>
                  </a:cxn>
                  <a:cxn ang="0">
                    <a:pos x="1596" y="795"/>
                  </a:cxn>
                  <a:cxn ang="0">
                    <a:pos x="0" y="795"/>
                  </a:cxn>
                  <a:cxn ang="0">
                    <a:pos x="217" y="252"/>
                  </a:cxn>
                  <a:cxn ang="0">
                    <a:pos x="796" y="0"/>
                  </a:cxn>
                  <a:cxn ang="0">
                    <a:pos x="1400" y="275"/>
                  </a:cxn>
                </a:cxnLst>
                <a:rect l="0" t="0" r="r" b="b"/>
                <a:pathLst>
                  <a:path w="1596" h="1118">
                    <a:moveTo>
                      <a:pt x="1400" y="275"/>
                    </a:moveTo>
                    <a:cubicBezTo>
                      <a:pt x="1522" y="417"/>
                      <a:pt x="1596" y="597"/>
                      <a:pt x="1596" y="795"/>
                    </a:cubicBezTo>
                    <a:cubicBezTo>
                      <a:pt x="1037" y="1118"/>
                      <a:pt x="668" y="611"/>
                      <a:pt x="0" y="795"/>
                    </a:cubicBezTo>
                    <a:cubicBezTo>
                      <a:pt x="0" y="585"/>
                      <a:pt x="83" y="392"/>
                      <a:pt x="217" y="252"/>
                    </a:cubicBezTo>
                    <a:cubicBezTo>
                      <a:pt x="364" y="95"/>
                      <a:pt x="570" y="0"/>
                      <a:pt x="796" y="0"/>
                    </a:cubicBezTo>
                    <a:cubicBezTo>
                      <a:pt x="1039" y="0"/>
                      <a:pt x="1253" y="108"/>
                      <a:pt x="1400" y="275"/>
                    </a:cubicBezTo>
                    <a:close/>
                  </a:path>
                </a:pathLst>
              </a:custGeom>
              <a:gradFill rotWithShape="1">
                <a:gsLst>
                  <a:gs pos="0">
                    <a:schemeClr val="bg1">
                      <a:alpha val="53000"/>
                    </a:schemeClr>
                  </a:gs>
                  <a:gs pos="100000">
                    <a:schemeClr val="bg1">
                      <a:gamma/>
                      <a:shade val="46275"/>
                      <a:invGamma/>
                      <a:alpha val="0"/>
                    </a:schemeClr>
                  </a:gs>
                </a:gsLst>
                <a:lin ang="5400000" scaled="1"/>
              </a:gradFill>
              <a:ln w="9525">
                <a:noFill/>
                <a:round/>
                <a:headEnd/>
                <a:tailEnd/>
              </a:ln>
            </p:spPr>
            <p:txBody>
              <a:bodyPr/>
              <a:lstStyle/>
              <a:p>
                <a:endParaRPr lang="zh-CN" altLang="en-US"/>
              </a:p>
            </p:txBody>
          </p:sp>
        </p:grpSp>
      </p:grpSp>
      <p:grpSp>
        <p:nvGrpSpPr>
          <p:cNvPr id="7320" name="Group 152"/>
          <p:cNvGrpSpPr>
            <a:grpSpLocks/>
          </p:cNvGrpSpPr>
          <p:nvPr/>
        </p:nvGrpSpPr>
        <p:grpSpPr bwMode="auto">
          <a:xfrm>
            <a:off x="43085" y="4005064"/>
            <a:ext cx="2152651" cy="2152650"/>
            <a:chOff x="1943" y="626"/>
            <a:chExt cx="1228" cy="1228"/>
          </a:xfrm>
        </p:grpSpPr>
        <p:sp>
          <p:nvSpPr>
            <p:cNvPr id="7321" name="Oval 153"/>
            <p:cNvSpPr>
              <a:spLocks noChangeArrowheads="1"/>
            </p:cNvSpPr>
            <p:nvPr/>
          </p:nvSpPr>
          <p:spPr bwMode="auto">
            <a:xfrm>
              <a:off x="1943" y="626"/>
              <a:ext cx="1228" cy="1228"/>
            </a:xfrm>
            <a:prstGeom prst="ellipse">
              <a:avLst/>
            </a:prstGeom>
            <a:gradFill rotWithShape="1">
              <a:gsLst>
                <a:gs pos="0">
                  <a:srgbClr val="2FA4D9">
                    <a:alpha val="62000"/>
                  </a:srgbClr>
                </a:gs>
                <a:gs pos="100000">
                  <a:srgbClr val="2FA4D9">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nvGrpSpPr>
            <p:cNvPr id="7322" name="Group 154"/>
            <p:cNvGrpSpPr>
              <a:grpSpLocks/>
            </p:cNvGrpSpPr>
            <p:nvPr/>
          </p:nvGrpSpPr>
          <p:grpSpPr bwMode="auto">
            <a:xfrm>
              <a:off x="2070" y="1330"/>
              <a:ext cx="975" cy="325"/>
              <a:chOff x="2696" y="1315"/>
              <a:chExt cx="2472" cy="824"/>
            </a:xfrm>
          </p:grpSpPr>
          <p:sp>
            <p:nvSpPr>
              <p:cNvPr id="7323" name="Oval 155"/>
              <p:cNvSpPr>
                <a:spLocks noChangeArrowheads="1"/>
              </p:cNvSpPr>
              <p:nvPr/>
            </p:nvSpPr>
            <p:spPr bwMode="auto">
              <a:xfrm>
                <a:off x="2696" y="1315"/>
                <a:ext cx="2472" cy="824"/>
              </a:xfrm>
              <a:prstGeom prst="ellipse">
                <a:avLst/>
              </a:prstGeom>
              <a:gradFill rotWithShape="1">
                <a:gsLst>
                  <a:gs pos="0">
                    <a:srgbClr val="338EB7">
                      <a:alpha val="61000"/>
                    </a:srgbClr>
                  </a:gs>
                  <a:gs pos="100000">
                    <a:srgbClr val="338EB7">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sp>
            <p:nvSpPr>
              <p:cNvPr id="7324" name="Oval 156"/>
              <p:cNvSpPr>
                <a:spLocks noChangeArrowheads="1"/>
              </p:cNvSpPr>
              <p:nvPr/>
            </p:nvSpPr>
            <p:spPr bwMode="auto">
              <a:xfrm>
                <a:off x="3334" y="1520"/>
                <a:ext cx="1249" cy="451"/>
              </a:xfrm>
              <a:prstGeom prst="ellipse">
                <a:avLst/>
              </a:prstGeom>
              <a:gradFill rotWithShape="1">
                <a:gsLst>
                  <a:gs pos="0">
                    <a:srgbClr val="35C8EB">
                      <a:alpha val="92999"/>
                    </a:srgbClr>
                  </a:gs>
                  <a:gs pos="100000">
                    <a:srgbClr val="35C8EB">
                      <a:gamma/>
                      <a:shade val="46275"/>
                      <a:invGamma/>
                      <a:alpha val="0"/>
                    </a:srgbClr>
                  </a:gs>
                </a:gsLst>
                <a:path path="shape">
                  <a:fillToRect l="50000" t="50000" r="50000" b="50000"/>
                </a:path>
              </a:gradFill>
              <a:ln w="9525">
                <a:noFill/>
                <a:round/>
                <a:headEnd/>
                <a:tailEnd/>
              </a:ln>
              <a:effectLst/>
            </p:spPr>
            <p:txBody>
              <a:bodyPr wrap="none" anchor="ctr"/>
              <a:lstStyle/>
              <a:p>
                <a:endParaRPr lang="zh-CN" altLang="en-US"/>
              </a:p>
            </p:txBody>
          </p:sp>
        </p:grpSp>
        <p:grpSp>
          <p:nvGrpSpPr>
            <p:cNvPr id="7325" name="Group 157"/>
            <p:cNvGrpSpPr>
              <a:grpSpLocks/>
            </p:cNvGrpSpPr>
            <p:nvPr/>
          </p:nvGrpSpPr>
          <p:grpSpPr bwMode="auto">
            <a:xfrm>
              <a:off x="2236" y="890"/>
              <a:ext cx="644" cy="645"/>
              <a:chOff x="2880" y="1515"/>
              <a:chExt cx="644" cy="645"/>
            </a:xfrm>
          </p:grpSpPr>
          <p:sp>
            <p:nvSpPr>
              <p:cNvPr id="7326" name="Oval 158"/>
              <p:cNvSpPr>
                <a:spLocks noChangeArrowheads="1"/>
              </p:cNvSpPr>
              <p:nvPr/>
            </p:nvSpPr>
            <p:spPr bwMode="auto">
              <a:xfrm>
                <a:off x="2880" y="1516"/>
                <a:ext cx="644" cy="644"/>
              </a:xfrm>
              <a:prstGeom prst="ellipse">
                <a:avLst/>
              </a:prstGeom>
              <a:gradFill rotWithShape="1">
                <a:gsLst>
                  <a:gs pos="0">
                    <a:srgbClr val="0F7295"/>
                  </a:gs>
                  <a:gs pos="100000">
                    <a:srgbClr val="16A5D8"/>
                  </a:gs>
                </a:gsLst>
                <a:lin ang="5400000" scaled="1"/>
              </a:gradFill>
              <a:ln w="9525" algn="ctr">
                <a:noFill/>
                <a:round/>
                <a:headEnd/>
                <a:tailEnd/>
              </a:ln>
              <a:effectLst/>
            </p:spPr>
            <p:txBody>
              <a:bodyPr wrap="none" anchor="ctr"/>
              <a:lstStyle/>
              <a:p>
                <a:endParaRPr lang="zh-CN" altLang="en-US"/>
              </a:p>
            </p:txBody>
          </p:sp>
          <p:sp>
            <p:nvSpPr>
              <p:cNvPr id="7327" name="Freeform 159"/>
              <p:cNvSpPr>
                <a:spLocks/>
              </p:cNvSpPr>
              <p:nvPr/>
            </p:nvSpPr>
            <p:spPr bwMode="auto">
              <a:xfrm>
                <a:off x="2887" y="1515"/>
                <a:ext cx="630" cy="441"/>
              </a:xfrm>
              <a:custGeom>
                <a:avLst/>
                <a:gdLst/>
                <a:ahLst/>
                <a:cxnLst>
                  <a:cxn ang="0">
                    <a:pos x="1400" y="275"/>
                  </a:cxn>
                  <a:cxn ang="0">
                    <a:pos x="1596" y="795"/>
                  </a:cxn>
                  <a:cxn ang="0">
                    <a:pos x="0" y="795"/>
                  </a:cxn>
                  <a:cxn ang="0">
                    <a:pos x="217" y="252"/>
                  </a:cxn>
                  <a:cxn ang="0">
                    <a:pos x="796" y="0"/>
                  </a:cxn>
                  <a:cxn ang="0">
                    <a:pos x="1400" y="275"/>
                  </a:cxn>
                </a:cxnLst>
                <a:rect l="0" t="0" r="r" b="b"/>
                <a:pathLst>
                  <a:path w="1596" h="1118">
                    <a:moveTo>
                      <a:pt x="1400" y="275"/>
                    </a:moveTo>
                    <a:cubicBezTo>
                      <a:pt x="1522" y="417"/>
                      <a:pt x="1596" y="597"/>
                      <a:pt x="1596" y="795"/>
                    </a:cubicBezTo>
                    <a:cubicBezTo>
                      <a:pt x="1037" y="1118"/>
                      <a:pt x="668" y="611"/>
                      <a:pt x="0" y="795"/>
                    </a:cubicBezTo>
                    <a:cubicBezTo>
                      <a:pt x="0" y="585"/>
                      <a:pt x="83" y="392"/>
                      <a:pt x="217" y="252"/>
                    </a:cubicBezTo>
                    <a:cubicBezTo>
                      <a:pt x="364" y="95"/>
                      <a:pt x="570" y="0"/>
                      <a:pt x="796" y="0"/>
                    </a:cubicBezTo>
                    <a:cubicBezTo>
                      <a:pt x="1039" y="0"/>
                      <a:pt x="1253" y="108"/>
                      <a:pt x="1400" y="275"/>
                    </a:cubicBezTo>
                    <a:close/>
                  </a:path>
                </a:pathLst>
              </a:custGeom>
              <a:gradFill rotWithShape="1">
                <a:gsLst>
                  <a:gs pos="0">
                    <a:schemeClr val="bg1">
                      <a:alpha val="53000"/>
                    </a:schemeClr>
                  </a:gs>
                  <a:gs pos="100000">
                    <a:schemeClr val="bg1">
                      <a:gamma/>
                      <a:shade val="46275"/>
                      <a:invGamma/>
                      <a:alpha val="0"/>
                    </a:schemeClr>
                  </a:gs>
                </a:gsLst>
                <a:lin ang="5400000" scaled="1"/>
              </a:gradFill>
              <a:ln w="9525">
                <a:noFill/>
                <a:round/>
                <a:headEnd/>
                <a:tailEnd/>
              </a:ln>
            </p:spPr>
            <p:txBody>
              <a:bodyPr/>
              <a:lstStyle/>
              <a:p>
                <a:endParaRPr lang="zh-CN" altLang="en-US"/>
              </a:p>
            </p:txBody>
          </p:sp>
        </p:grpSp>
      </p:grpSp>
      <p:sp>
        <p:nvSpPr>
          <p:cNvPr id="7228" name="Text Box 60"/>
          <p:cNvSpPr txBox="1">
            <a:spLocks noChangeArrowheads="1"/>
          </p:cNvSpPr>
          <p:nvPr/>
        </p:nvSpPr>
        <p:spPr bwMode="auto">
          <a:xfrm>
            <a:off x="131763" y="1230282"/>
            <a:ext cx="1039812" cy="400110"/>
          </a:xfrm>
          <a:prstGeom prst="rect">
            <a:avLst/>
          </a:prstGeom>
          <a:noFill/>
          <a:ln w="9525">
            <a:noFill/>
            <a:miter lim="800000"/>
            <a:headEnd/>
            <a:tailEnd/>
          </a:ln>
          <a:effectLst/>
        </p:spPr>
        <p:txBody>
          <a:bodyPr anchor="ctr">
            <a:spAutoFit/>
          </a:bodyPr>
          <a:lstStyle/>
          <a:p>
            <a:pPr algn="ctr">
              <a:spcBef>
                <a:spcPct val="50000"/>
              </a:spcBef>
            </a:pPr>
            <a:r>
              <a:rPr lang="zh-CN" altLang="en-US" sz="2000" dirty="0" smtClean="0">
                <a:solidFill>
                  <a:srgbClr val="095B9F"/>
                </a:solidFill>
                <a:ea typeface="宋体" charset="-122"/>
              </a:rPr>
              <a:t>第一节</a:t>
            </a:r>
            <a:endParaRPr lang="en-GB" altLang="zh-CN" sz="2000" dirty="0">
              <a:solidFill>
                <a:srgbClr val="095B9F"/>
              </a:solidFill>
              <a:ea typeface="宋体" charset="-122"/>
            </a:endParaRPr>
          </a:p>
        </p:txBody>
      </p:sp>
      <p:sp>
        <p:nvSpPr>
          <p:cNvPr id="7236" name="Text Box 68"/>
          <p:cNvSpPr txBox="1">
            <a:spLocks noChangeArrowheads="1"/>
          </p:cNvSpPr>
          <p:nvPr/>
        </p:nvSpPr>
        <p:spPr bwMode="auto">
          <a:xfrm>
            <a:off x="574675" y="2427257"/>
            <a:ext cx="1039813" cy="400110"/>
          </a:xfrm>
          <a:prstGeom prst="rect">
            <a:avLst/>
          </a:prstGeom>
          <a:noFill/>
          <a:ln w="9525">
            <a:noFill/>
            <a:miter lim="800000"/>
            <a:headEnd/>
            <a:tailEnd/>
          </a:ln>
          <a:effectLst/>
        </p:spPr>
        <p:txBody>
          <a:bodyPr anchor="ctr">
            <a:spAutoFit/>
          </a:bodyPr>
          <a:lstStyle/>
          <a:p>
            <a:pPr algn="ctr">
              <a:spcBef>
                <a:spcPct val="50000"/>
              </a:spcBef>
            </a:pPr>
            <a:r>
              <a:rPr lang="zh-CN" altLang="en-US" sz="2000" dirty="0" smtClean="0">
                <a:solidFill>
                  <a:srgbClr val="095B9F"/>
                </a:solidFill>
                <a:ea typeface="宋体" charset="-122"/>
              </a:rPr>
              <a:t>第二节</a:t>
            </a:r>
            <a:endParaRPr lang="en-GB" altLang="zh-CN" sz="2000" dirty="0">
              <a:solidFill>
                <a:srgbClr val="095B9F"/>
              </a:solidFill>
              <a:ea typeface="宋体" charset="-122"/>
            </a:endParaRPr>
          </a:p>
        </p:txBody>
      </p:sp>
      <p:sp>
        <p:nvSpPr>
          <p:cNvPr id="7237" name="Text Box 69"/>
          <p:cNvSpPr txBox="1">
            <a:spLocks noChangeArrowheads="1"/>
          </p:cNvSpPr>
          <p:nvPr/>
        </p:nvSpPr>
        <p:spPr bwMode="auto">
          <a:xfrm>
            <a:off x="131763" y="3624232"/>
            <a:ext cx="1039812" cy="400110"/>
          </a:xfrm>
          <a:prstGeom prst="rect">
            <a:avLst/>
          </a:prstGeom>
          <a:noFill/>
          <a:ln w="9525">
            <a:noFill/>
            <a:miter lim="800000"/>
            <a:headEnd/>
            <a:tailEnd/>
          </a:ln>
          <a:effectLst/>
        </p:spPr>
        <p:txBody>
          <a:bodyPr anchor="ctr">
            <a:spAutoFit/>
          </a:bodyPr>
          <a:lstStyle/>
          <a:p>
            <a:pPr algn="ctr">
              <a:spcBef>
                <a:spcPct val="50000"/>
              </a:spcBef>
            </a:pPr>
            <a:r>
              <a:rPr lang="zh-CN" altLang="en-US" sz="2000" dirty="0" smtClean="0">
                <a:solidFill>
                  <a:srgbClr val="095B9F"/>
                </a:solidFill>
                <a:ea typeface="宋体" charset="-122"/>
              </a:rPr>
              <a:t>第三节</a:t>
            </a:r>
            <a:endParaRPr lang="en-GB" altLang="zh-CN" sz="2000" dirty="0">
              <a:solidFill>
                <a:srgbClr val="095B9F"/>
              </a:solidFill>
              <a:ea typeface="宋体" charset="-122"/>
            </a:endParaRPr>
          </a:p>
        </p:txBody>
      </p:sp>
      <p:sp>
        <p:nvSpPr>
          <p:cNvPr id="7239" name="Text Box 71"/>
          <p:cNvSpPr txBox="1">
            <a:spLocks noChangeArrowheads="1"/>
          </p:cNvSpPr>
          <p:nvPr/>
        </p:nvSpPr>
        <p:spPr bwMode="auto">
          <a:xfrm>
            <a:off x="617761" y="4846408"/>
            <a:ext cx="1039812" cy="400110"/>
          </a:xfrm>
          <a:prstGeom prst="rect">
            <a:avLst/>
          </a:prstGeom>
          <a:noFill/>
          <a:ln w="9525">
            <a:noFill/>
            <a:miter lim="800000"/>
            <a:headEnd/>
            <a:tailEnd/>
          </a:ln>
          <a:effectLst/>
        </p:spPr>
        <p:txBody>
          <a:bodyPr anchor="ctr">
            <a:spAutoFit/>
          </a:bodyPr>
          <a:lstStyle/>
          <a:p>
            <a:pPr algn="ctr">
              <a:spcBef>
                <a:spcPct val="50000"/>
              </a:spcBef>
            </a:pPr>
            <a:r>
              <a:rPr lang="zh-CN" altLang="en-US" sz="2000" dirty="0" smtClean="0">
                <a:solidFill>
                  <a:srgbClr val="095B9F"/>
                </a:solidFill>
                <a:ea typeface="宋体" charset="-122"/>
              </a:rPr>
              <a:t>第四节</a:t>
            </a:r>
            <a:endParaRPr lang="en-GB" altLang="zh-CN" sz="2000" dirty="0">
              <a:solidFill>
                <a:srgbClr val="095B9F"/>
              </a:solidFill>
              <a:ea typeface="宋体" charset="-122"/>
            </a:endParaRPr>
          </a:p>
        </p:txBody>
      </p:sp>
      <p:sp>
        <p:nvSpPr>
          <p:cNvPr id="64" name="TextBox 63"/>
          <p:cNvSpPr txBox="1"/>
          <p:nvPr/>
        </p:nvSpPr>
        <p:spPr>
          <a:xfrm>
            <a:off x="2267744" y="1124744"/>
            <a:ext cx="6048672" cy="4031873"/>
          </a:xfrm>
          <a:prstGeom prst="rect">
            <a:avLst/>
          </a:prstGeom>
          <a:noFill/>
        </p:spPr>
        <p:txBody>
          <a:bodyPr wrap="square" rtlCol="0">
            <a:spAutoFit/>
          </a:bodyPr>
          <a:lstStyle/>
          <a:p>
            <a:pPr marL="857250" indent="-857250">
              <a:lnSpc>
                <a:spcPct val="200000"/>
              </a:lnSpc>
              <a:buFont typeface="+mj-ea"/>
              <a:buAutoNum type="ea1JpnChsDbPeriod"/>
            </a:pPr>
            <a:r>
              <a:rPr lang="zh-CN" altLang="en-US" sz="3200" dirty="0" smtClean="0"/>
              <a:t>创业融资的类型与特征</a:t>
            </a:r>
            <a:endParaRPr lang="en-US" altLang="zh-CN" sz="3200" dirty="0" smtClean="0"/>
          </a:p>
          <a:p>
            <a:pPr marL="857250" indent="-857250">
              <a:lnSpc>
                <a:spcPct val="200000"/>
              </a:lnSpc>
              <a:buFont typeface="+mj-ea"/>
              <a:buAutoNum type="ea1JpnChsDbPeriod"/>
            </a:pPr>
            <a:r>
              <a:rPr lang="zh-CN" altLang="en-US" sz="3200" dirty="0"/>
              <a:t>融资方式的比较</a:t>
            </a:r>
            <a:endParaRPr lang="en-US" altLang="zh-CN" sz="3200" dirty="0"/>
          </a:p>
          <a:p>
            <a:pPr marL="857250" indent="-857250">
              <a:lnSpc>
                <a:spcPct val="200000"/>
              </a:lnSpc>
              <a:buFont typeface="+mj-ea"/>
              <a:buAutoNum type="ea1JpnChsDbPeriod"/>
            </a:pPr>
            <a:r>
              <a:rPr lang="zh-CN" altLang="en-US" sz="3200" dirty="0" smtClean="0"/>
              <a:t>风险投资的运作程序</a:t>
            </a:r>
            <a:endParaRPr lang="en-US" altLang="zh-CN" sz="3200" dirty="0" smtClean="0"/>
          </a:p>
          <a:p>
            <a:pPr marL="857250" indent="-857250">
              <a:lnSpc>
                <a:spcPct val="200000"/>
              </a:lnSpc>
              <a:buFont typeface="+mj-ea"/>
              <a:buAutoNum type="ea1JpnChsDbPeriod"/>
            </a:pPr>
            <a:r>
              <a:rPr lang="zh-CN" altLang="en-US" sz="3200" dirty="0" smtClean="0"/>
              <a:t>上市融资</a:t>
            </a:r>
            <a:endParaRPr lang="en-US" altLang="zh-CN" sz="3200" dirty="0" smtClean="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6370975"/>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第十二种：商业信用融资  在商品交易中，交易双方通过延期付款或延期交货所形成的一种借贷关系。商业信用融资主要有三种</a:t>
            </a:r>
            <a:r>
              <a:rPr lang="zh-CN" altLang="en-US" dirty="0" smtClean="0"/>
              <a:t>操作</a:t>
            </a:r>
            <a:r>
              <a:rPr lang="zh-CN" altLang="en-US" dirty="0"/>
              <a:t>方式</a:t>
            </a:r>
            <a:r>
              <a:rPr lang="zh-CN" altLang="en-US" dirty="0" smtClean="0"/>
              <a:t>：</a:t>
            </a:r>
            <a:endParaRPr lang="en-US" altLang="zh-CN" dirty="0" smtClean="0"/>
          </a:p>
          <a:p>
            <a:r>
              <a:rPr lang="zh-CN" altLang="en-US" dirty="0" smtClean="0"/>
              <a:t>一是应付账款融资，对于融资企业而言，意味着放弃了现金交易的折扣，同时还需要负担一定的成本，因为往往付款越早，折扣越多；</a:t>
            </a:r>
            <a:endParaRPr lang="en-US" altLang="zh-CN" dirty="0" smtClean="0"/>
          </a:p>
          <a:p>
            <a:r>
              <a:rPr lang="zh-CN" altLang="en-US" dirty="0" smtClean="0"/>
              <a:t>二是商业票据，也就是企业在延期付款交易时开具的债权债务票据。对于一些财力和声誉良好的企业，其发行的商业票据可以直接从货币市场上筹集到短期货币资金；</a:t>
            </a:r>
            <a:endParaRPr lang="en-US" altLang="zh-CN" dirty="0" smtClean="0"/>
          </a:p>
          <a:p>
            <a:r>
              <a:rPr lang="zh-CN" altLang="en-US" dirty="0" smtClean="0"/>
              <a:t>三是预收货款，这是买方向卖方提供的商业信用，是卖方的一种短期资金来源，</a:t>
            </a:r>
            <a:r>
              <a:rPr lang="zh-CN" altLang="en-US" dirty="0" smtClean="0"/>
              <a:t>信用</a:t>
            </a:r>
            <a:r>
              <a:rPr lang="zh-CN" altLang="en-US" dirty="0"/>
              <a:t>形式</a:t>
            </a:r>
            <a:r>
              <a:rPr lang="zh-CN" altLang="en-US" dirty="0" smtClean="0"/>
              <a:t>应用</a:t>
            </a:r>
            <a:r>
              <a:rPr lang="zh-CN" altLang="en-US" dirty="0" smtClean="0"/>
              <a:t>非常有限，仅限于市场紧缺商品、买方急需或必需商品、生产周期较长且投入较大的建筑业、重型制造等。</a:t>
            </a:r>
          </a:p>
          <a:p>
            <a:r>
              <a:rPr lang="zh-CN" altLang="en-US" dirty="0" smtClean="0"/>
              <a:t> </a:t>
            </a:r>
            <a:endParaRPr lang="zh-CN" altLang="en-US" dirty="0"/>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3785652"/>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第十三种：专项资金投资  </a:t>
            </a:r>
            <a:endParaRPr lang="en-US" altLang="zh-CN" dirty="0" smtClean="0"/>
          </a:p>
          <a:p>
            <a:endParaRPr lang="en-US" altLang="zh-CN" dirty="0" smtClean="0"/>
          </a:p>
          <a:p>
            <a:r>
              <a:rPr lang="zh-CN" altLang="en-US" dirty="0" smtClean="0"/>
              <a:t>专项资金，主要是指政府财政出资设立的针对特定项目的专项资金。对在某一行业或某一领域具有一定竞争力的企业来说，专项资金是最合适的选择。我国</a:t>
            </a:r>
            <a:r>
              <a:rPr lang="en-US" altLang="zh-CN" dirty="0" smtClean="0"/>
              <a:t>2003</a:t>
            </a:r>
            <a:r>
              <a:rPr lang="zh-CN" altLang="en-US" dirty="0" smtClean="0"/>
              <a:t>年</a:t>
            </a:r>
            <a:r>
              <a:rPr lang="en-US" altLang="zh-CN" dirty="0" smtClean="0"/>
              <a:t>1</a:t>
            </a:r>
            <a:r>
              <a:rPr lang="zh-CN" altLang="en-US" dirty="0" smtClean="0"/>
              <a:t>月</a:t>
            </a:r>
            <a:r>
              <a:rPr lang="en-US" altLang="zh-CN" dirty="0" smtClean="0"/>
              <a:t>1</a:t>
            </a:r>
            <a:r>
              <a:rPr lang="zh-CN" altLang="en-US" dirty="0" smtClean="0"/>
              <a:t>日开始实施的</a:t>
            </a:r>
            <a:r>
              <a:rPr lang="en-US" altLang="zh-CN" dirty="0" smtClean="0"/>
              <a:t>《</a:t>
            </a:r>
            <a:r>
              <a:rPr lang="zh-CN" altLang="en-US" dirty="0" smtClean="0"/>
              <a:t>中小企业促进法</a:t>
            </a:r>
            <a:r>
              <a:rPr lang="en-US" altLang="zh-CN" dirty="0" smtClean="0"/>
              <a:t>》</a:t>
            </a:r>
            <a:r>
              <a:rPr lang="zh-CN" altLang="en-US" dirty="0" smtClean="0"/>
              <a:t>明确了各级政府在促进和引导中小企业发展中的义务和职责，对中小企业健康发展有着积极的作用。 </a:t>
            </a:r>
            <a:endParaRPr lang="zh-CN" altLang="en-US" dirty="0"/>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5632311"/>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第十三种：专项资金投资  </a:t>
            </a:r>
            <a:endParaRPr lang="en-US" altLang="zh-CN" dirty="0" smtClean="0"/>
          </a:p>
          <a:p>
            <a:endParaRPr lang="en-US" altLang="zh-CN" dirty="0" smtClean="0"/>
          </a:p>
          <a:p>
            <a:r>
              <a:rPr lang="zh-CN" altLang="en-US" dirty="0" smtClean="0"/>
              <a:t>目前，中央财政的政策包括中小企业国际市场开拓基金、科技型中小企业创新基金、农业科技成果转化资金、中小企业服务体系专项补助资金以及对下岗失业人员提供小额担保贷款等。各地方财政也有不少相关政策，如深圳市规定凡年出口在</a:t>
            </a:r>
            <a:r>
              <a:rPr lang="en-US" altLang="zh-CN" dirty="0" smtClean="0"/>
              <a:t>1500</a:t>
            </a:r>
            <a:r>
              <a:rPr lang="zh-CN" altLang="en-US" dirty="0" smtClean="0"/>
              <a:t>万美元以下的企业，均可申请深圳市中小企业国际市场开拓资金；广州市</a:t>
            </a:r>
            <a:r>
              <a:rPr lang="en-US" altLang="zh-CN" dirty="0" smtClean="0"/>
              <a:t>2003</a:t>
            </a:r>
            <a:r>
              <a:rPr lang="zh-CN" altLang="en-US" dirty="0" smtClean="0"/>
              <a:t>年起设立重点高新技术企业成果转化贷款贴息专款，每年安排</a:t>
            </a:r>
            <a:r>
              <a:rPr lang="en-US" altLang="zh-CN" dirty="0" smtClean="0"/>
              <a:t>6000</a:t>
            </a:r>
            <a:r>
              <a:rPr lang="zh-CN" altLang="en-US" dirty="0" smtClean="0"/>
              <a:t>万元支持高新技术企业成果转化和产业化。对于广大中小企业，尤其应该认真分析本地区、本行业的专项资金的政策，根据自身特点争取相关的资金支持。</a:t>
            </a:r>
            <a:endParaRPr lang="zh-CN" altLang="en-US" dirty="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5262979"/>
          </a:xfrm>
          <a:prstGeom prst="rect">
            <a:avLst/>
          </a:prstGeom>
        </p:spPr>
        <p:txBody>
          <a:bodyPr wrap="square">
            <a:spAutoFit/>
          </a:bodyPr>
          <a:lstStyle/>
          <a:p>
            <a:r>
              <a:rPr lang="zh-CN" altLang="en-US" dirty="0" smtClean="0"/>
              <a:t>企业发展阶段与融资决策</a:t>
            </a:r>
            <a:endParaRPr lang="en-US" altLang="zh-CN" dirty="0" smtClean="0"/>
          </a:p>
          <a:p>
            <a:r>
              <a:rPr lang="en-US" altLang="zh-CN" b="1" dirty="0" smtClean="0"/>
              <a:t>1</a:t>
            </a:r>
            <a:r>
              <a:rPr lang="zh-CN" altLang="en-US" b="1" dirty="0" smtClean="0"/>
              <a:t>、在创业阶段</a:t>
            </a:r>
            <a:endParaRPr lang="zh-CN" altLang="en-US" dirty="0" smtClean="0"/>
          </a:p>
          <a:p>
            <a:r>
              <a:rPr lang="zh-CN" altLang="en-US" dirty="0" smtClean="0"/>
              <a:t>　　在企业资金来源的问题上，科研人员、创业人员等私人资本的资金已经不够，资金的需求逐渐转向风险资本，此时，创业者也可能会请求银行给予贷款，但可能性较小即使能得到此类贷款，也大都是短期借款，且数额不大，同时，此阶段由于企业的获利能力较差，如果所借得短期贷款过多，其负债率越高，利息负担越重，资本结构就会越不合理，严重的可能产生财务危机。该阶段需要的是长期资本，换言之，企业需将股权出售。所以创业企业的主要融资方式是股权融资，最优融资策略是吸引风险投资。</a:t>
            </a:r>
          </a:p>
          <a:p>
            <a:endParaRPr lang="zh-CN" altLang="en-US" dirty="0"/>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3785652"/>
          </a:xfrm>
          <a:prstGeom prst="rect">
            <a:avLst/>
          </a:prstGeom>
        </p:spPr>
        <p:txBody>
          <a:bodyPr wrap="square">
            <a:spAutoFit/>
          </a:bodyPr>
          <a:lstStyle/>
          <a:p>
            <a:r>
              <a:rPr lang="zh-CN" altLang="en-US" dirty="0" smtClean="0"/>
              <a:t>企业发展阶段与融资决策</a:t>
            </a:r>
            <a:endParaRPr lang="en-US" altLang="zh-CN" dirty="0" smtClean="0"/>
          </a:p>
          <a:p>
            <a:r>
              <a:rPr lang="en-US" altLang="zh-CN" b="1" dirty="0" smtClean="0"/>
              <a:t>2</a:t>
            </a:r>
            <a:r>
              <a:rPr lang="zh-CN" altLang="en-US" b="1" dirty="0" smtClean="0"/>
              <a:t>、在成长阶段</a:t>
            </a:r>
            <a:endParaRPr lang="zh-CN" altLang="en-US" dirty="0" smtClean="0"/>
          </a:p>
          <a:p>
            <a:r>
              <a:rPr lang="zh-CN" altLang="en-US" dirty="0" smtClean="0"/>
              <a:t>　　这时由于中小企业已经度过生存难关企业的发展前景也已基本明朗，企业形象、产品品牌在社会上有一定的知名度和良好信誉，社会各界投资者对其投资已产生诱惑力。该阶段的融资方式是内部融资、股权融资和债务融资相结合，此阶段企业的成长资金来源主要是三个方面：自我积累、风险资本和借贷资金。</a:t>
            </a:r>
          </a:p>
          <a:p>
            <a:endParaRPr lang="zh-CN" altLang="en-US" dirty="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07704" y="836712"/>
            <a:ext cx="6624736" cy="5262979"/>
          </a:xfrm>
          <a:prstGeom prst="rect">
            <a:avLst/>
          </a:prstGeom>
        </p:spPr>
        <p:txBody>
          <a:bodyPr wrap="square">
            <a:spAutoFit/>
          </a:bodyPr>
          <a:lstStyle/>
          <a:p>
            <a:r>
              <a:rPr lang="zh-CN" altLang="en-US" dirty="0" smtClean="0"/>
              <a:t>企业发展阶段与融资决策</a:t>
            </a:r>
            <a:endParaRPr lang="en-US" altLang="zh-CN" dirty="0" smtClean="0"/>
          </a:p>
          <a:p>
            <a:r>
              <a:rPr lang="en-US" altLang="zh-CN" b="1" dirty="0" smtClean="0"/>
              <a:t>3</a:t>
            </a:r>
            <a:r>
              <a:rPr lang="zh-CN" altLang="en-US" b="1" dirty="0" smtClean="0"/>
              <a:t>、在成熟阶段</a:t>
            </a:r>
            <a:endParaRPr lang="zh-CN" altLang="en-US" dirty="0" smtClean="0"/>
          </a:p>
          <a:p>
            <a:r>
              <a:rPr lang="zh-CN" altLang="en-US" dirty="0" smtClean="0"/>
              <a:t>　　企业的最优融资策略是债务融资，此时，企业的资金来源主要是追求稳健经营的银行等金融机构的信贷资金，银行等金融机构作为从事货币经营的特殊企业，需要扩大客户群，为数众多的中小企业，为银行提供了广阔的潜在市场，当中小企业进入成熟阶段后，由于企业经营业绩稳定，资产收益率高，资产规模较大，可抵押的资产越来越多，此时，银行也愿意为进入该阶段的中小企业贷款。因此，该阶段当企业的资金需求量较大时，银行等金融机构的贷款成为企业资产的主要来源。</a:t>
            </a:r>
          </a:p>
          <a:p>
            <a:endParaRPr lang="zh-CN" alt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2677656"/>
          </a:xfrm>
          <a:prstGeom prst="rect">
            <a:avLst/>
          </a:prstGeom>
        </p:spPr>
        <p:txBody>
          <a:bodyPr wrap="square">
            <a:spAutoFit/>
          </a:bodyPr>
          <a:lstStyle/>
          <a:p>
            <a:r>
              <a:rPr lang="zh-CN" altLang="en-US" dirty="0" smtClean="0"/>
              <a:t>融资决策的五个步骤</a:t>
            </a:r>
            <a:endParaRPr lang="en-US" altLang="zh-CN" dirty="0" smtClean="0"/>
          </a:p>
          <a:p>
            <a:endParaRPr lang="en-US" altLang="zh-CN" dirty="0" smtClean="0"/>
          </a:p>
          <a:p>
            <a:pPr>
              <a:buFont typeface="Arial" pitchFamily="34" charset="0"/>
              <a:buChar char="•"/>
            </a:pPr>
            <a:r>
              <a:rPr lang="zh-CN" altLang="en-US" dirty="0" smtClean="0"/>
              <a:t>事前评估</a:t>
            </a:r>
            <a:endParaRPr lang="en-US" altLang="zh-CN" dirty="0" smtClean="0"/>
          </a:p>
          <a:p>
            <a:pPr>
              <a:buFont typeface="Arial" pitchFamily="34" charset="0"/>
              <a:buChar char="•"/>
            </a:pPr>
            <a:r>
              <a:rPr lang="zh-CN" altLang="en-US" dirty="0" smtClean="0"/>
              <a:t>融资决策</a:t>
            </a:r>
            <a:endParaRPr lang="en-US" altLang="zh-CN" dirty="0" smtClean="0"/>
          </a:p>
          <a:p>
            <a:pPr>
              <a:buFont typeface="Arial" pitchFamily="34" charset="0"/>
              <a:buChar char="•"/>
            </a:pPr>
            <a:r>
              <a:rPr lang="zh-CN" altLang="en-US" dirty="0" smtClean="0"/>
              <a:t>融资谈判（沟通）</a:t>
            </a:r>
            <a:endParaRPr lang="en-US" altLang="zh-CN" dirty="0" smtClean="0"/>
          </a:p>
          <a:p>
            <a:pPr>
              <a:buFont typeface="Arial" pitchFamily="34" charset="0"/>
              <a:buChar char="•"/>
            </a:pPr>
            <a:r>
              <a:rPr lang="zh-CN" altLang="en-US" dirty="0" smtClean="0"/>
              <a:t>过程管理</a:t>
            </a:r>
            <a:endParaRPr lang="en-US" altLang="zh-CN" dirty="0" smtClean="0"/>
          </a:p>
          <a:p>
            <a:pPr>
              <a:buFont typeface="Arial" pitchFamily="34" charset="0"/>
              <a:buChar char="•"/>
            </a:pPr>
            <a:r>
              <a:rPr lang="zh-CN" altLang="en-US" dirty="0" smtClean="0"/>
              <a:t>事后评价</a:t>
            </a:r>
            <a:endParaRPr lang="zh-CN" altLang="en-US" dirty="0"/>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893647"/>
          </a:xfrm>
          <a:prstGeom prst="rect">
            <a:avLst/>
          </a:prstGeom>
        </p:spPr>
        <p:txBody>
          <a:bodyPr wrap="square">
            <a:spAutoFit/>
          </a:bodyPr>
          <a:lstStyle/>
          <a:p>
            <a:r>
              <a:rPr lang="zh-CN" altLang="en-US" dirty="0" smtClean="0"/>
              <a:t>融资决策的原则</a:t>
            </a:r>
            <a:endParaRPr lang="en-US" altLang="zh-CN" dirty="0" smtClean="0"/>
          </a:p>
          <a:p>
            <a:endParaRPr lang="en-US" altLang="zh-CN" dirty="0" smtClean="0"/>
          </a:p>
          <a:p>
            <a:endParaRPr lang="en-US" altLang="zh-CN" dirty="0" smtClean="0"/>
          </a:p>
          <a:p>
            <a:r>
              <a:rPr lang="zh-CN" altLang="en-US" dirty="0" smtClean="0"/>
              <a:t>一、收益与风险相匹配原则   </a:t>
            </a:r>
            <a:endParaRPr lang="en-US" altLang="zh-CN" dirty="0" smtClean="0"/>
          </a:p>
          <a:p>
            <a:endParaRPr lang="en-US" altLang="zh-CN" dirty="0" smtClean="0"/>
          </a:p>
          <a:p>
            <a:r>
              <a:rPr lang="zh-CN" altLang="en-US" dirty="0" smtClean="0"/>
              <a:t>企业融资的目的是将所融资金投人企业运营；最终获取经济效益，实现股东价值最大化。在每次融资之前，企业往往会预测本次融资能够给企业带来的最终收益，收益越大往往意味着企业利润越多，因此融资总收益最大似乎应该成为企业融资的一大原则。  然而，“天下没有免费的午餐”，实际上在融资取得收益的同时，企业也要承担相应的风险。</a:t>
            </a:r>
            <a:endParaRPr lang="zh-CN" altLang="en-US" dirty="0"/>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154984"/>
          </a:xfrm>
          <a:prstGeom prst="rect">
            <a:avLst/>
          </a:prstGeom>
        </p:spPr>
        <p:txBody>
          <a:bodyPr wrap="square">
            <a:spAutoFit/>
          </a:bodyPr>
          <a:lstStyle/>
          <a:p>
            <a:r>
              <a:rPr lang="zh-CN" altLang="en-US" dirty="0" smtClean="0"/>
              <a:t>一、收益与风险相匹配原则   </a:t>
            </a:r>
            <a:endParaRPr lang="en-US" altLang="zh-CN" dirty="0" smtClean="0"/>
          </a:p>
          <a:p>
            <a:endParaRPr lang="en-US" altLang="zh-CN" dirty="0" smtClean="0"/>
          </a:p>
          <a:p>
            <a:r>
              <a:rPr lang="zh-CN" altLang="en-US" dirty="0" smtClean="0"/>
              <a:t>对企业而言，尽管融资风险是不确定的，可一旦发生，企业就要承担百分之百的损失了。  中小企业的特点之一就是规模小，抗风险能力低，一旦风险演变为最终的损失，必然会给企业经营带来巨大的不利影响。因此中小企业在融资的时候千万不能只把目光集中于最后的总收益如何，还要考虑在既定的总收益下，企业要承担怎样的风险以及这些风险一旦演变成最终的损失，企业能否承受。即融资收益要和融资风险相匹配。</a:t>
            </a:r>
            <a:endParaRPr lang="zh-CN" altLang="en-US" dirty="0"/>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154984"/>
          </a:xfrm>
          <a:prstGeom prst="rect">
            <a:avLst/>
          </a:prstGeom>
        </p:spPr>
        <p:txBody>
          <a:bodyPr wrap="square">
            <a:spAutoFit/>
          </a:bodyPr>
          <a:lstStyle/>
          <a:p>
            <a:r>
              <a:rPr lang="zh-CN" altLang="en-US" dirty="0" smtClean="0"/>
              <a:t>二、 融资规模量力而行原则       </a:t>
            </a:r>
            <a:endParaRPr lang="en-US" altLang="zh-CN" dirty="0" smtClean="0"/>
          </a:p>
          <a:p>
            <a:endParaRPr lang="en-US" altLang="zh-CN" dirty="0" smtClean="0"/>
          </a:p>
          <a:p>
            <a:r>
              <a:rPr lang="zh-CN" altLang="en-US" dirty="0" smtClean="0"/>
              <a:t>确定企业的融资规模，在中小企业融资过程中也非常重要。筹资过多，可能造成资金闲置浪费，增加融资成本；或者可能导致企业负债过多，使其无法承受，偿还困难，增加经营风险。而如果企业筹资不足，又会影响企业投融资计划及其他业务的正常开展。因此，企业在进行融资决策之初，要根据企业对资金的需要、企业自身的实际条件以及融资的难易程度和成本情况，量力而行来确定企业合理的融资规模。</a:t>
            </a:r>
            <a:endParaRPr lang="zh-CN" alt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zh-CN" altLang="en-US" dirty="0" smtClean="0">
                <a:ea typeface="宋体" charset="-122"/>
              </a:rPr>
              <a:t>第一节</a:t>
            </a:r>
            <a:r>
              <a:rPr lang="zh-CN" altLang="en-US" dirty="0" smtClean="0"/>
              <a:t>创业融资的类型与特征</a:t>
            </a:r>
            <a:endParaRPr lang="en-US" altLang="zh-CN" dirty="0" smtClean="0"/>
          </a:p>
        </p:txBody>
      </p:sp>
      <p:sp>
        <p:nvSpPr>
          <p:cNvPr id="19" name="矩形 18"/>
          <p:cNvSpPr/>
          <p:nvPr/>
        </p:nvSpPr>
        <p:spPr>
          <a:xfrm>
            <a:off x="2051720" y="1124744"/>
            <a:ext cx="6534472" cy="2677656"/>
          </a:xfrm>
          <a:prstGeom prst="rect">
            <a:avLst/>
          </a:prstGeom>
        </p:spPr>
        <p:txBody>
          <a:bodyPr wrap="square">
            <a:spAutoFit/>
          </a:bodyPr>
          <a:lstStyle/>
          <a:p>
            <a:pPr eaLnBrk="0" hangingPunct="0">
              <a:lnSpc>
                <a:spcPct val="150000"/>
              </a:lnSpc>
              <a:buFont typeface="+mj-lt"/>
              <a:buAutoNum type="arabicPeriod"/>
            </a:pPr>
            <a:r>
              <a:rPr lang="zh-CN" altLang="en-US" sz="2800" dirty="0" smtClean="0"/>
              <a:t>创业融资的概念与特点</a:t>
            </a:r>
            <a:endParaRPr lang="en-US" altLang="zh-CN" sz="2800" dirty="0" smtClean="0"/>
          </a:p>
          <a:p>
            <a:pPr eaLnBrk="0" hangingPunct="0">
              <a:lnSpc>
                <a:spcPct val="150000"/>
              </a:lnSpc>
              <a:buFont typeface="+mj-lt"/>
              <a:buAutoNum type="arabicPeriod"/>
            </a:pPr>
            <a:r>
              <a:rPr lang="zh-CN" altLang="en-US" sz="2800" dirty="0" smtClean="0"/>
              <a:t>创业融资的基本类型</a:t>
            </a:r>
            <a:endParaRPr lang="en-US" altLang="zh-CN" sz="2800" dirty="0" smtClean="0"/>
          </a:p>
          <a:p>
            <a:pPr eaLnBrk="0" hangingPunct="0">
              <a:lnSpc>
                <a:spcPct val="150000"/>
              </a:lnSpc>
              <a:buFont typeface="+mj-lt"/>
              <a:buAutoNum type="arabicPeriod"/>
            </a:pPr>
            <a:r>
              <a:rPr lang="zh-CN" altLang="en-US" sz="2800" dirty="0" smtClean="0"/>
              <a:t>融资方式与企业生命周期的契合</a:t>
            </a:r>
            <a:endParaRPr lang="en-US" altLang="zh-CN" sz="2800" dirty="0" smtClean="0"/>
          </a:p>
          <a:p>
            <a:pPr eaLnBrk="0" hangingPunct="0">
              <a:lnSpc>
                <a:spcPct val="150000"/>
              </a:lnSpc>
              <a:buFont typeface="+mj-lt"/>
              <a:buAutoNum type="arabicPeriod"/>
            </a:pPr>
            <a:r>
              <a:rPr lang="zh-CN" altLang="en-US" sz="2800" dirty="0" smtClean="0"/>
              <a:t>新企业融资决策的步骤和原则</a:t>
            </a:r>
            <a:endParaRPr lang="zh-CN" altLang="en-US" sz="2800" dirty="0"/>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5262979"/>
          </a:xfrm>
          <a:prstGeom prst="rect">
            <a:avLst/>
          </a:prstGeom>
        </p:spPr>
        <p:txBody>
          <a:bodyPr wrap="square">
            <a:spAutoFit/>
          </a:bodyPr>
          <a:lstStyle/>
          <a:p>
            <a:r>
              <a:rPr lang="zh-CN" altLang="en-US" dirty="0" smtClean="0"/>
              <a:t>二、 融资规模量力而行原则       </a:t>
            </a:r>
            <a:endParaRPr lang="en-US" altLang="zh-CN" dirty="0" smtClean="0"/>
          </a:p>
          <a:p>
            <a:endParaRPr lang="en-US" altLang="zh-CN" dirty="0" smtClean="0"/>
          </a:p>
          <a:p>
            <a:r>
              <a:rPr lang="zh-CN" altLang="en-US" dirty="0" smtClean="0"/>
              <a:t>融资规模的确定一般要考虑以下的两个因素：     （一）资金形式      </a:t>
            </a:r>
            <a:endParaRPr lang="en-US" altLang="zh-CN" dirty="0" smtClean="0"/>
          </a:p>
          <a:p>
            <a:r>
              <a:rPr lang="zh-CN" altLang="en-US" dirty="0" smtClean="0"/>
              <a:t>一般来讲企业的资金形式主要包括固定资金、流动资金和发展资金。  固定资金是企业用来购买办公设备、生产设备和交通工具等固定资产的资金，这些资产的购买是企业长期发展所必需的；但是这些生产必需设备和场所的购买一般会涉及较大资金需求，而且期限较长。中小企业由于财力薄弱应尽可能减少这方面的投资，通过一些成本较少，占用资金量小的方式来满足生产需要，比如初创的中小企业可以通过租赁的方式来解决生产设备和办公场所的需求。</a:t>
            </a:r>
            <a:endParaRPr lang="zh-CN" altLang="en-US" dirty="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5262979"/>
          </a:xfrm>
          <a:prstGeom prst="rect">
            <a:avLst/>
          </a:prstGeom>
        </p:spPr>
        <p:txBody>
          <a:bodyPr wrap="square">
            <a:spAutoFit/>
          </a:bodyPr>
          <a:lstStyle/>
          <a:p>
            <a:r>
              <a:rPr lang="zh-CN" altLang="en-US" dirty="0" smtClean="0"/>
              <a:t>二、 融资规模量力而行原则       </a:t>
            </a:r>
            <a:endParaRPr lang="en-US" altLang="zh-CN" dirty="0" smtClean="0"/>
          </a:p>
          <a:p>
            <a:endParaRPr lang="en-US" altLang="zh-CN" dirty="0" smtClean="0"/>
          </a:p>
          <a:p>
            <a:r>
              <a:rPr lang="zh-CN" altLang="en-US" dirty="0" smtClean="0"/>
              <a:t>流动资金是用来支持企业在短期内正常运营所需的资金，因此也称营运资金，比如办公费、职员工资、差旅费等。结算方式和季节对流动资金的影响较大，为此中小企业管理人员一定要精打细算，尽可能使流动资金的占用做到最少。由于中小企业本身经营规模并不大，因此对流动资金的需求可以通过自有资金和贷款的方式解决。      发展资金是企业在发展过程中用来进行技术开发、产品研发、市场开拓的资金。这部分的资金需求量很大，仅仅依靠中小企业自身的力量是不够的，因此对于这部分资金可以采取增资扩股、银行贷款的方式解决。</a:t>
            </a:r>
            <a:endParaRPr lang="zh-CN" altLang="en-US" dirty="0"/>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893647"/>
          </a:xfrm>
          <a:prstGeom prst="rect">
            <a:avLst/>
          </a:prstGeom>
        </p:spPr>
        <p:txBody>
          <a:bodyPr wrap="square">
            <a:spAutoFit/>
          </a:bodyPr>
          <a:lstStyle/>
          <a:p>
            <a:r>
              <a:rPr lang="zh-CN" altLang="en-US" dirty="0" smtClean="0"/>
              <a:t>二、 融资规模量力而行原则       </a:t>
            </a:r>
            <a:endParaRPr lang="en-US" altLang="zh-CN" dirty="0" smtClean="0"/>
          </a:p>
          <a:p>
            <a:endParaRPr lang="en-US" altLang="zh-CN" dirty="0" smtClean="0"/>
          </a:p>
          <a:p>
            <a:r>
              <a:rPr lang="en-US" altLang="zh-CN" dirty="0" smtClean="0"/>
              <a:t>(</a:t>
            </a:r>
            <a:r>
              <a:rPr lang="zh-CN" altLang="en-US" dirty="0" smtClean="0"/>
              <a:t>二</a:t>
            </a:r>
            <a:r>
              <a:rPr lang="en-US" altLang="zh-CN" dirty="0" smtClean="0"/>
              <a:t>)</a:t>
            </a:r>
            <a:r>
              <a:rPr lang="zh-CN" altLang="en-US" dirty="0" smtClean="0"/>
              <a:t>资金的需求期限  </a:t>
            </a:r>
            <a:endParaRPr lang="en-US" altLang="zh-CN" dirty="0" smtClean="0"/>
          </a:p>
          <a:p>
            <a:r>
              <a:rPr lang="zh-CN" altLang="en-US" dirty="0" smtClean="0"/>
              <a:t>不同的企业、同一个企业不同的业务过程对资金需求期限的要求也是不同的，比如，高科技企业由于新产品从推出到被社会所接受需要较长的过程，对资金期限一般要求较长，因此对资金的需求规模也大，而传统企业由于产品成熟，只要质量和市场开拓良好，一般情况下资金回收也快，这样实际上对资金的需求量也较少。  中小企业在确定融资规模时一定要仔细分析本企业的资金需求形式和需求期限，做出合理的安排，尽可能压缩融资的规模，原则是：够用就好。</a:t>
            </a:r>
            <a:endParaRPr lang="zh-CN" altLang="en-US" dirty="0"/>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524315"/>
          </a:xfrm>
          <a:prstGeom prst="rect">
            <a:avLst/>
          </a:prstGeom>
        </p:spPr>
        <p:txBody>
          <a:bodyPr wrap="square">
            <a:spAutoFit/>
          </a:bodyPr>
          <a:lstStyle/>
          <a:p>
            <a:r>
              <a:rPr lang="zh-CN" altLang="en-US" dirty="0" smtClean="0"/>
              <a:t>三、控制融资成本最低原则     </a:t>
            </a:r>
            <a:endParaRPr lang="en-US" altLang="zh-CN" dirty="0" smtClean="0"/>
          </a:p>
          <a:p>
            <a:endParaRPr lang="en-US" altLang="zh-CN" dirty="0" smtClean="0"/>
          </a:p>
          <a:p>
            <a:r>
              <a:rPr lang="zh-CN" altLang="en-US" dirty="0" smtClean="0"/>
              <a:t>提起融资成本这个概念就不得不提起资本成本这个概念，这两个概念也是比较容易被混淆的两个概念。      </a:t>
            </a:r>
            <a:endParaRPr lang="en-US" altLang="zh-CN" dirty="0" smtClean="0"/>
          </a:p>
          <a:p>
            <a:r>
              <a:rPr lang="zh-CN" altLang="en-US" dirty="0" smtClean="0"/>
              <a:t>资本成本的经济学含义是指投入某一项目的资金的机会成本。这部分资金可能来源于企业内部，也可能是向外部投资者筹集的。但是无论企业的资金来源于何处，企业都要为资金的使用付出代价，这种代价不是企业实际付出的代价，而是预期应付出的代价，是投入资金的投资者希望从该项目中获得的期望报酬率。</a:t>
            </a:r>
            <a:endParaRPr lang="zh-CN" altLang="en-US" dirty="0"/>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893647"/>
          </a:xfrm>
          <a:prstGeom prst="rect">
            <a:avLst/>
          </a:prstGeom>
        </p:spPr>
        <p:txBody>
          <a:bodyPr wrap="square">
            <a:spAutoFit/>
          </a:bodyPr>
          <a:lstStyle/>
          <a:p>
            <a:r>
              <a:rPr lang="zh-CN" altLang="en-US" dirty="0" smtClean="0"/>
              <a:t>三、控制融资成本最低原则     </a:t>
            </a:r>
            <a:endParaRPr lang="en-US" altLang="zh-CN" dirty="0" smtClean="0"/>
          </a:p>
          <a:p>
            <a:endParaRPr lang="en-US" altLang="zh-CN" dirty="0" smtClean="0"/>
          </a:p>
          <a:p>
            <a:r>
              <a:rPr lang="zh-CN" altLang="en-US" dirty="0" smtClean="0"/>
              <a:t>而融资成本则是指企业实际承担的融资代价</a:t>
            </a:r>
            <a:r>
              <a:rPr lang="en-US" altLang="zh-CN" dirty="0" smtClean="0"/>
              <a:t>(</a:t>
            </a:r>
            <a:r>
              <a:rPr lang="zh-CN" altLang="en-US" dirty="0" smtClean="0"/>
              <a:t>或费用</a:t>
            </a:r>
            <a:r>
              <a:rPr lang="en-US" altLang="zh-CN" dirty="0" smtClean="0"/>
              <a:t>)</a:t>
            </a:r>
            <a:r>
              <a:rPr lang="zh-CN" altLang="en-US" dirty="0" smtClean="0"/>
              <a:t>，具体包括两部分：融资费用和使用费用。融资费用是企业在资金筹集过程中发生的各种费用，如向中介机构支付中介费；使用费用是指企业因使用资金而向其提供者支付的报酬，如股票融资向股东支付的股息、红利，发行债券和借款向债权人支付的利息。企业资金的来源渠道不同，则融资成本的构成不同。一般意义上讲，由于中小企业自身硬件和软件</a:t>
            </a:r>
            <a:r>
              <a:rPr lang="en-US" altLang="zh-CN" dirty="0" smtClean="0"/>
              <a:t>(</a:t>
            </a:r>
            <a:r>
              <a:rPr lang="zh-CN" altLang="en-US" dirty="0" smtClean="0"/>
              <a:t>专业的统计软件和专业财务人员</a:t>
            </a:r>
            <a:r>
              <a:rPr lang="en-US" altLang="zh-CN" dirty="0" smtClean="0"/>
              <a:t>)</a:t>
            </a:r>
            <a:r>
              <a:rPr lang="zh-CN" altLang="en-US" dirty="0" smtClean="0"/>
              <a:t>的缺乏，他们往往更关注融资成本这个比资本成本更具可操作性的指标。</a:t>
            </a:r>
            <a:endParaRPr lang="zh-CN" altLang="en-US" dirty="0"/>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3416320"/>
          </a:xfrm>
          <a:prstGeom prst="rect">
            <a:avLst/>
          </a:prstGeom>
        </p:spPr>
        <p:txBody>
          <a:bodyPr wrap="square">
            <a:spAutoFit/>
          </a:bodyPr>
          <a:lstStyle/>
          <a:p>
            <a:r>
              <a:rPr lang="zh-CN" altLang="en-US" dirty="0" smtClean="0"/>
              <a:t>三、控制融资成本最低原则     </a:t>
            </a:r>
            <a:endParaRPr lang="en-US" altLang="zh-CN" dirty="0" smtClean="0"/>
          </a:p>
          <a:p>
            <a:endParaRPr lang="en-US" altLang="zh-CN" dirty="0" smtClean="0"/>
          </a:p>
          <a:p>
            <a:r>
              <a:rPr lang="zh-CN" altLang="en-US" dirty="0" smtClean="0"/>
              <a:t>企业融资成本是决定企业融资效率的决定性因素，对于中小企业选择哪种融资方式有着重要意义。由于融资成本的计算要涉及很多种因素，具体运用时有一定的难度。一般情况下，按照融资来源划分的各种主要融资方式融资成本的排列顺序依次为</a:t>
            </a:r>
            <a:r>
              <a:rPr lang="zh-CN" altLang="en-US" dirty="0" smtClean="0"/>
              <a:t>：财政</a:t>
            </a:r>
            <a:r>
              <a:rPr lang="zh-CN" altLang="en-US" dirty="0" smtClean="0"/>
              <a:t>融资、商业融资、内部融资、银行融资、债券融资、股票融资。</a:t>
            </a:r>
            <a:endParaRPr lang="zh-CN" altLang="en-US" dirty="0"/>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5262979"/>
          </a:xfrm>
          <a:prstGeom prst="rect">
            <a:avLst/>
          </a:prstGeom>
        </p:spPr>
        <p:txBody>
          <a:bodyPr wrap="square">
            <a:spAutoFit/>
          </a:bodyPr>
          <a:lstStyle/>
          <a:p>
            <a:r>
              <a:rPr lang="zh-CN" altLang="en-US" dirty="0" smtClean="0"/>
              <a:t>四、遵循资本结构合理原则  </a:t>
            </a:r>
            <a:endParaRPr lang="en-US" altLang="zh-CN" dirty="0" smtClean="0"/>
          </a:p>
          <a:p>
            <a:endParaRPr lang="en-US" altLang="zh-CN" dirty="0" smtClean="0"/>
          </a:p>
          <a:p>
            <a:r>
              <a:rPr lang="zh-CN" altLang="en-US" dirty="0" smtClean="0"/>
              <a:t> 资本结构是指企业各种资本来源的构成及比例关系，其中债权资本和权益资本的构成比例在企业资本结构的决策中居于核心地位。企业融资时，资本结构决策应体现理财的终极月标，即追求企业价值最大化。在企业持续经营假定的情况下，企业价值可根据未来若干期限预期收益的现值来确定。虽然企业预期收益受多种因素制约，折现率也会因企业所承受的各种风险水平不同而变化，但从筹资环节看，如果资本结构安排合理，不仅能直接提高筹资效益，而且对折现率的高低也起一定的调节作用，因为折现率是在充分考虑企业加权资本成本和筹资风险水平的基础上确定的。</a:t>
            </a:r>
            <a:endParaRPr lang="zh-CN" altLang="en-US" dirty="0"/>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3046988"/>
          </a:xfrm>
          <a:prstGeom prst="rect">
            <a:avLst/>
          </a:prstGeom>
        </p:spPr>
        <p:txBody>
          <a:bodyPr wrap="square">
            <a:spAutoFit/>
          </a:bodyPr>
          <a:lstStyle/>
          <a:p>
            <a:r>
              <a:rPr lang="zh-CN" altLang="en-US" dirty="0" smtClean="0"/>
              <a:t>四、遵循资本结构合理原则  </a:t>
            </a:r>
            <a:endParaRPr lang="en-US" altLang="zh-CN" dirty="0" smtClean="0"/>
          </a:p>
          <a:p>
            <a:endParaRPr lang="en-US" altLang="zh-CN" dirty="0" smtClean="0"/>
          </a:p>
          <a:p>
            <a:r>
              <a:rPr lang="zh-CN" altLang="en-US" dirty="0" smtClean="0"/>
              <a:t>最优资本结构是指能使企业资本成本最低且企业价值最大，并能最大限度地调动各利益相关者积极性的资本结构，企业价值最大化要求降低资本成本，但这并不意味着要强求低成本，而不顾筹资风险的增大，因为这同样不利于企业价值的提高。</a:t>
            </a:r>
            <a:endParaRPr lang="zh-CN" altLang="en-US" dirty="0"/>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5632311"/>
          </a:xfrm>
          <a:prstGeom prst="rect">
            <a:avLst/>
          </a:prstGeom>
        </p:spPr>
        <p:txBody>
          <a:bodyPr wrap="square">
            <a:spAutoFit/>
          </a:bodyPr>
          <a:lstStyle/>
          <a:p>
            <a:r>
              <a:rPr lang="zh-CN" altLang="en-US" dirty="0" smtClean="0"/>
              <a:t>四、遵循资本结构合理原则  </a:t>
            </a:r>
            <a:endParaRPr lang="en-US" altLang="zh-CN" dirty="0" smtClean="0"/>
          </a:p>
          <a:p>
            <a:endParaRPr lang="en-US" altLang="zh-CN" dirty="0" smtClean="0"/>
          </a:p>
          <a:p>
            <a:r>
              <a:rPr lang="zh-CN" altLang="en-US" dirty="0" smtClean="0"/>
              <a:t>企业取得最佳资本结构的最终目的是为了提高资本运营效果，而衡量企业资本结构是否达到最佳的主要标准应该是企业资本的总成本是否最小、企业价值是否最大。加权平均资本成本最低时的资本结构与企业价值最大时的资本结构应该是一致的。一般而言，收益与风险共存，收益越大往往意味着风险也越大。而风险的增加将会直接威胁企业的生存。因此，企业必须在考虑收益的同时考虑风险。企业的价值只有在收益和风险达到均衡时才能达到最大。企业的资本总成本和企业价值的确定都直接与现金流量、风险等因素相关联，因而两者应同时成为衡量最佳资本结构的标准。</a:t>
            </a:r>
            <a:endParaRPr lang="zh-CN" altLang="en-US" dirty="0"/>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893647"/>
          </a:xfrm>
          <a:prstGeom prst="rect">
            <a:avLst/>
          </a:prstGeom>
        </p:spPr>
        <p:txBody>
          <a:bodyPr wrap="square">
            <a:spAutoFit/>
          </a:bodyPr>
          <a:lstStyle/>
          <a:p>
            <a:r>
              <a:rPr lang="zh-CN" altLang="en-US" dirty="0" smtClean="0"/>
              <a:t>五、测算融资期限适宜原则   </a:t>
            </a:r>
            <a:endParaRPr lang="en-US" altLang="zh-CN" dirty="0" smtClean="0"/>
          </a:p>
          <a:p>
            <a:endParaRPr lang="en-US" altLang="zh-CN" dirty="0" smtClean="0"/>
          </a:p>
          <a:p>
            <a:r>
              <a:rPr lang="zh-CN" altLang="en-US" dirty="0" smtClean="0"/>
              <a:t>企业融资按照期限来划分，可分为短期融资和长期融资。企业究竟是选择短期融资还是长期融资，主要取决于融资的用途和融资成本和等因素。  从资金用途来看，如果融资是用于企业流动资产，由于流动资产具有周期短、易于变现、经营中所需补充数额较小及占用时间短等特点，企业宜于选择各种短期融资方式，如商业信用、短期贷款等。如果融资是用于长期投资或购置固定资产，这类用途要求资金数额大；占用时间长，因而适宜选择各种长期融资方式，如长期贷款、企业内部积累、租赁融资、发行债券、股票等。 </a:t>
            </a:r>
            <a:endParaRPr lang="zh-CN" alt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1.</a:t>
            </a:r>
            <a:r>
              <a:rPr lang="zh-CN" altLang="en-US" dirty="0" smtClean="0"/>
              <a:t>创业融资的概念与特点</a:t>
            </a:r>
            <a:endParaRPr lang="en-US" altLang="zh-CN" dirty="0" smtClean="0"/>
          </a:p>
        </p:txBody>
      </p:sp>
      <p:pic>
        <p:nvPicPr>
          <p:cNvPr id="1026" name="Picture 2"/>
          <p:cNvPicPr>
            <a:picLocks noChangeAspect="1" noChangeArrowheads="1"/>
          </p:cNvPicPr>
          <p:nvPr/>
        </p:nvPicPr>
        <p:blipFill>
          <a:blip r:embed="rId2" cstate="print"/>
          <a:srcRect/>
          <a:stretch>
            <a:fillRect/>
          </a:stretch>
        </p:blipFill>
        <p:spPr bwMode="auto">
          <a:xfrm>
            <a:off x="1691680" y="620688"/>
            <a:ext cx="7128792" cy="489267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3416320"/>
          </a:xfrm>
          <a:prstGeom prst="rect">
            <a:avLst/>
          </a:prstGeom>
        </p:spPr>
        <p:txBody>
          <a:bodyPr wrap="square">
            <a:spAutoFit/>
          </a:bodyPr>
          <a:lstStyle/>
          <a:p>
            <a:r>
              <a:rPr lang="zh-CN" altLang="en-US" dirty="0" smtClean="0"/>
              <a:t>六、保持企业有控制权原则       </a:t>
            </a:r>
            <a:endParaRPr lang="en-US" altLang="zh-CN" dirty="0" smtClean="0"/>
          </a:p>
          <a:p>
            <a:r>
              <a:rPr lang="zh-CN" altLang="en-US" dirty="0" smtClean="0"/>
              <a:t>企业控制权是指相关主体对企业施以不同程度的影响力。控制权的掌握具体体现在：  </a:t>
            </a:r>
            <a:endParaRPr lang="en-US" altLang="zh-CN" dirty="0" smtClean="0"/>
          </a:p>
          <a:p>
            <a:r>
              <a:rPr lang="en-US" altLang="zh-CN" dirty="0" smtClean="0"/>
              <a:t>1</a:t>
            </a:r>
            <a:r>
              <a:rPr lang="zh-CN" altLang="en-US" dirty="0" smtClean="0"/>
              <a:t>．控制者拥有进入相关机构的权利，如进入公司制企业的董事会或监事会； </a:t>
            </a:r>
            <a:endParaRPr lang="en-US" altLang="zh-CN" dirty="0" smtClean="0"/>
          </a:p>
          <a:p>
            <a:r>
              <a:rPr lang="en-US" altLang="zh-CN" dirty="0" smtClean="0"/>
              <a:t>2</a:t>
            </a:r>
            <a:r>
              <a:rPr lang="zh-CN" altLang="en-US" dirty="0" smtClean="0"/>
              <a:t>．能够参与企业决策，并对最终的决策具有较大的影响力；  </a:t>
            </a:r>
            <a:endParaRPr lang="en-US" altLang="zh-CN" dirty="0" smtClean="0"/>
          </a:p>
          <a:p>
            <a:r>
              <a:rPr lang="en-US" altLang="zh-CN" dirty="0" smtClean="0"/>
              <a:t>3</a:t>
            </a:r>
            <a:r>
              <a:rPr lang="zh-CN" altLang="en-US" dirty="0" smtClean="0"/>
              <a:t>．在有要求时，利益能够得到体现，如工作环境得以改善、有权参与分享利润等。 </a:t>
            </a:r>
            <a:endParaRPr lang="zh-CN" altLang="en-US" dirty="0"/>
          </a:p>
        </p:txBody>
      </p:sp>
    </p:spTree>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5632311"/>
          </a:xfrm>
          <a:prstGeom prst="rect">
            <a:avLst/>
          </a:prstGeom>
        </p:spPr>
        <p:txBody>
          <a:bodyPr wrap="square">
            <a:spAutoFit/>
          </a:bodyPr>
          <a:lstStyle/>
          <a:p>
            <a:r>
              <a:rPr lang="zh-CN" altLang="en-US" dirty="0" smtClean="0"/>
              <a:t>六、保持企业有控制权原则       </a:t>
            </a:r>
            <a:endParaRPr lang="en-US" altLang="zh-CN" dirty="0" smtClean="0"/>
          </a:p>
          <a:p>
            <a:r>
              <a:rPr lang="zh-CN" altLang="en-US" dirty="0" smtClean="0"/>
              <a:t>在现代市场经济条件下，企业融资行为所导致的企业不同的融资结构与控制权之间存在着紧密联系。融资结构具有明显的企业治理功能，它不仅规定着企业收入的分配，而且规定着企业控制权的分配，直接影响着一个企业的控制权争夺。比如在债权、股权比例既定的企业里，一般情况下，股东或经理是企业控制权的拥有者；在企业面临清算、处于破产状态时，企业控制权就转移到债权人手中；在企业完全是靠内源融资维持生存的状态下，企业控制权就可能被员工所掌握（实际中股东和经理仍有可能在控制企业）。由此可见上述控制权转移的有序进行，依赖于股权与债权之间一定的比例构成，而这种构成的变化恰恰是企业不同的融资行为所导致的。 </a:t>
            </a:r>
            <a:endParaRPr lang="zh-CN" altLang="en-US" dirty="0"/>
          </a:p>
        </p:txBody>
      </p:sp>
    </p:spTree>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5262979"/>
          </a:xfrm>
          <a:prstGeom prst="rect">
            <a:avLst/>
          </a:prstGeom>
        </p:spPr>
        <p:txBody>
          <a:bodyPr wrap="square">
            <a:spAutoFit/>
          </a:bodyPr>
          <a:lstStyle/>
          <a:p>
            <a:r>
              <a:rPr lang="zh-CN" altLang="en-US" dirty="0" smtClean="0"/>
              <a:t>六、保持企业有控制权原则       </a:t>
            </a:r>
            <a:endParaRPr lang="en-US" altLang="zh-CN" dirty="0" smtClean="0"/>
          </a:p>
          <a:p>
            <a:r>
              <a:rPr lang="zh-CN" altLang="en-US" dirty="0" smtClean="0"/>
              <a:t>企业融资行为造成的这种控制权或所有权的变化不仅直接影响到企业生产经营的自主性、独立性，而且还会引起企业利润分流，损害原有股东的利益，甚至可能会影响到企业的近期效益与长远发展。比如，发行债券和股票两种融资方式相比较，增发新股将会削弱原有股东对企业的控制权，除非原股东也按相应比例购进新发股票；而债券融资则只增加企业的债务，并不影响原有股东对企业的控制权。因此，在考虑融资的代价时，只考虑成本是不够的</a:t>
            </a:r>
            <a:r>
              <a:rPr lang="en-US" altLang="zh-CN" dirty="0" smtClean="0"/>
              <a:t>,</a:t>
            </a:r>
            <a:r>
              <a:rPr lang="zh-CN" altLang="en-US" dirty="0" smtClean="0"/>
              <a:t>管理者在进行融资的时候一定要掌握各种融资方式的特点，精确计算各种融资方式融资量对企业控制权会产生的影响，这样才能把企业牢牢的控制在自己的手中。</a:t>
            </a:r>
            <a:endParaRPr lang="zh-CN" altLang="en-US" dirty="0"/>
          </a:p>
        </p:txBody>
      </p:sp>
    </p:spTree>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1938992"/>
          </a:xfrm>
          <a:prstGeom prst="rect">
            <a:avLst/>
          </a:prstGeom>
        </p:spPr>
        <p:txBody>
          <a:bodyPr wrap="square">
            <a:spAutoFit/>
          </a:bodyPr>
          <a:lstStyle/>
          <a:p>
            <a:r>
              <a:rPr lang="zh-CN" altLang="en-US" dirty="0" smtClean="0"/>
              <a:t>七、选择最适合的融资方式原则   </a:t>
            </a:r>
            <a:endParaRPr lang="en-US" altLang="zh-CN" dirty="0" smtClean="0"/>
          </a:p>
          <a:p>
            <a:r>
              <a:rPr lang="zh-CN" altLang="en-US" dirty="0" smtClean="0"/>
              <a:t>中小企业在融资时通常有很多种融资方式可供选择，每种融资方式由于特点不同给企业带来的影响也是不一样的，而且这种影响也会反映到对企业竞争力的影响上。</a:t>
            </a:r>
            <a:endParaRPr lang="zh-CN" altLang="en-US" dirty="0"/>
          </a:p>
        </p:txBody>
      </p:sp>
    </p:spTree>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3416320"/>
          </a:xfrm>
          <a:prstGeom prst="rect">
            <a:avLst/>
          </a:prstGeom>
        </p:spPr>
        <p:txBody>
          <a:bodyPr wrap="square">
            <a:spAutoFit/>
          </a:bodyPr>
          <a:lstStyle/>
          <a:p>
            <a:r>
              <a:rPr lang="zh-CN" altLang="en-US" dirty="0" smtClean="0"/>
              <a:t>七、选择最适合的融资方式原则   </a:t>
            </a:r>
            <a:endParaRPr lang="en-US" altLang="zh-CN" dirty="0" smtClean="0"/>
          </a:p>
          <a:p>
            <a:r>
              <a:rPr lang="zh-CN" altLang="en-US" dirty="0" smtClean="0"/>
              <a:t>企业融资通常会通过以下途径给企业带来影响：首先，通过融资，壮大了企业资本实力，增强了企业的支付能力和发展后劲，从而增加与竞争对手竞争的能力；其次，通过融资，能够提高企业信誉，扩大企业产品的市场份额；最后，通过融资，能够增大企业规模和获利能力，充分利用规模经济优势，从而提高企业在市场上的竞争力，加快企业的发展。</a:t>
            </a:r>
            <a:endParaRPr lang="zh-CN" altLang="en-US" dirty="0"/>
          </a:p>
        </p:txBody>
      </p:sp>
    </p:spTree>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893647"/>
          </a:xfrm>
          <a:prstGeom prst="rect">
            <a:avLst/>
          </a:prstGeom>
        </p:spPr>
        <p:txBody>
          <a:bodyPr wrap="square">
            <a:spAutoFit/>
          </a:bodyPr>
          <a:lstStyle/>
          <a:p>
            <a:r>
              <a:rPr lang="zh-CN" altLang="en-US" dirty="0" smtClean="0"/>
              <a:t>七、选择最适合的融资方式原则   </a:t>
            </a:r>
            <a:endParaRPr lang="en-US" altLang="zh-CN" dirty="0" smtClean="0"/>
          </a:p>
          <a:p>
            <a:r>
              <a:rPr lang="zh-CN" altLang="en-US" dirty="0" smtClean="0"/>
              <a:t>但是，企业竞争力的提高程度，根据企业融资方式、融资收益的不同而有很大差异。比如，通常初次发行普通股并上市流通融资，不仅会给企业带来巨额的资金，还会大大提高企业的知名度和商誉，使企业的竞争力获得极大提高。再比如，企业想开拓国际市场，通过各种渠道在国际资本市场上融资，尤其是与较为知名的国际金融机构或投资人合作也能够提高自己的知名度，这样就可以迅速被人们认识，无形之中提高了自身形象，也增强了企业的竞争力，这种通过选择有实力融资合作伙伴的方法来提高企业竞争力的做法在国内也可以运用。</a:t>
            </a:r>
            <a:endParaRPr lang="zh-CN" altLang="en-US" dirty="0"/>
          </a:p>
        </p:txBody>
      </p:sp>
    </p:spTree>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154984"/>
          </a:xfrm>
          <a:prstGeom prst="rect">
            <a:avLst/>
          </a:prstGeom>
        </p:spPr>
        <p:txBody>
          <a:bodyPr wrap="square">
            <a:spAutoFit/>
          </a:bodyPr>
          <a:lstStyle/>
          <a:p>
            <a:r>
              <a:rPr lang="zh-CN" altLang="en-US" dirty="0" smtClean="0"/>
              <a:t>八、把握最佳融资机会原则       </a:t>
            </a:r>
            <a:endParaRPr lang="en-US" altLang="zh-CN" dirty="0" smtClean="0"/>
          </a:p>
          <a:p>
            <a:r>
              <a:rPr lang="zh-CN" altLang="en-US" dirty="0" smtClean="0"/>
              <a:t>所谓融资机会，是指由有利于企业融资的一系列因素所构成的有利的融资环境和时机。企业选择融资机会的过程，就是企业寻求与企业内部条件相适应的外部环境的过程。从企业内部来讲，过早融资会造成资金闲置，而如果过晚融资又会造成投资机会的丧失。从企业外部来讲，由于经济形势瞬息万变，这些变化又将直接影响中小企业融资的难度和成本。因此，中小企业若能抓住企业内外部的变化提供的有利时机进行融资，会使企业比较容易地获得资金成本较低的资金。</a:t>
            </a:r>
            <a:endParaRPr lang="zh-CN" altLang="en-US" dirty="0"/>
          </a:p>
        </p:txBody>
      </p:sp>
    </p:spTree>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154984"/>
          </a:xfrm>
          <a:prstGeom prst="rect">
            <a:avLst/>
          </a:prstGeom>
        </p:spPr>
        <p:txBody>
          <a:bodyPr wrap="square">
            <a:spAutoFit/>
          </a:bodyPr>
          <a:lstStyle/>
          <a:p>
            <a:r>
              <a:rPr lang="zh-CN" altLang="en-US" dirty="0" smtClean="0"/>
              <a:t>八、把握最佳融资机会原则       </a:t>
            </a:r>
            <a:endParaRPr lang="en-US" altLang="zh-CN" dirty="0" smtClean="0"/>
          </a:p>
          <a:p>
            <a:r>
              <a:rPr lang="zh-CN" altLang="en-US" dirty="0" smtClean="0"/>
              <a:t>一般来说，中小企业融资机会的选择要充分考虑以下几个方面：      </a:t>
            </a:r>
            <a:endParaRPr lang="en-US" altLang="zh-CN" dirty="0" smtClean="0"/>
          </a:p>
          <a:p>
            <a:r>
              <a:rPr lang="zh-CN" altLang="en-US" dirty="0" smtClean="0"/>
              <a:t>第一，由于企业融资机会是在某特定时间出现的一种客观环境，虽然企业本身也会对融资活动产生重要影响，但与企业外部环境相比，企业本身对整个融资环境的影响是有限的。在大多数情况下，企业实际上只能适应外部融资环境而无法左右外部环境，这就要求企业必须充分发挥主动性，积极地寻求并及时把握住各种有利时机，努力寻找与投资需要和融资机会相适应的可能性。</a:t>
            </a:r>
            <a:endParaRPr lang="zh-CN" altLang="en-US" dirty="0"/>
          </a:p>
        </p:txBody>
      </p:sp>
    </p:spTree>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3416320"/>
          </a:xfrm>
          <a:prstGeom prst="rect">
            <a:avLst/>
          </a:prstGeom>
        </p:spPr>
        <p:txBody>
          <a:bodyPr wrap="square">
            <a:spAutoFit/>
          </a:bodyPr>
          <a:lstStyle/>
          <a:p>
            <a:r>
              <a:rPr lang="zh-CN" altLang="en-US" dirty="0" smtClean="0"/>
              <a:t>八、把握最佳融资机会原则       </a:t>
            </a:r>
            <a:endParaRPr lang="en-US" altLang="zh-CN" dirty="0" smtClean="0"/>
          </a:p>
          <a:p>
            <a:r>
              <a:rPr lang="zh-CN" altLang="en-US" dirty="0" smtClean="0"/>
              <a:t>第二，由于外部融资环境复杂多变，企业融资决策要有超前性，为此，企业要能够及时掌握国内和国外利率、汇率等金融市场的各种信息，了解国内外宏观经济形势、国家货币及财政政策以及国内外政治环境等各种外部环境因素，合理分析和预测能够影响企业融资的各种有利和不利条件，以及可能的各种变化趋势，以便寻求最佳融资时机。</a:t>
            </a:r>
            <a:endParaRPr lang="en-US" altLang="zh-CN" dirty="0" smtClean="0"/>
          </a:p>
        </p:txBody>
      </p:sp>
    </p:spTree>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4893647"/>
          </a:xfrm>
          <a:prstGeom prst="rect">
            <a:avLst/>
          </a:prstGeom>
        </p:spPr>
        <p:txBody>
          <a:bodyPr wrap="square">
            <a:spAutoFit/>
          </a:bodyPr>
          <a:lstStyle/>
          <a:p>
            <a:r>
              <a:rPr lang="zh-CN" altLang="en-US" dirty="0" smtClean="0"/>
              <a:t>八、把握最佳融资机会原则       </a:t>
            </a:r>
            <a:endParaRPr lang="en-US" altLang="zh-CN" dirty="0" smtClean="0"/>
          </a:p>
          <a:p>
            <a:r>
              <a:rPr lang="zh-CN" altLang="en-US" dirty="0" smtClean="0"/>
              <a:t>比如，在计划经济时期，财政拨款是我国国有企业筹集资金的主要方式，“拨改贷”后银行贷款又成为企业筹集资金的主要方式。随着社会主义市场经济的逐步完善以及股份制的建立，在资本市场上融资逐渐成为企业融资的重要方式，这些国家政策的变化对企业而言影响是深远的。因此，中小企业的管理者一定要注意国家各类法规的变化，要对此具有良好的“嗅觉”，在看清形势后果断决定融资的途径。近些年来，我国企业境外上市逐渐增多，我国中小企业板也正式启动，这些国内外融资环境的变化在给中小企业提供了新的融资途径。</a:t>
            </a:r>
            <a:endParaRPr lang="zh-CN" alt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1.</a:t>
            </a:r>
            <a:r>
              <a:rPr lang="zh-CN" altLang="en-US" dirty="0" smtClean="0"/>
              <a:t>创业融资的概念与特点</a:t>
            </a:r>
            <a:endParaRPr lang="en-US" altLang="zh-CN" dirty="0" smtClean="0"/>
          </a:p>
        </p:txBody>
      </p:sp>
      <p:pic>
        <p:nvPicPr>
          <p:cNvPr id="2050" name="Picture 2"/>
          <p:cNvPicPr>
            <a:picLocks noChangeAspect="1" noChangeArrowheads="1"/>
          </p:cNvPicPr>
          <p:nvPr/>
        </p:nvPicPr>
        <p:blipFill>
          <a:blip r:embed="rId2" cstate="print"/>
          <a:srcRect/>
          <a:stretch>
            <a:fillRect/>
          </a:stretch>
        </p:blipFill>
        <p:spPr bwMode="auto">
          <a:xfrm>
            <a:off x="1691680" y="1196752"/>
            <a:ext cx="7200800" cy="474027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4.</a:t>
            </a:r>
            <a:r>
              <a:rPr lang="zh-CN" altLang="en-US" dirty="0" smtClean="0"/>
              <a:t>新企业融资决策的步骤和原则</a:t>
            </a:r>
            <a:endParaRPr lang="en-US" altLang="zh-CN" dirty="0" smtClean="0"/>
          </a:p>
        </p:txBody>
      </p:sp>
      <p:sp>
        <p:nvSpPr>
          <p:cNvPr id="19" name="矩形 18"/>
          <p:cNvSpPr/>
          <p:nvPr/>
        </p:nvSpPr>
        <p:spPr>
          <a:xfrm>
            <a:off x="1907704" y="836712"/>
            <a:ext cx="6624736" cy="5632311"/>
          </a:xfrm>
          <a:prstGeom prst="rect">
            <a:avLst/>
          </a:prstGeom>
        </p:spPr>
        <p:txBody>
          <a:bodyPr wrap="square">
            <a:spAutoFit/>
          </a:bodyPr>
          <a:lstStyle/>
          <a:p>
            <a:r>
              <a:rPr lang="zh-CN" altLang="en-US" dirty="0" smtClean="0"/>
              <a:t>八、把握最佳融资机会原则       </a:t>
            </a:r>
            <a:endParaRPr lang="en-US" altLang="zh-CN" dirty="0" smtClean="0"/>
          </a:p>
          <a:p>
            <a:r>
              <a:rPr lang="zh-CN" altLang="en-US" dirty="0" smtClean="0"/>
              <a:t>第三，企业在分析融资机会时，还必须要考虑具体的融资方式所具有的特点，并结合本企业自身的实际情况，适时制定出合理的融资决策。比如，企业可能在某一特定的环境下，不适合发行股票融资，却可能适合银行贷款融资；企业可能在某一地区不适合发行债券融资，但可能在另一地区却相当适合。  </a:t>
            </a:r>
            <a:endParaRPr lang="en-US" altLang="zh-CN" dirty="0" smtClean="0"/>
          </a:p>
          <a:p>
            <a:r>
              <a:rPr lang="zh-CN" altLang="en-US" dirty="0" smtClean="0"/>
              <a:t>综上，中小企业必须善于分析内外环境的现状和未来发展趋势对融资渠道和方式的影响，从长远和全局的视角来选择融资渠道和融资方式。此外，对于企业而言，尽管拥有不同的融资渠道和方式可供选择，但最佳的往往只有一种，这就对企业管理者提出了很高的要求，必须选择最佳的融资机会。</a:t>
            </a:r>
            <a:endParaRPr lang="zh-CN" altLang="en-US" dirty="0"/>
          </a:p>
        </p:txBody>
      </p:sp>
    </p:spTree>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7164288" cy="2677656"/>
          </a:xfrm>
          <a:prstGeom prst="rect">
            <a:avLst/>
          </a:prstGeom>
        </p:spPr>
        <p:txBody>
          <a:bodyPr wrap="square">
            <a:spAutoFit/>
          </a:bodyPr>
          <a:lstStyle/>
          <a:p>
            <a:pPr eaLnBrk="0" hangingPunct="0">
              <a:lnSpc>
                <a:spcPct val="150000"/>
              </a:lnSpc>
            </a:pPr>
            <a:r>
              <a:rPr lang="zh-CN" altLang="en-US" sz="2800" dirty="0" smtClean="0"/>
              <a:t>企业的融资方式存在着优势与不足，企业必须了解融资方式的优缺点，才有助于选择到合适的融资方式，从而达到完善企业融资活动，促进企业发展和进步的效果。</a:t>
            </a:r>
            <a:endParaRPr lang="zh-CN" altLang="en-US" sz="2800" dirty="0"/>
          </a:p>
        </p:txBody>
      </p:sp>
      <p:pic>
        <p:nvPicPr>
          <p:cNvPr id="9218" name="Picture 2" descr="D:\Program Files\Fetion\personal files\temp\ad34e35f3b7555cc9b6b83f3c8c129ed.png"/>
          <p:cNvPicPr>
            <a:picLocks noChangeAspect="1" noChangeArrowheads="1"/>
          </p:cNvPicPr>
          <p:nvPr/>
        </p:nvPicPr>
        <p:blipFill>
          <a:blip r:embed="rId2" cstate="print"/>
          <a:srcRect/>
          <a:stretch>
            <a:fillRect/>
          </a:stretch>
        </p:blipFill>
        <p:spPr bwMode="auto">
          <a:xfrm>
            <a:off x="3995936" y="4221088"/>
            <a:ext cx="1743075" cy="2305050"/>
          </a:xfrm>
          <a:prstGeom prst="rect">
            <a:avLst/>
          </a:prstGeom>
          <a:noFill/>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9218"/>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7164288" cy="5178021"/>
          </a:xfrm>
          <a:prstGeom prst="rect">
            <a:avLst/>
          </a:prstGeom>
        </p:spPr>
        <p:txBody>
          <a:bodyPr wrap="square">
            <a:spAutoFit/>
          </a:bodyPr>
          <a:lstStyle/>
          <a:p>
            <a:pPr eaLnBrk="0" hangingPunct="0">
              <a:lnSpc>
                <a:spcPct val="150000"/>
              </a:lnSpc>
            </a:pPr>
            <a:r>
              <a:rPr lang="zh-CN" altLang="en-US" sz="2800" dirty="0" smtClean="0"/>
              <a:t>（</a:t>
            </a:r>
            <a:r>
              <a:rPr lang="en-US" altLang="zh-CN" sz="2800" dirty="0" smtClean="0"/>
              <a:t>1</a:t>
            </a:r>
            <a:r>
              <a:rPr lang="zh-CN" altLang="en-US" sz="2800" dirty="0" smtClean="0"/>
              <a:t>）内源融资的优缺点。    </a:t>
            </a:r>
            <a:endParaRPr lang="en-US" altLang="zh-CN" sz="2800" dirty="0" smtClean="0"/>
          </a:p>
          <a:p>
            <a:pPr eaLnBrk="0" hangingPunct="0">
              <a:lnSpc>
                <a:spcPct val="150000"/>
              </a:lnSpc>
            </a:pPr>
            <a:r>
              <a:rPr lang="zh-CN" altLang="en-US" sz="2800" dirty="0" smtClean="0"/>
              <a:t> 留存收益作为内源融资的主要内部来源，以下将以留存收益为代表介绍企业内源融资的优缺点。内源融资是企业不断将自己的储蓄</a:t>
            </a:r>
            <a:r>
              <a:rPr lang="en-US" altLang="zh-CN" sz="2800" dirty="0" smtClean="0"/>
              <a:t>(</a:t>
            </a:r>
            <a:r>
              <a:rPr lang="zh-CN" altLang="en-US" sz="2800" dirty="0" smtClean="0"/>
              <a:t>留存盈利和折旧</a:t>
            </a:r>
            <a:r>
              <a:rPr lang="en-US" altLang="zh-CN" sz="2800" dirty="0" smtClean="0"/>
              <a:t>)</a:t>
            </a:r>
            <a:r>
              <a:rPr lang="zh-CN" altLang="en-US" sz="2800" dirty="0" smtClean="0"/>
              <a:t>转化为投资的过程。内源融资对企业的资本形成具有原始性、自主性、低成本性和抗风险性的特点，是企业生存与发展不可缺少的重要组成部分。</a:t>
            </a:r>
            <a:endParaRPr lang="zh-CN" altLang="en-US" sz="2800" dirty="0"/>
          </a:p>
        </p:txBody>
      </p:sp>
    </p:spTree>
  </p:cSld>
  <p:clrMapOvr>
    <a:masterClrMapping/>
  </p:clrMapOvr>
  <p:transition>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7164288" cy="4524315"/>
          </a:xfrm>
          <a:prstGeom prst="rect">
            <a:avLst/>
          </a:prstGeom>
        </p:spPr>
        <p:txBody>
          <a:bodyPr wrap="square">
            <a:spAutoFit/>
          </a:bodyPr>
          <a:lstStyle/>
          <a:p>
            <a:pPr eaLnBrk="0" hangingPunct="0"/>
            <a:r>
              <a:rPr lang="zh-CN" altLang="en-US" dirty="0" smtClean="0"/>
              <a:t>（</a:t>
            </a:r>
            <a:r>
              <a:rPr lang="en-US" altLang="zh-CN" dirty="0" smtClean="0"/>
              <a:t>1</a:t>
            </a:r>
            <a:r>
              <a:rPr lang="zh-CN" altLang="en-US" dirty="0" smtClean="0"/>
              <a:t>）内源融资的优缺点。    </a:t>
            </a:r>
            <a:endParaRPr lang="en-US" altLang="zh-CN" dirty="0" smtClean="0"/>
          </a:p>
          <a:p>
            <a:pPr eaLnBrk="0" hangingPunct="0"/>
            <a:r>
              <a:rPr lang="zh-CN" altLang="en-US" dirty="0" smtClean="0"/>
              <a:t>留存收益是企业留存的税后利润形成的，其所有权属于股东。股东将这部分未分派的税后利润留存于企业，实质上是对企业追加投资。</a:t>
            </a:r>
            <a:endParaRPr lang="en-US" altLang="zh-CN" dirty="0" smtClean="0"/>
          </a:p>
          <a:p>
            <a:pPr eaLnBrk="0" hangingPunct="0"/>
            <a:endParaRPr lang="en-US" altLang="zh-CN" dirty="0" smtClean="0"/>
          </a:p>
          <a:p>
            <a:pPr eaLnBrk="0" hangingPunct="0"/>
            <a:r>
              <a:rPr lang="zh-CN" altLang="en-US" dirty="0" smtClean="0"/>
              <a:t>留存收益的优点：</a:t>
            </a:r>
            <a:endParaRPr lang="en-US" altLang="zh-CN" dirty="0" smtClean="0"/>
          </a:p>
          <a:p>
            <a:pPr eaLnBrk="0" hangingPunct="0"/>
            <a:r>
              <a:rPr lang="zh-CN" altLang="en-US" dirty="0" smtClean="0"/>
              <a:t>留存收益融资的优点具有永久性，无到期日，不需归还，可以保证公司对资本的最低需要。作为公司内部融资是无偿使用的，没有固定的到期还本付息的压力，没有固定的股利负担，股利的支付与否，支付多少，视公司有无盈利和经营需要而定，因此筹资风险较小，不需考虑筹资费用。</a:t>
            </a:r>
            <a:endParaRPr lang="zh-CN" altLang="en-US" dirty="0"/>
          </a:p>
        </p:txBody>
      </p:sp>
    </p:spTree>
  </p:cSld>
  <p:clrMapOvr>
    <a:masterClrMapping/>
  </p:clrMapOvr>
  <p:transition>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6840438" cy="4154984"/>
          </a:xfrm>
          <a:prstGeom prst="rect">
            <a:avLst/>
          </a:prstGeom>
        </p:spPr>
        <p:txBody>
          <a:bodyPr wrap="square">
            <a:spAutoFit/>
          </a:bodyPr>
          <a:lstStyle/>
          <a:p>
            <a:pPr eaLnBrk="0" hangingPunct="0"/>
            <a:r>
              <a:rPr lang="zh-CN" altLang="en-US" dirty="0" smtClean="0"/>
              <a:t>（</a:t>
            </a:r>
            <a:r>
              <a:rPr lang="en-US" altLang="zh-CN" dirty="0" smtClean="0"/>
              <a:t>1</a:t>
            </a:r>
            <a:r>
              <a:rPr lang="zh-CN" altLang="en-US" dirty="0" smtClean="0"/>
              <a:t>）内源融资的优缺点。    </a:t>
            </a:r>
            <a:endParaRPr lang="en-US" altLang="zh-CN" dirty="0" smtClean="0"/>
          </a:p>
          <a:p>
            <a:pPr eaLnBrk="0" hangingPunct="0"/>
            <a:endParaRPr lang="en-US" altLang="zh-CN" dirty="0" smtClean="0"/>
          </a:p>
          <a:p>
            <a:pPr eaLnBrk="0" hangingPunct="0"/>
            <a:r>
              <a:rPr lang="zh-CN" altLang="en-US" dirty="0" smtClean="0"/>
              <a:t>留存收益的缺点：</a:t>
            </a:r>
            <a:endParaRPr lang="en-US" altLang="zh-CN" dirty="0" smtClean="0"/>
          </a:p>
          <a:p>
            <a:pPr eaLnBrk="0" hangingPunct="0"/>
            <a:r>
              <a:rPr lang="zh-CN" altLang="en-US" dirty="0" smtClean="0"/>
              <a:t>留存收益融资的缺点是留存收益融资成本较高。一是公司留存收益可以视同普通股东对企业的再投资，从留存收益中取得的报酬，应该不少于其他可供选择的同样风险投资机会上取得的报酬。二是公司留存收益不像债券利息那样可以作为费用在税前列支，因而不具有抵税作用。过多的留存收益会减少股利支付，会引起一些依靠股利维持生活的股东的反对。</a:t>
            </a:r>
            <a:endParaRPr lang="zh-CN" altLang="en-US" dirty="0"/>
          </a:p>
        </p:txBody>
      </p:sp>
    </p:spTree>
  </p:cSld>
  <p:clrMapOvr>
    <a:masterClrMapping/>
  </p:clrMapOvr>
  <p:transition>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7164288" cy="3785652"/>
          </a:xfrm>
          <a:prstGeom prst="rect">
            <a:avLst/>
          </a:prstGeom>
        </p:spPr>
        <p:txBody>
          <a:bodyPr wrap="square">
            <a:spAutoFit/>
          </a:bodyPr>
          <a:lstStyle/>
          <a:p>
            <a:pPr eaLnBrk="0" hangingPunct="0"/>
            <a:r>
              <a:rPr lang="zh-CN" altLang="en-US" dirty="0" smtClean="0"/>
              <a:t>（</a:t>
            </a:r>
            <a:r>
              <a:rPr lang="en-US" altLang="zh-CN" dirty="0" smtClean="0"/>
              <a:t>2</a:t>
            </a:r>
            <a:r>
              <a:rPr lang="zh-CN" altLang="en-US" dirty="0" smtClean="0"/>
              <a:t>）外源融资的优缺点</a:t>
            </a:r>
            <a:endParaRPr lang="en-US" altLang="zh-CN" dirty="0" smtClean="0"/>
          </a:p>
          <a:p>
            <a:pPr eaLnBrk="0" hangingPunct="0"/>
            <a:endParaRPr lang="en-US" altLang="zh-CN" dirty="0" smtClean="0"/>
          </a:p>
          <a:p>
            <a:pPr eaLnBrk="0" hangingPunct="0"/>
            <a:r>
              <a:rPr lang="zh-CN" altLang="en-US" dirty="0" smtClean="0"/>
              <a:t>外源融资是企业吸收其他经济主体的储蓄，使之转化为自己的投资的过程。它对企业的资本形成具有高效性、灵活性、大量性和集中性的特点。直接融资和间接融资作为外源融资的两种类型，以下将介绍这两种融资方式的优缺点。而直接融资和间接融资都是资金融通的方式，严格地讲没有什么优劣之分，只有结合具体的经济环境它们才表现出不同的特点和各自的优势。</a:t>
            </a:r>
            <a:endParaRPr lang="zh-CN" altLang="en-US" dirty="0"/>
          </a:p>
        </p:txBody>
      </p:sp>
    </p:spTree>
  </p:cSld>
  <p:clrMapOvr>
    <a:masterClrMapping/>
  </p:clrMapOvr>
  <p:transition>
    <p:fade/>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6984776" cy="4524315"/>
          </a:xfrm>
          <a:prstGeom prst="rect">
            <a:avLst/>
          </a:prstGeom>
        </p:spPr>
        <p:txBody>
          <a:bodyPr wrap="square">
            <a:spAutoFit/>
          </a:bodyPr>
          <a:lstStyle/>
          <a:p>
            <a:pPr eaLnBrk="0" hangingPunct="0"/>
            <a:r>
              <a:rPr lang="zh-CN" altLang="en-US" dirty="0" smtClean="0"/>
              <a:t>（</a:t>
            </a:r>
            <a:r>
              <a:rPr lang="en-US" altLang="zh-CN" dirty="0" smtClean="0"/>
              <a:t>2</a:t>
            </a:r>
            <a:r>
              <a:rPr lang="zh-CN" altLang="en-US" dirty="0" smtClean="0"/>
              <a:t>）外源融资的优缺点</a:t>
            </a:r>
            <a:endParaRPr lang="en-US" altLang="zh-CN" dirty="0" smtClean="0"/>
          </a:p>
          <a:p>
            <a:pPr eaLnBrk="0" hangingPunct="0"/>
            <a:endParaRPr lang="en-US" altLang="zh-CN" dirty="0" smtClean="0"/>
          </a:p>
          <a:p>
            <a:pPr eaLnBrk="0" hangingPunct="0"/>
            <a:r>
              <a:rPr lang="zh-CN" altLang="en-US" dirty="0" smtClean="0"/>
              <a:t>直接融资的优点：</a:t>
            </a:r>
            <a:endParaRPr lang="en-US" altLang="zh-CN" dirty="0" smtClean="0"/>
          </a:p>
          <a:p>
            <a:pPr marL="457200" indent="-457200" eaLnBrk="0" hangingPunct="0">
              <a:buFont typeface="+mj-ea"/>
              <a:buAutoNum type="circleNumDbPlain"/>
            </a:pPr>
            <a:r>
              <a:rPr lang="zh-CN" altLang="en-US" dirty="0" smtClean="0"/>
              <a:t>直接融资过程中资金融出方和融入方就融资规模、期限、利率等方面进行直接协商，为资金融通提供了更直接、更灵活的方式</a:t>
            </a:r>
            <a:r>
              <a:rPr lang="en-US" altLang="zh-CN" dirty="0" smtClean="0"/>
              <a:t>;</a:t>
            </a:r>
          </a:p>
          <a:p>
            <a:pPr marL="457200" indent="-457200" eaLnBrk="0" hangingPunct="0">
              <a:buFont typeface="+mj-ea"/>
              <a:buAutoNum type="circleNumDbPlain"/>
            </a:pPr>
            <a:r>
              <a:rPr lang="zh-CN" altLang="en-US" dirty="0" smtClean="0"/>
              <a:t>直接融资中的股权融资不仅可以减少企业的利息负担，而且可以改善企业的资本结构，促进企业转换经营机制</a:t>
            </a:r>
            <a:r>
              <a:rPr lang="en-US" altLang="zh-CN" dirty="0" smtClean="0"/>
              <a:t>;</a:t>
            </a:r>
          </a:p>
          <a:p>
            <a:pPr marL="457200" indent="-457200" eaLnBrk="0" hangingPunct="0">
              <a:buFont typeface="+mj-ea"/>
              <a:buAutoNum type="circleNumDbPlain"/>
            </a:pPr>
            <a:r>
              <a:rPr lang="zh-CN" altLang="en-US" dirty="0" smtClean="0"/>
              <a:t>直接融资的发展，还可以完善金融结构，使金融工具和融资方式多样化，避免初级证券比重过大所带来的金融风险。</a:t>
            </a:r>
            <a:endParaRPr lang="zh-CN" altLang="en-US" dirty="0"/>
          </a:p>
        </p:txBody>
      </p:sp>
    </p:spTree>
  </p:cSld>
  <p:clrMapOvr>
    <a:masterClrMapping/>
  </p:clrMapOvr>
  <p:transition>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7164288" cy="3046988"/>
          </a:xfrm>
          <a:prstGeom prst="rect">
            <a:avLst/>
          </a:prstGeom>
        </p:spPr>
        <p:txBody>
          <a:bodyPr wrap="square">
            <a:spAutoFit/>
          </a:bodyPr>
          <a:lstStyle/>
          <a:p>
            <a:pPr eaLnBrk="0" hangingPunct="0"/>
            <a:r>
              <a:rPr lang="zh-CN" altLang="en-US" dirty="0" smtClean="0"/>
              <a:t>（</a:t>
            </a:r>
            <a:r>
              <a:rPr lang="en-US" altLang="zh-CN" dirty="0" smtClean="0"/>
              <a:t>2</a:t>
            </a:r>
            <a:r>
              <a:rPr lang="zh-CN" altLang="en-US" dirty="0" smtClean="0"/>
              <a:t>）外源融资的优缺点</a:t>
            </a:r>
            <a:endParaRPr lang="en-US" altLang="zh-CN" dirty="0" smtClean="0"/>
          </a:p>
          <a:p>
            <a:pPr eaLnBrk="0" hangingPunct="0"/>
            <a:endParaRPr lang="en-US" altLang="zh-CN" dirty="0" smtClean="0"/>
          </a:p>
          <a:p>
            <a:pPr eaLnBrk="0" hangingPunct="0"/>
            <a:r>
              <a:rPr lang="zh-CN" altLang="en-US" dirty="0" smtClean="0"/>
              <a:t>直接融资的缺点：</a:t>
            </a:r>
            <a:endParaRPr lang="en-US" altLang="zh-CN" dirty="0" smtClean="0"/>
          </a:p>
          <a:p>
            <a:pPr marL="457200" indent="-457200" eaLnBrk="0" hangingPunct="0">
              <a:buFont typeface="+mj-ea"/>
              <a:buAutoNum type="circleNumDbPlain"/>
            </a:pPr>
            <a:r>
              <a:rPr lang="zh-CN" altLang="en-US" dirty="0" smtClean="0"/>
              <a:t>直接融资双方在资金数量、期限、利率等方面受到的限制较多，使得资金不能很有效地进行利用</a:t>
            </a:r>
            <a:endParaRPr lang="en-US" altLang="zh-CN" dirty="0" smtClean="0"/>
          </a:p>
          <a:p>
            <a:pPr marL="457200" indent="-457200" eaLnBrk="0" hangingPunct="0">
              <a:buFont typeface="+mj-ea"/>
              <a:buAutoNum type="circleNumDbPlain"/>
            </a:pPr>
            <a:r>
              <a:rPr lang="zh-CN" altLang="en-US" dirty="0" smtClean="0"/>
              <a:t>直接融资使用的金融工具的流通性比较间接融资的要弱一些，并且兑现能力相对较低</a:t>
            </a:r>
            <a:endParaRPr lang="en-US" altLang="zh-CN" dirty="0" smtClean="0"/>
          </a:p>
          <a:p>
            <a:pPr marL="457200" indent="-457200" eaLnBrk="0" hangingPunct="0">
              <a:buFont typeface="+mj-ea"/>
              <a:buAutoNum type="circleNumDbPlain"/>
            </a:pPr>
            <a:r>
              <a:rPr lang="zh-CN" altLang="en-US" dirty="0" smtClean="0"/>
              <a:t>直接融资的风险较大</a:t>
            </a:r>
            <a:endParaRPr lang="zh-CN" altLang="en-US" dirty="0"/>
          </a:p>
        </p:txBody>
      </p:sp>
    </p:spTree>
  </p:cSld>
  <p:clrMapOvr>
    <a:masterClrMapping/>
  </p:clrMapOvr>
  <p:transition>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7164288" cy="5632311"/>
          </a:xfrm>
          <a:prstGeom prst="rect">
            <a:avLst/>
          </a:prstGeom>
        </p:spPr>
        <p:txBody>
          <a:bodyPr wrap="square">
            <a:spAutoFit/>
          </a:bodyPr>
          <a:lstStyle/>
          <a:p>
            <a:pPr eaLnBrk="0" hangingPunct="0"/>
            <a:r>
              <a:rPr lang="zh-CN" altLang="en-US" dirty="0" smtClean="0"/>
              <a:t>（</a:t>
            </a:r>
            <a:r>
              <a:rPr lang="en-US" altLang="zh-CN" dirty="0" smtClean="0"/>
              <a:t>2</a:t>
            </a:r>
            <a:r>
              <a:rPr lang="zh-CN" altLang="en-US" dirty="0" smtClean="0"/>
              <a:t>）外源融资的优缺点</a:t>
            </a:r>
            <a:endParaRPr lang="en-US" altLang="zh-CN" dirty="0" smtClean="0"/>
          </a:p>
          <a:p>
            <a:pPr eaLnBrk="0" hangingPunct="0"/>
            <a:endParaRPr lang="en-US" altLang="zh-CN" dirty="0" smtClean="0"/>
          </a:p>
          <a:p>
            <a:pPr eaLnBrk="0" hangingPunct="0"/>
            <a:r>
              <a:rPr lang="zh-CN" altLang="en-US" dirty="0" smtClean="0"/>
              <a:t>间接融资的优点：</a:t>
            </a:r>
            <a:endParaRPr lang="en-US" altLang="zh-CN" dirty="0" smtClean="0"/>
          </a:p>
          <a:p>
            <a:pPr marL="457200" indent="-457200" eaLnBrk="0" hangingPunct="0">
              <a:buFont typeface="+mj-ea"/>
              <a:buAutoNum type="circleNumDbPlain"/>
            </a:pPr>
            <a:r>
              <a:rPr lang="zh-CN" altLang="en-US" dirty="0" smtClean="0"/>
              <a:t>由于间接融资过程中，资金融出方和融入方没有直接关系，所以它是一种可以无限扩展的融通方式，银行等金融机构可以在全国甚至更大的范围内集中资金，资金融通规模巨大，非直接融通所能比拟</a:t>
            </a:r>
            <a:r>
              <a:rPr lang="en-US" altLang="zh-CN" dirty="0" smtClean="0"/>
              <a:t>;</a:t>
            </a:r>
          </a:p>
          <a:p>
            <a:pPr marL="457200" indent="-457200" eaLnBrk="0" hangingPunct="0">
              <a:buFont typeface="+mj-ea"/>
              <a:buAutoNum type="circleNumDbPlain"/>
            </a:pPr>
            <a:r>
              <a:rPr lang="zh-CN" altLang="en-US" dirty="0" smtClean="0"/>
              <a:t>间接融资先由银行等金融机构集中资金，然后进行分配，使得银行等金融机构可以根据国民经济发展的需要，选择资金使用方向，便于中央银行的金融宏观调控</a:t>
            </a:r>
            <a:r>
              <a:rPr lang="en-US" altLang="zh-CN" dirty="0" smtClean="0"/>
              <a:t>;</a:t>
            </a:r>
          </a:p>
          <a:p>
            <a:pPr marL="457200" indent="-457200" eaLnBrk="0" hangingPunct="0">
              <a:buFont typeface="+mj-ea"/>
              <a:buAutoNum type="circleNumDbPlain"/>
            </a:pPr>
            <a:r>
              <a:rPr lang="zh-CN" altLang="en-US" dirty="0" smtClean="0"/>
              <a:t>作为中介机构的银行通过此存彼取，收此贷彼，使得资金融通具有较大的灵活性，资金运用更为合理、有效，易取得较好的经济收益。</a:t>
            </a:r>
            <a:endParaRPr lang="zh-CN" altLang="en-US" dirty="0"/>
          </a:p>
        </p:txBody>
      </p:sp>
    </p:spTree>
  </p:cSld>
  <p:clrMapOvr>
    <a:masterClrMapping/>
  </p:clrMapOvr>
  <p:transition>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第二节 融资方式的比较</a:t>
            </a:r>
            <a:endParaRPr lang="en-GB" altLang="zh-CN" dirty="0">
              <a:ea typeface="宋体" charset="-122"/>
            </a:endParaRPr>
          </a:p>
        </p:txBody>
      </p:sp>
      <p:sp>
        <p:nvSpPr>
          <p:cNvPr id="19" name="矩形 18"/>
          <p:cNvSpPr/>
          <p:nvPr/>
        </p:nvSpPr>
        <p:spPr>
          <a:xfrm>
            <a:off x="1979712" y="908720"/>
            <a:ext cx="7164288" cy="3046988"/>
          </a:xfrm>
          <a:prstGeom prst="rect">
            <a:avLst/>
          </a:prstGeom>
        </p:spPr>
        <p:txBody>
          <a:bodyPr wrap="square">
            <a:spAutoFit/>
          </a:bodyPr>
          <a:lstStyle/>
          <a:p>
            <a:pPr eaLnBrk="0" hangingPunct="0"/>
            <a:r>
              <a:rPr lang="zh-CN" altLang="en-US" dirty="0" smtClean="0"/>
              <a:t>（</a:t>
            </a:r>
            <a:r>
              <a:rPr lang="en-US" altLang="zh-CN" dirty="0" smtClean="0"/>
              <a:t>2</a:t>
            </a:r>
            <a:r>
              <a:rPr lang="zh-CN" altLang="en-US" dirty="0" smtClean="0"/>
              <a:t>）外源融资的优缺点</a:t>
            </a:r>
            <a:endParaRPr lang="en-US" altLang="zh-CN" dirty="0" smtClean="0"/>
          </a:p>
          <a:p>
            <a:pPr eaLnBrk="0" hangingPunct="0"/>
            <a:endParaRPr lang="en-US" altLang="zh-CN" dirty="0" smtClean="0"/>
          </a:p>
          <a:p>
            <a:pPr eaLnBrk="0" hangingPunct="0"/>
            <a:r>
              <a:rPr lang="zh-CN" altLang="en-US" dirty="0" smtClean="0"/>
              <a:t>间接融资的缺点：</a:t>
            </a:r>
            <a:endParaRPr lang="en-US" altLang="zh-CN" dirty="0" smtClean="0"/>
          </a:p>
          <a:p>
            <a:pPr marL="457200" indent="-457200" eaLnBrk="0" hangingPunct="0">
              <a:buFont typeface="+mj-ea"/>
              <a:buAutoNum type="circleNumDbPlain"/>
            </a:pPr>
            <a:r>
              <a:rPr lang="zh-CN" altLang="en-US" dirty="0" smtClean="0"/>
              <a:t>间接融资的资金供求双方的直接联系被割断了，会在一定程度上降低投资者对企业生产的关注与筹资者对使用资金的压力和约束力；</a:t>
            </a:r>
            <a:endParaRPr lang="en-US" altLang="zh-CN" dirty="0" smtClean="0"/>
          </a:p>
          <a:p>
            <a:pPr marL="457200" indent="-457200" eaLnBrk="0" hangingPunct="0">
              <a:buFont typeface="+mj-ea"/>
              <a:buAutoNum type="circleNumDbPlain"/>
            </a:pPr>
            <a:r>
              <a:rPr lang="zh-CN" altLang="en-US" dirty="0" smtClean="0"/>
              <a:t>间接融资的中介机构提供服务收取一定费用增加了筹资的成本和负担。</a:t>
            </a:r>
            <a:endParaRPr lang="zh-CN" alt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1.</a:t>
            </a:r>
            <a:r>
              <a:rPr lang="zh-CN" altLang="en-US" dirty="0" smtClean="0"/>
              <a:t>创业融资的概念与特点</a:t>
            </a:r>
            <a:endParaRPr lang="en-US" altLang="zh-CN" dirty="0" smtClean="0"/>
          </a:p>
        </p:txBody>
      </p:sp>
      <p:pic>
        <p:nvPicPr>
          <p:cNvPr id="3074" name="Picture 2"/>
          <p:cNvPicPr>
            <a:picLocks noChangeAspect="1" noChangeArrowheads="1"/>
          </p:cNvPicPr>
          <p:nvPr/>
        </p:nvPicPr>
        <p:blipFill>
          <a:blip r:embed="rId2" cstate="print"/>
          <a:srcRect/>
          <a:stretch>
            <a:fillRect/>
          </a:stretch>
        </p:blipFill>
        <p:spPr bwMode="auto">
          <a:xfrm>
            <a:off x="1282547" y="1237072"/>
            <a:ext cx="7788275" cy="4206875"/>
          </a:xfrm>
          <a:prstGeom prst="rect">
            <a:avLst/>
          </a:prstGeom>
          <a:noFill/>
          <a:ln w="9525">
            <a:noFill/>
            <a:miter lim="800000"/>
            <a:headEnd/>
            <a:tailEnd/>
          </a:ln>
          <a:effectLst/>
        </p:spPr>
      </p:pic>
    </p:spTree>
  </p:cSld>
  <p:clrMapOvr>
    <a:masterClrMapping/>
  </p:clrMapOvr>
  <p:transition>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79712" y="908720"/>
            <a:ext cx="7164288" cy="4138056"/>
          </a:xfrm>
          <a:prstGeom prst="rect">
            <a:avLst/>
          </a:prstGeom>
        </p:spPr>
        <p:txBody>
          <a:bodyPr wrap="square">
            <a:spAutoFit/>
          </a:bodyPr>
          <a:lstStyle/>
          <a:p>
            <a:pPr eaLnBrk="0" hangingPunct="0">
              <a:lnSpc>
                <a:spcPct val="150000"/>
              </a:lnSpc>
            </a:pPr>
            <a:r>
              <a:rPr lang="zh-CN" altLang="en-US" sz="3600" dirty="0" smtClean="0"/>
              <a:t>风险投资的运作包括四个阶段：</a:t>
            </a:r>
            <a:endParaRPr lang="en-US" altLang="zh-CN" sz="3600" dirty="0" smtClean="0"/>
          </a:p>
          <a:p>
            <a:pPr eaLnBrk="0" hangingPunct="0">
              <a:lnSpc>
                <a:spcPct val="150000"/>
              </a:lnSpc>
              <a:buFont typeface="Wingdings" pitchFamily="2" charset="2"/>
              <a:buChar char="p"/>
            </a:pPr>
            <a:r>
              <a:rPr lang="zh-CN" altLang="en-US" sz="3600" dirty="0" smtClean="0"/>
              <a:t>融资</a:t>
            </a:r>
            <a:endParaRPr lang="en-US" altLang="zh-CN" sz="3600" dirty="0" smtClean="0"/>
          </a:p>
          <a:p>
            <a:pPr eaLnBrk="0" hangingPunct="0">
              <a:lnSpc>
                <a:spcPct val="150000"/>
              </a:lnSpc>
              <a:buFont typeface="Wingdings" pitchFamily="2" charset="2"/>
              <a:buChar char="p"/>
            </a:pPr>
            <a:r>
              <a:rPr lang="zh-CN" altLang="en-US" sz="3600" dirty="0" smtClean="0"/>
              <a:t>投资</a:t>
            </a:r>
            <a:endParaRPr lang="en-US" altLang="zh-CN" sz="3600" dirty="0" smtClean="0"/>
          </a:p>
          <a:p>
            <a:pPr eaLnBrk="0" hangingPunct="0">
              <a:lnSpc>
                <a:spcPct val="150000"/>
              </a:lnSpc>
              <a:buFont typeface="Wingdings" pitchFamily="2" charset="2"/>
              <a:buChar char="p"/>
            </a:pPr>
            <a:r>
              <a:rPr lang="zh-CN" altLang="en-US" sz="3600" dirty="0" smtClean="0"/>
              <a:t>管理</a:t>
            </a:r>
            <a:endParaRPr lang="en-US" altLang="zh-CN" sz="3600" dirty="0" smtClean="0"/>
          </a:p>
          <a:p>
            <a:pPr eaLnBrk="0" hangingPunct="0">
              <a:lnSpc>
                <a:spcPct val="150000"/>
              </a:lnSpc>
              <a:buFont typeface="Wingdings" pitchFamily="2" charset="2"/>
              <a:buChar char="p"/>
            </a:pPr>
            <a:r>
              <a:rPr lang="zh-CN" altLang="en-US" sz="3600" dirty="0" smtClean="0"/>
              <a:t>退出</a:t>
            </a:r>
            <a:endParaRPr lang="zh-CN" altLang="en-US" sz="3600" dirty="0"/>
          </a:p>
        </p:txBody>
      </p:sp>
    </p:spTree>
  </p:cSld>
  <p:clrMapOvr>
    <a:masterClrMapping/>
  </p:clrMapOvr>
  <p:transition>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79712" y="908720"/>
            <a:ext cx="6984776" cy="3970318"/>
          </a:xfrm>
          <a:prstGeom prst="rect">
            <a:avLst/>
          </a:prstGeom>
        </p:spPr>
        <p:txBody>
          <a:bodyPr wrap="square">
            <a:spAutoFit/>
          </a:bodyPr>
          <a:lstStyle/>
          <a:p>
            <a:pPr eaLnBrk="0" hangingPunct="0">
              <a:lnSpc>
                <a:spcPct val="150000"/>
              </a:lnSpc>
            </a:pPr>
            <a:r>
              <a:rPr lang="zh-CN" altLang="en-US" dirty="0" smtClean="0"/>
              <a:t>融资阶段</a:t>
            </a:r>
            <a:endParaRPr lang="en-US" altLang="zh-CN" dirty="0" smtClean="0"/>
          </a:p>
          <a:p>
            <a:pPr eaLnBrk="0" hangingPunct="0">
              <a:lnSpc>
                <a:spcPct val="150000"/>
              </a:lnSpc>
            </a:pPr>
            <a:r>
              <a:rPr lang="zh-CN" altLang="en-US" dirty="0" smtClean="0"/>
              <a:t>解决“钱从哪儿来”的问题。通常，提供风险资本来源的包括养老基金、保险公司、商业银行、投资银行、大公司、大学捐赠基金、富有的个人及家族等，在融资阶段，最重要的问题是如何解决投资者和管理人（风险投资家）的权利义务及利益分配关系安排。</a:t>
            </a:r>
            <a:endParaRPr lang="zh-CN" altLang="en-US" dirty="0"/>
          </a:p>
        </p:txBody>
      </p:sp>
    </p:spTree>
  </p:cSld>
  <p:clrMapOvr>
    <a:masterClrMapping/>
  </p:clrMapOvr>
  <p:transition>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07704" y="956224"/>
            <a:ext cx="6912446" cy="2862322"/>
          </a:xfrm>
          <a:prstGeom prst="rect">
            <a:avLst/>
          </a:prstGeom>
        </p:spPr>
        <p:txBody>
          <a:bodyPr wrap="square">
            <a:spAutoFit/>
          </a:bodyPr>
          <a:lstStyle/>
          <a:p>
            <a:pPr eaLnBrk="0" hangingPunct="0">
              <a:lnSpc>
                <a:spcPct val="150000"/>
              </a:lnSpc>
            </a:pPr>
            <a:r>
              <a:rPr lang="zh-CN" altLang="en-US" dirty="0" smtClean="0"/>
              <a:t>投资阶段</a:t>
            </a:r>
            <a:endParaRPr lang="en-US" altLang="zh-CN" dirty="0" smtClean="0"/>
          </a:p>
          <a:p>
            <a:pPr eaLnBrk="0" hangingPunct="0">
              <a:lnSpc>
                <a:spcPct val="150000"/>
              </a:lnSpc>
            </a:pPr>
            <a:r>
              <a:rPr lang="zh-CN" altLang="en-US" dirty="0" smtClean="0"/>
              <a:t>解决“钱往哪儿去”的问题。专业的风险投资机构通过项目初步筛选、尽职调查、估值、谈判、条款设计、投资结构安排等一系列程序，把风险资本投向那些具有巨大增长潜力的创业企业。</a:t>
            </a:r>
            <a:endParaRPr lang="zh-CN" altLang="en-US" dirty="0"/>
          </a:p>
        </p:txBody>
      </p:sp>
    </p:spTree>
  </p:cSld>
  <p:clrMapOvr>
    <a:masterClrMapping/>
  </p:clrMapOvr>
  <p:transition>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79712" y="908720"/>
            <a:ext cx="7164288" cy="4451475"/>
          </a:xfrm>
          <a:prstGeom prst="rect">
            <a:avLst/>
          </a:prstGeom>
        </p:spPr>
        <p:txBody>
          <a:bodyPr wrap="square">
            <a:spAutoFit/>
          </a:bodyPr>
          <a:lstStyle/>
          <a:p>
            <a:pPr eaLnBrk="0" hangingPunct="0">
              <a:lnSpc>
                <a:spcPct val="150000"/>
              </a:lnSpc>
            </a:pPr>
            <a:r>
              <a:rPr lang="zh-CN" altLang="en-US" dirty="0" smtClean="0"/>
              <a:t>管理阶段</a:t>
            </a:r>
            <a:endParaRPr lang="en-US" altLang="zh-CN" dirty="0" smtClean="0"/>
          </a:p>
          <a:p>
            <a:pPr eaLnBrk="0" hangingPunct="0">
              <a:lnSpc>
                <a:spcPct val="150000"/>
              </a:lnSpc>
            </a:pPr>
            <a:r>
              <a:rPr lang="zh-CN" altLang="en-US" dirty="0" smtClean="0"/>
              <a:t>解决“价值增值”的问题。风险投资机构主要通过监管和服务实现价值增值，“监管”主要包括参与被投资企业董事会、在被投资企业业绩达不到预期目标时更换管理团队成员等手段，“服务”主要包括帮助被投资企业完善商业计划、公司治理结构以及帮助被投资企业获得后续融资等手段。价值增值型的管理是风险投资区别于其他投资的重要方面。</a:t>
            </a:r>
            <a:endParaRPr lang="zh-CN" altLang="en-US" dirty="0"/>
          </a:p>
        </p:txBody>
      </p:sp>
    </p:spTree>
  </p:cSld>
  <p:clrMapOvr>
    <a:masterClrMapping/>
  </p:clrMapOvr>
  <p:transition>
    <p:fade/>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79712" y="908720"/>
            <a:ext cx="7164288" cy="2862322"/>
          </a:xfrm>
          <a:prstGeom prst="rect">
            <a:avLst/>
          </a:prstGeom>
        </p:spPr>
        <p:txBody>
          <a:bodyPr wrap="square">
            <a:spAutoFit/>
          </a:bodyPr>
          <a:lstStyle/>
          <a:p>
            <a:pPr eaLnBrk="0" hangingPunct="0">
              <a:lnSpc>
                <a:spcPct val="150000"/>
              </a:lnSpc>
            </a:pPr>
            <a:r>
              <a:rPr lang="zh-CN" altLang="en-US" dirty="0" smtClean="0"/>
              <a:t>退出阶段</a:t>
            </a:r>
            <a:endParaRPr lang="en-US" altLang="zh-CN" dirty="0" smtClean="0"/>
          </a:p>
          <a:p>
            <a:pPr eaLnBrk="0" hangingPunct="0">
              <a:lnSpc>
                <a:spcPct val="150000"/>
              </a:lnSpc>
            </a:pPr>
            <a:r>
              <a:rPr lang="zh-CN" altLang="en-US" dirty="0" smtClean="0"/>
              <a:t>解决“收益如何实现”的问题。风险投资机构主要通过</a:t>
            </a:r>
            <a:r>
              <a:rPr lang="en-US" altLang="zh-CN" dirty="0" smtClean="0"/>
              <a:t>IPO</a:t>
            </a:r>
            <a:r>
              <a:rPr lang="zh-CN" altLang="en-US" dirty="0" smtClean="0"/>
              <a:t>、股权转让和破产清算三种方式退出所投资的创业企业，实现投资收益。退出完成后，风险投资机构还需要将投资收益分配给提供风险资本的投资者</a:t>
            </a:r>
            <a:endParaRPr lang="zh-CN" altLang="en-US" dirty="0"/>
          </a:p>
        </p:txBody>
      </p:sp>
    </p:spTree>
  </p:cSld>
  <p:clrMapOvr>
    <a:masterClrMapping/>
  </p:clrMapOvr>
  <p:transition>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79712" y="908720"/>
            <a:ext cx="7164288" cy="2031325"/>
          </a:xfrm>
          <a:prstGeom prst="rect">
            <a:avLst/>
          </a:prstGeom>
        </p:spPr>
        <p:txBody>
          <a:bodyPr wrap="square">
            <a:spAutoFit/>
          </a:bodyPr>
          <a:lstStyle/>
          <a:p>
            <a:pPr eaLnBrk="0" hangingPunct="0">
              <a:lnSpc>
                <a:spcPct val="150000"/>
              </a:lnSpc>
              <a:buFont typeface="+mj-lt"/>
              <a:buAutoNum type="arabicPeriod"/>
            </a:pPr>
            <a:r>
              <a:rPr lang="zh-CN" altLang="en-US" sz="2800" dirty="0" smtClean="0"/>
              <a:t>风险投资的六要素</a:t>
            </a:r>
            <a:endParaRPr lang="en-US" altLang="zh-CN" sz="2800" dirty="0" smtClean="0"/>
          </a:p>
          <a:p>
            <a:pPr eaLnBrk="0" hangingPunct="0">
              <a:lnSpc>
                <a:spcPct val="150000"/>
              </a:lnSpc>
              <a:buFont typeface="+mj-lt"/>
              <a:buAutoNum type="arabicPeriod"/>
            </a:pPr>
            <a:r>
              <a:rPr lang="zh-CN" altLang="en-US" sz="2800" dirty="0" smtClean="0"/>
              <a:t>投资的操作步骤</a:t>
            </a:r>
            <a:endParaRPr lang="en-US" altLang="zh-CN" sz="2800" dirty="0" smtClean="0"/>
          </a:p>
          <a:p>
            <a:pPr eaLnBrk="0" hangingPunct="0">
              <a:lnSpc>
                <a:spcPct val="150000"/>
              </a:lnSpc>
              <a:buFont typeface="+mj-lt"/>
              <a:buAutoNum type="arabicPeriod"/>
            </a:pPr>
            <a:r>
              <a:rPr lang="zh-CN" altLang="en-US" sz="2800" dirty="0" smtClean="0"/>
              <a:t>创业者如何选择风险投资</a:t>
            </a:r>
            <a:endParaRPr lang="zh-CN" altLang="en-US" sz="2800" dirty="0"/>
          </a:p>
        </p:txBody>
      </p:sp>
    </p:spTree>
  </p:cSld>
  <p:clrMapOvr>
    <a:masterClrMapping/>
  </p:clrMapOvr>
  <p:transition>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79712" y="908720"/>
            <a:ext cx="7164288" cy="4616648"/>
          </a:xfrm>
          <a:prstGeom prst="rect">
            <a:avLst/>
          </a:prstGeom>
        </p:spPr>
        <p:txBody>
          <a:bodyPr wrap="square">
            <a:spAutoFit/>
          </a:bodyPr>
          <a:lstStyle/>
          <a:p>
            <a:pPr eaLnBrk="0" hangingPunct="0">
              <a:lnSpc>
                <a:spcPct val="150000"/>
              </a:lnSpc>
              <a:buFont typeface="+mj-lt"/>
              <a:buAutoNum type="arabicPeriod"/>
            </a:pPr>
            <a:r>
              <a:rPr lang="zh-CN" altLang="en-US" sz="2800" dirty="0" smtClean="0"/>
              <a:t>风险投资的六要素</a:t>
            </a:r>
            <a:endParaRPr lang="en-US" altLang="zh-CN" sz="2800" dirty="0" smtClean="0"/>
          </a:p>
          <a:p>
            <a:pPr eaLnBrk="0" hangingPunct="0">
              <a:lnSpc>
                <a:spcPct val="150000"/>
              </a:lnSpc>
              <a:buFont typeface="Arial" pitchFamily="34" charset="0"/>
              <a:buChar char="•"/>
            </a:pPr>
            <a:r>
              <a:rPr lang="zh-CN" altLang="en-US" sz="2800" dirty="0" smtClean="0"/>
              <a:t>风险资本</a:t>
            </a:r>
            <a:endParaRPr lang="en-US" altLang="zh-CN" sz="2800" dirty="0" smtClean="0"/>
          </a:p>
          <a:p>
            <a:pPr eaLnBrk="0" hangingPunct="0">
              <a:lnSpc>
                <a:spcPct val="150000"/>
              </a:lnSpc>
              <a:buFont typeface="Arial" pitchFamily="34" charset="0"/>
              <a:buChar char="•"/>
            </a:pPr>
            <a:r>
              <a:rPr lang="zh-CN" altLang="en-US" sz="2800" dirty="0" smtClean="0"/>
              <a:t>风险投资人</a:t>
            </a:r>
            <a:endParaRPr lang="en-US" altLang="zh-CN" sz="2800" dirty="0" smtClean="0"/>
          </a:p>
          <a:p>
            <a:pPr eaLnBrk="0" hangingPunct="0">
              <a:lnSpc>
                <a:spcPct val="150000"/>
              </a:lnSpc>
              <a:buFont typeface="Arial" pitchFamily="34" charset="0"/>
              <a:buChar char="•"/>
            </a:pPr>
            <a:r>
              <a:rPr lang="zh-CN" altLang="en-US" sz="2800" dirty="0" smtClean="0"/>
              <a:t>投资对象</a:t>
            </a:r>
            <a:endParaRPr lang="en-US" altLang="zh-CN" sz="2800" dirty="0" smtClean="0"/>
          </a:p>
          <a:p>
            <a:pPr eaLnBrk="0" hangingPunct="0">
              <a:lnSpc>
                <a:spcPct val="150000"/>
              </a:lnSpc>
              <a:buFont typeface="Arial" pitchFamily="34" charset="0"/>
              <a:buChar char="•"/>
            </a:pPr>
            <a:r>
              <a:rPr lang="zh-CN" altLang="en-US" sz="2800" dirty="0" smtClean="0"/>
              <a:t>投资期限</a:t>
            </a:r>
            <a:endParaRPr lang="en-US" altLang="zh-CN" sz="2800" dirty="0" smtClean="0"/>
          </a:p>
          <a:p>
            <a:pPr eaLnBrk="0" hangingPunct="0">
              <a:lnSpc>
                <a:spcPct val="150000"/>
              </a:lnSpc>
              <a:buFont typeface="Arial" pitchFamily="34" charset="0"/>
              <a:buChar char="•"/>
            </a:pPr>
            <a:r>
              <a:rPr lang="zh-CN" altLang="en-US" sz="2800" dirty="0" smtClean="0"/>
              <a:t>投资目的</a:t>
            </a:r>
            <a:endParaRPr lang="en-US" altLang="zh-CN" sz="2800" dirty="0" smtClean="0"/>
          </a:p>
          <a:p>
            <a:pPr eaLnBrk="0" hangingPunct="0">
              <a:lnSpc>
                <a:spcPct val="150000"/>
              </a:lnSpc>
              <a:buFont typeface="Arial" pitchFamily="34" charset="0"/>
              <a:buChar char="•"/>
            </a:pPr>
            <a:r>
              <a:rPr lang="zh-CN" altLang="en-US" sz="2800" dirty="0" smtClean="0"/>
              <a:t>投资方式</a:t>
            </a:r>
            <a:endParaRPr lang="en-US" altLang="zh-CN" sz="2800" dirty="0" smtClean="0"/>
          </a:p>
        </p:txBody>
      </p:sp>
    </p:spTree>
  </p:cSld>
  <p:clrMapOvr>
    <a:masterClrMapping/>
  </p:clrMapOvr>
  <p:transition>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79712" y="908720"/>
            <a:ext cx="7164288" cy="5909310"/>
          </a:xfrm>
          <a:prstGeom prst="rect">
            <a:avLst/>
          </a:prstGeom>
        </p:spPr>
        <p:txBody>
          <a:bodyPr wrap="square">
            <a:spAutoFit/>
          </a:bodyPr>
          <a:lstStyle/>
          <a:p>
            <a:pPr eaLnBrk="0" hangingPunct="0">
              <a:lnSpc>
                <a:spcPct val="150000"/>
              </a:lnSpc>
            </a:pPr>
            <a:r>
              <a:rPr lang="en-US" altLang="zh-CN" sz="2800" dirty="0" smtClean="0"/>
              <a:t>2.</a:t>
            </a:r>
            <a:r>
              <a:rPr lang="zh-CN" altLang="en-US" sz="2800" dirty="0" smtClean="0"/>
              <a:t>投资的操作步骤</a:t>
            </a:r>
            <a:endParaRPr lang="en-US" altLang="zh-CN" sz="2800" dirty="0" smtClean="0"/>
          </a:p>
          <a:p>
            <a:pPr marL="514350" indent="-514350" eaLnBrk="0" hangingPunct="0">
              <a:lnSpc>
                <a:spcPct val="150000"/>
              </a:lnSpc>
              <a:buFont typeface="+mj-ea"/>
              <a:buAutoNum type="circleNumDbPlain"/>
            </a:pPr>
            <a:r>
              <a:rPr lang="zh-CN" altLang="en-US" sz="2800" dirty="0" smtClean="0"/>
              <a:t>搜寻投资机会和初步筛选</a:t>
            </a:r>
            <a:endParaRPr lang="en-US" altLang="zh-CN" sz="2800" dirty="0" smtClean="0"/>
          </a:p>
          <a:p>
            <a:pPr marL="514350" indent="-514350" eaLnBrk="0" hangingPunct="0">
              <a:lnSpc>
                <a:spcPct val="150000"/>
              </a:lnSpc>
              <a:buFont typeface="+mj-ea"/>
              <a:buAutoNum type="circleNumDbPlain"/>
            </a:pPr>
            <a:r>
              <a:rPr lang="zh-CN" altLang="en-US" sz="2800" dirty="0" smtClean="0"/>
              <a:t>风险投资家之间的距离</a:t>
            </a:r>
            <a:endParaRPr lang="en-US" altLang="zh-CN" sz="2800" dirty="0" smtClean="0"/>
          </a:p>
          <a:p>
            <a:pPr marL="514350" indent="-514350" eaLnBrk="0" hangingPunct="0">
              <a:lnSpc>
                <a:spcPct val="150000"/>
              </a:lnSpc>
              <a:buFont typeface="+mj-ea"/>
              <a:buAutoNum type="circleNumDbPlain"/>
            </a:pPr>
            <a:r>
              <a:rPr lang="zh-CN" altLang="en-US" sz="2800" dirty="0" smtClean="0"/>
              <a:t>调查评估和面谈</a:t>
            </a:r>
            <a:endParaRPr lang="en-US" altLang="zh-CN" sz="2800" dirty="0" smtClean="0"/>
          </a:p>
          <a:p>
            <a:pPr marL="514350" indent="-514350" eaLnBrk="0" hangingPunct="0">
              <a:lnSpc>
                <a:spcPct val="150000"/>
              </a:lnSpc>
              <a:buFont typeface="+mj-ea"/>
              <a:buAutoNum type="circleNumDbPlain"/>
            </a:pPr>
            <a:r>
              <a:rPr lang="zh-CN" altLang="en-US" sz="2800" dirty="0" smtClean="0"/>
              <a:t>尽职调查</a:t>
            </a:r>
            <a:endParaRPr lang="en-US" altLang="zh-CN" sz="2800" dirty="0" smtClean="0"/>
          </a:p>
          <a:p>
            <a:pPr marL="514350" indent="-514350" eaLnBrk="0" hangingPunct="0">
              <a:lnSpc>
                <a:spcPct val="150000"/>
              </a:lnSpc>
              <a:buFont typeface="+mj-ea"/>
              <a:buAutoNum type="circleNumDbPlain"/>
            </a:pPr>
            <a:r>
              <a:rPr lang="zh-CN" altLang="en-US" sz="2800" dirty="0" smtClean="0"/>
              <a:t>协商谈判投资条件</a:t>
            </a:r>
            <a:endParaRPr lang="en-US" altLang="zh-CN" sz="2800" dirty="0" smtClean="0"/>
          </a:p>
          <a:p>
            <a:pPr marL="514350" indent="-514350" eaLnBrk="0" hangingPunct="0">
              <a:lnSpc>
                <a:spcPct val="150000"/>
              </a:lnSpc>
              <a:buFont typeface="+mj-ea"/>
              <a:buAutoNum type="circleNumDbPlain"/>
            </a:pPr>
            <a:r>
              <a:rPr lang="zh-CN" altLang="en-US" sz="2800" dirty="0" smtClean="0"/>
              <a:t>达成合作协议</a:t>
            </a:r>
            <a:endParaRPr lang="en-US" altLang="zh-CN" sz="2800" dirty="0" smtClean="0"/>
          </a:p>
          <a:p>
            <a:pPr marL="514350" indent="-514350" eaLnBrk="0" hangingPunct="0">
              <a:lnSpc>
                <a:spcPct val="150000"/>
              </a:lnSpc>
              <a:buFont typeface="+mj-ea"/>
              <a:buAutoNum type="circleNumDbPlain"/>
            </a:pPr>
            <a:r>
              <a:rPr lang="zh-CN" altLang="en-US" sz="2800" dirty="0" smtClean="0"/>
              <a:t>投资生效后的监管</a:t>
            </a:r>
            <a:endParaRPr lang="en-US" altLang="zh-CN" sz="2800" dirty="0" smtClean="0"/>
          </a:p>
          <a:p>
            <a:pPr marL="514350" indent="-514350" eaLnBrk="0" hangingPunct="0">
              <a:lnSpc>
                <a:spcPct val="150000"/>
              </a:lnSpc>
              <a:buFont typeface="+mj-ea"/>
              <a:buAutoNum type="circleNumDbPlain"/>
            </a:pPr>
            <a:r>
              <a:rPr lang="zh-CN" altLang="en-US" sz="2800" dirty="0" smtClean="0"/>
              <a:t>其他投资事宜</a:t>
            </a:r>
            <a:endParaRPr lang="en-US" altLang="zh-CN" sz="2800" dirty="0" smtClean="0"/>
          </a:p>
        </p:txBody>
      </p:sp>
    </p:spTree>
  </p:cSld>
  <p:clrMapOvr>
    <a:masterClrMapping/>
  </p:clrMapOvr>
  <p:transition>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第三节  风险投资的运作程序</a:t>
            </a:r>
            <a:endParaRPr lang="en-GB" altLang="zh-CN" dirty="0">
              <a:ea typeface="宋体" charset="-122"/>
            </a:endParaRPr>
          </a:p>
        </p:txBody>
      </p:sp>
      <p:sp>
        <p:nvSpPr>
          <p:cNvPr id="19" name="矩形 18"/>
          <p:cNvSpPr/>
          <p:nvPr/>
        </p:nvSpPr>
        <p:spPr>
          <a:xfrm>
            <a:off x="1979712" y="908720"/>
            <a:ext cx="7164288" cy="3970318"/>
          </a:xfrm>
          <a:prstGeom prst="rect">
            <a:avLst/>
          </a:prstGeom>
        </p:spPr>
        <p:txBody>
          <a:bodyPr wrap="square">
            <a:spAutoFit/>
          </a:bodyPr>
          <a:lstStyle/>
          <a:p>
            <a:pPr eaLnBrk="0" hangingPunct="0">
              <a:lnSpc>
                <a:spcPct val="150000"/>
              </a:lnSpc>
            </a:pPr>
            <a:r>
              <a:rPr lang="en-US" altLang="zh-CN" sz="2800" dirty="0" smtClean="0"/>
              <a:t>3.</a:t>
            </a:r>
            <a:r>
              <a:rPr lang="zh-CN" altLang="en-US" sz="2800" dirty="0" smtClean="0"/>
              <a:t>创业者如何选择风险投资</a:t>
            </a:r>
          </a:p>
          <a:p>
            <a:pPr eaLnBrk="0" hangingPunct="0">
              <a:lnSpc>
                <a:spcPct val="150000"/>
              </a:lnSpc>
              <a:buFont typeface="Arial" pitchFamily="34" charset="0"/>
              <a:buChar char="•"/>
            </a:pPr>
            <a:r>
              <a:rPr lang="zh-CN" altLang="en-US" sz="2800" dirty="0" smtClean="0"/>
              <a:t>企业所需投资的规模</a:t>
            </a:r>
            <a:endParaRPr lang="en-US" altLang="zh-CN" sz="2800" dirty="0" smtClean="0"/>
          </a:p>
          <a:p>
            <a:pPr eaLnBrk="0" hangingPunct="0">
              <a:lnSpc>
                <a:spcPct val="150000"/>
              </a:lnSpc>
              <a:buFont typeface="Arial" pitchFamily="34" charset="0"/>
              <a:buChar char="•"/>
            </a:pPr>
            <a:r>
              <a:rPr lang="zh-CN" altLang="en-US" sz="2800" dirty="0" smtClean="0"/>
              <a:t>企业的地理位置</a:t>
            </a:r>
            <a:endParaRPr lang="en-US" altLang="zh-CN" sz="2800" dirty="0" smtClean="0"/>
          </a:p>
          <a:p>
            <a:pPr eaLnBrk="0" hangingPunct="0">
              <a:lnSpc>
                <a:spcPct val="150000"/>
              </a:lnSpc>
              <a:buFont typeface="Arial" pitchFamily="34" charset="0"/>
              <a:buChar char="•"/>
            </a:pPr>
            <a:r>
              <a:rPr lang="zh-CN" altLang="en-US" sz="2800" dirty="0" smtClean="0"/>
              <a:t>企业所处的发展阶段和发展状况</a:t>
            </a:r>
            <a:endParaRPr lang="en-US" altLang="zh-CN" sz="2800" dirty="0" smtClean="0"/>
          </a:p>
          <a:p>
            <a:pPr eaLnBrk="0" hangingPunct="0">
              <a:lnSpc>
                <a:spcPct val="150000"/>
              </a:lnSpc>
              <a:buFont typeface="Arial" pitchFamily="34" charset="0"/>
              <a:buChar char="•"/>
            </a:pPr>
            <a:r>
              <a:rPr lang="zh-CN" altLang="en-US" sz="2800" dirty="0" smtClean="0"/>
              <a:t>企业的销售额及盈利状况</a:t>
            </a:r>
            <a:endParaRPr lang="en-US" altLang="zh-CN" sz="2800" dirty="0" smtClean="0"/>
          </a:p>
          <a:p>
            <a:pPr eaLnBrk="0" hangingPunct="0">
              <a:lnSpc>
                <a:spcPct val="150000"/>
              </a:lnSpc>
              <a:buFont typeface="Arial" pitchFamily="34" charset="0"/>
              <a:buChar char="•"/>
            </a:pPr>
            <a:r>
              <a:rPr lang="zh-CN" altLang="en-US" sz="2800" dirty="0" smtClean="0"/>
              <a:t>企业的经营范围</a:t>
            </a:r>
            <a:endParaRPr lang="en-US" altLang="zh-CN" sz="2800" dirty="0" smtClean="0"/>
          </a:p>
        </p:txBody>
      </p:sp>
    </p:spTree>
  </p:cSld>
  <p:clrMapOvr>
    <a:masterClrMapping/>
  </p:clrMapOvr>
  <p:transition>
    <p:fade/>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2031325"/>
          </a:xfrm>
          <a:prstGeom prst="rect">
            <a:avLst/>
          </a:prstGeom>
        </p:spPr>
        <p:txBody>
          <a:bodyPr wrap="square">
            <a:spAutoFit/>
          </a:bodyPr>
          <a:lstStyle/>
          <a:p>
            <a:pPr eaLnBrk="0" hangingPunct="0">
              <a:lnSpc>
                <a:spcPct val="150000"/>
              </a:lnSpc>
              <a:buFont typeface="+mj-lt"/>
              <a:buAutoNum type="arabicPeriod"/>
            </a:pPr>
            <a:r>
              <a:rPr lang="zh-CN" altLang="en-US" sz="2800" dirty="0" smtClean="0"/>
              <a:t>资本市场的概念与层次</a:t>
            </a:r>
            <a:endParaRPr lang="en-US" altLang="zh-CN" sz="2800" dirty="0" smtClean="0"/>
          </a:p>
          <a:p>
            <a:pPr eaLnBrk="0" hangingPunct="0">
              <a:lnSpc>
                <a:spcPct val="150000"/>
              </a:lnSpc>
              <a:buFont typeface="+mj-lt"/>
              <a:buAutoNum type="arabicPeriod"/>
            </a:pPr>
            <a:r>
              <a:rPr lang="zh-CN" altLang="en-US" sz="2800" dirty="0" smtClean="0"/>
              <a:t>企业上市的利与弊</a:t>
            </a:r>
            <a:endParaRPr lang="en-US" altLang="zh-CN" sz="2800" dirty="0" smtClean="0"/>
          </a:p>
          <a:p>
            <a:pPr eaLnBrk="0" hangingPunct="0">
              <a:lnSpc>
                <a:spcPct val="150000"/>
              </a:lnSpc>
              <a:buFont typeface="+mj-lt"/>
              <a:buAutoNum type="arabicPeriod"/>
            </a:pPr>
            <a:r>
              <a:rPr lang="zh-CN" altLang="en-US" sz="2800" dirty="0" smtClean="0"/>
              <a:t>主要市场上市条件比较</a:t>
            </a:r>
            <a:endParaRPr lang="zh-CN" altLang="en-US" sz="28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2.</a:t>
            </a:r>
            <a:r>
              <a:rPr lang="zh-CN" altLang="en-US" dirty="0" smtClean="0"/>
              <a:t>创业融资的基本类型</a:t>
            </a:r>
            <a:endParaRPr lang="en-US" altLang="zh-CN" dirty="0" smtClean="0"/>
          </a:p>
        </p:txBody>
      </p:sp>
      <p:sp>
        <p:nvSpPr>
          <p:cNvPr id="19" name="矩形 18"/>
          <p:cNvSpPr/>
          <p:nvPr/>
        </p:nvSpPr>
        <p:spPr>
          <a:xfrm>
            <a:off x="2195736" y="980728"/>
            <a:ext cx="6624736" cy="4154984"/>
          </a:xfrm>
          <a:prstGeom prst="rect">
            <a:avLst/>
          </a:prstGeom>
        </p:spPr>
        <p:txBody>
          <a:bodyPr wrap="square">
            <a:spAutoFit/>
          </a:bodyPr>
          <a:lstStyle/>
          <a:p>
            <a:r>
              <a:rPr lang="zh-CN" altLang="en-US" dirty="0" smtClean="0"/>
              <a:t>依据分类标准的不同，融资可以分成不同的类型。</a:t>
            </a:r>
          </a:p>
          <a:p>
            <a:r>
              <a:rPr lang="zh-CN" altLang="en-US" dirty="0" smtClean="0"/>
              <a:t> </a:t>
            </a:r>
          </a:p>
          <a:p>
            <a:r>
              <a:rPr lang="en-US" altLang="zh-CN" dirty="0" smtClean="0"/>
              <a:t>1</a:t>
            </a:r>
            <a:r>
              <a:rPr lang="zh-CN" altLang="en-US" dirty="0" smtClean="0"/>
              <a:t>．融资按其是否以金融机构为媒介，可以分为</a:t>
            </a:r>
            <a:r>
              <a:rPr lang="zh-CN" altLang="en-US" dirty="0" smtClean="0">
                <a:solidFill>
                  <a:srgbClr val="0070C0"/>
                </a:solidFill>
              </a:rPr>
              <a:t>直接融资和间接融资</a:t>
            </a:r>
            <a:r>
              <a:rPr lang="zh-CN" altLang="en-US" dirty="0" smtClean="0"/>
              <a:t>。</a:t>
            </a:r>
          </a:p>
          <a:p>
            <a:r>
              <a:rPr lang="zh-CN" altLang="en-US" dirty="0" smtClean="0"/>
              <a:t> </a:t>
            </a:r>
          </a:p>
          <a:p>
            <a:r>
              <a:rPr lang="en-US" altLang="zh-CN" dirty="0" smtClean="0"/>
              <a:t>2</a:t>
            </a:r>
            <a:r>
              <a:rPr lang="zh-CN" altLang="en-US" dirty="0" smtClean="0"/>
              <a:t>．按融资来源的范围不同，可以分为</a:t>
            </a:r>
            <a:r>
              <a:rPr lang="zh-CN" altLang="en-US" dirty="0" smtClean="0">
                <a:solidFill>
                  <a:srgbClr val="0070C0"/>
                </a:solidFill>
              </a:rPr>
              <a:t>内部融资和外部融资</a:t>
            </a:r>
            <a:r>
              <a:rPr lang="zh-CN" altLang="en-US" dirty="0" smtClean="0"/>
              <a:t>。</a:t>
            </a:r>
          </a:p>
          <a:p>
            <a:r>
              <a:rPr lang="zh-CN" altLang="en-US" dirty="0" smtClean="0"/>
              <a:t> </a:t>
            </a:r>
          </a:p>
          <a:p>
            <a:r>
              <a:rPr lang="en-US" altLang="zh-CN" dirty="0" smtClean="0"/>
              <a:t>3</a:t>
            </a:r>
            <a:r>
              <a:rPr lang="zh-CN" altLang="en-US" dirty="0" smtClean="0"/>
              <a:t>．按属性不同可以分为</a:t>
            </a:r>
            <a:r>
              <a:rPr lang="zh-CN" altLang="en-US" dirty="0" smtClean="0">
                <a:solidFill>
                  <a:srgbClr val="0070C0"/>
                </a:solidFill>
              </a:rPr>
              <a:t>债权融资与股权融资</a:t>
            </a:r>
            <a:r>
              <a:rPr lang="zh-CN" altLang="en-US" dirty="0" smtClean="0"/>
              <a:t>。</a:t>
            </a:r>
          </a:p>
          <a:p>
            <a:r>
              <a:rPr lang="zh-CN" altLang="en-US" dirty="0" smtClean="0"/>
              <a:t/>
            </a:r>
            <a:br>
              <a:rPr lang="zh-CN" altLang="en-US" dirty="0" smtClean="0"/>
            </a:br>
            <a:endParaRPr lang="zh-CN" altLang="en-US" dirty="0"/>
          </a:p>
        </p:txBody>
      </p:sp>
    </p:spTree>
  </p:cSld>
  <p:clrMapOvr>
    <a:masterClrMapping/>
  </p:clrMapOvr>
  <p:transition>
    <p:fade/>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3323987"/>
          </a:xfrm>
          <a:prstGeom prst="rect">
            <a:avLst/>
          </a:prstGeom>
        </p:spPr>
        <p:txBody>
          <a:bodyPr wrap="square">
            <a:spAutoFit/>
          </a:bodyPr>
          <a:lstStyle/>
          <a:p>
            <a:pPr eaLnBrk="0" hangingPunct="0">
              <a:lnSpc>
                <a:spcPct val="150000"/>
              </a:lnSpc>
              <a:buFont typeface="+mj-lt"/>
              <a:buAutoNum type="arabicPeriod"/>
            </a:pPr>
            <a:r>
              <a:rPr lang="zh-CN" altLang="en-US" sz="2800" dirty="0" smtClean="0"/>
              <a:t>资本市场的概念</a:t>
            </a:r>
            <a:endParaRPr lang="en-US" altLang="zh-CN" sz="2800" dirty="0" smtClean="0"/>
          </a:p>
          <a:p>
            <a:pPr eaLnBrk="0" hangingPunct="0">
              <a:lnSpc>
                <a:spcPct val="150000"/>
              </a:lnSpc>
            </a:pPr>
            <a:r>
              <a:rPr lang="zh-CN" altLang="en-US" sz="2800" dirty="0" smtClean="0"/>
              <a:t>资本市场（英文：</a:t>
            </a:r>
            <a:r>
              <a:rPr lang="en-US" altLang="zh-CN" sz="2800" dirty="0" smtClean="0"/>
              <a:t>capital market</a:t>
            </a:r>
            <a:r>
              <a:rPr lang="zh-CN" altLang="en-US" sz="2800" dirty="0" smtClean="0"/>
              <a:t>）</a:t>
            </a:r>
            <a:endParaRPr lang="en-US" altLang="zh-CN" sz="2800" dirty="0" smtClean="0"/>
          </a:p>
          <a:p>
            <a:pPr eaLnBrk="0" hangingPunct="0">
              <a:lnSpc>
                <a:spcPct val="150000"/>
              </a:lnSpc>
            </a:pPr>
            <a:r>
              <a:rPr lang="en-US" altLang="zh-CN" sz="2800" dirty="0" smtClean="0"/>
              <a:t> </a:t>
            </a:r>
            <a:r>
              <a:rPr lang="zh-CN" altLang="en-US" sz="2800" dirty="0" smtClean="0"/>
              <a:t>亦称“长期金融市场”、“长期资金市场”。</a:t>
            </a:r>
            <a:endParaRPr lang="en-US" altLang="zh-CN" sz="2800" dirty="0" smtClean="0"/>
          </a:p>
          <a:p>
            <a:pPr eaLnBrk="0" hangingPunct="0">
              <a:lnSpc>
                <a:spcPct val="150000"/>
              </a:lnSpc>
            </a:pPr>
            <a:r>
              <a:rPr lang="zh-CN" altLang="en-US" sz="2800" dirty="0" smtClean="0"/>
              <a:t>期限在一年以上各种资金借贷和证券交易的场所。</a:t>
            </a:r>
          </a:p>
        </p:txBody>
      </p:sp>
    </p:spTree>
  </p:cSld>
  <p:clrMapOvr>
    <a:masterClrMapping/>
  </p:clrMapOvr>
  <p:transition>
    <p:fade/>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5909310"/>
          </a:xfrm>
          <a:prstGeom prst="rect">
            <a:avLst/>
          </a:prstGeom>
        </p:spPr>
        <p:txBody>
          <a:bodyPr wrap="square">
            <a:spAutoFit/>
          </a:bodyPr>
          <a:lstStyle/>
          <a:p>
            <a:pPr eaLnBrk="0" hangingPunct="0">
              <a:lnSpc>
                <a:spcPct val="150000"/>
              </a:lnSpc>
              <a:buFont typeface="+mj-lt"/>
              <a:buAutoNum type="arabicPeriod"/>
            </a:pPr>
            <a:r>
              <a:rPr lang="zh-CN" altLang="en-US" sz="2800" dirty="0" smtClean="0"/>
              <a:t>资本市场的概念</a:t>
            </a:r>
            <a:endParaRPr lang="en-US" altLang="zh-CN" sz="2800" dirty="0" smtClean="0"/>
          </a:p>
          <a:p>
            <a:pPr eaLnBrk="0" hangingPunct="0">
              <a:lnSpc>
                <a:spcPct val="150000"/>
              </a:lnSpc>
            </a:pPr>
            <a:r>
              <a:rPr lang="zh-CN" altLang="en-US" sz="2800" dirty="0" smtClean="0"/>
              <a:t>资本市场上的交易对象是一年以上的长期证券。因为在长期金融活动中，涉及资金期限长、风险大，具有长期较稳定收入，类似于资本投入，故称之为资本市场。 长期资本指还款期限超过一年、用于固定资产投资的公司债务和股东权益</a:t>
            </a:r>
            <a:r>
              <a:rPr lang="en-US" altLang="zh-CN" sz="2800" dirty="0" smtClean="0"/>
              <a:t>——</a:t>
            </a:r>
            <a:r>
              <a:rPr lang="zh-CN" altLang="en-US" sz="2800" dirty="0" smtClean="0"/>
              <a:t>股票。与调剂政府、公司或金融机构资金余缺的资金市场形成鲜明的对照。</a:t>
            </a:r>
            <a:endParaRPr lang="en-US" altLang="zh-CN" sz="2800" dirty="0" smtClean="0"/>
          </a:p>
        </p:txBody>
      </p:sp>
    </p:spTree>
  </p:cSld>
  <p:clrMapOvr>
    <a:masterClrMapping/>
  </p:clrMapOvr>
  <p:transition>
    <p:fade/>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资本市场原理图</a:t>
            </a:r>
            <a:endParaRPr lang="en-GB" altLang="zh-CN" dirty="0">
              <a:ea typeface="宋体" charset="-122"/>
            </a:endParaRPr>
          </a:p>
        </p:txBody>
      </p:sp>
      <p:pic>
        <p:nvPicPr>
          <p:cNvPr id="1026" name="Picture 2" descr="http://f.hiphotos.baidu.com/baike/c0%3Dbaike92%2C5%2C5%2C92%2C30/sign=781dc34442166d222c7a1dc6274a6292/0823dd54564e9258fcefc2619d82d158cdbf6c81810a6e59.jpg"/>
          <p:cNvPicPr>
            <a:picLocks noChangeAspect="1" noChangeArrowheads="1"/>
          </p:cNvPicPr>
          <p:nvPr/>
        </p:nvPicPr>
        <p:blipFill>
          <a:blip r:embed="rId2" cstate="print"/>
          <a:srcRect/>
          <a:stretch>
            <a:fillRect/>
          </a:stretch>
        </p:blipFill>
        <p:spPr bwMode="auto">
          <a:xfrm>
            <a:off x="1763688" y="1143000"/>
            <a:ext cx="7115944" cy="5715000"/>
          </a:xfrm>
          <a:prstGeom prst="rect">
            <a:avLst/>
          </a:prstGeom>
          <a:noFill/>
        </p:spPr>
      </p:pic>
    </p:spTree>
  </p:cSld>
  <p:clrMapOvr>
    <a:masterClrMapping/>
  </p:clrMapOvr>
  <p:transition>
    <p:fade/>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6555641"/>
          </a:xfrm>
          <a:prstGeom prst="rect">
            <a:avLst/>
          </a:prstGeom>
        </p:spPr>
        <p:txBody>
          <a:bodyPr wrap="square">
            <a:spAutoFit/>
          </a:bodyPr>
          <a:lstStyle/>
          <a:p>
            <a:pPr eaLnBrk="0" hangingPunct="0">
              <a:lnSpc>
                <a:spcPct val="150000"/>
              </a:lnSpc>
            </a:pPr>
            <a:r>
              <a:rPr lang="zh-CN" altLang="en-US" sz="2800" dirty="0" smtClean="0"/>
              <a:t>资本市场的参与者</a:t>
            </a:r>
            <a:endParaRPr lang="en-US" altLang="zh-CN" sz="2800" dirty="0" smtClean="0"/>
          </a:p>
          <a:p>
            <a:pPr eaLnBrk="0" hangingPunct="0">
              <a:lnSpc>
                <a:spcPct val="150000"/>
              </a:lnSpc>
            </a:pPr>
            <a:endParaRPr lang="en-US" altLang="zh-CN" sz="2800" dirty="0" smtClean="0"/>
          </a:p>
          <a:p>
            <a:pPr eaLnBrk="0" hangingPunct="0">
              <a:lnSpc>
                <a:spcPct val="150000"/>
              </a:lnSpc>
              <a:buFont typeface="Arial" pitchFamily="34" charset="0"/>
              <a:buChar char="•"/>
            </a:pPr>
            <a:r>
              <a:rPr lang="zh-CN" altLang="en-US" sz="2800" dirty="0" smtClean="0"/>
              <a:t>资本市场的</a:t>
            </a:r>
            <a:r>
              <a:rPr lang="zh-CN" altLang="en-US" sz="2800" dirty="0" smtClean="0">
                <a:solidFill>
                  <a:srgbClr val="7030A0"/>
                </a:solidFill>
              </a:rPr>
              <a:t>资金供应者</a:t>
            </a:r>
            <a:r>
              <a:rPr lang="zh-CN" altLang="en-US" sz="2800" dirty="0" smtClean="0"/>
              <a:t>为各金融机构，如商业银行、储蓄银行、人寿保险公司、投资公司、信托公司等。</a:t>
            </a:r>
          </a:p>
          <a:p>
            <a:pPr eaLnBrk="0" hangingPunct="0">
              <a:lnSpc>
                <a:spcPct val="150000"/>
              </a:lnSpc>
              <a:buFont typeface="Arial" pitchFamily="34" charset="0"/>
              <a:buChar char="•"/>
            </a:pPr>
            <a:r>
              <a:rPr lang="zh-CN" altLang="en-US" sz="2800" dirty="0" smtClean="0">
                <a:solidFill>
                  <a:srgbClr val="7030A0"/>
                </a:solidFill>
              </a:rPr>
              <a:t>资金的需求者</a:t>
            </a:r>
            <a:r>
              <a:rPr lang="zh-CN" altLang="en-US" sz="2800" dirty="0" smtClean="0"/>
              <a:t>主要为国际金融机构、各国政府机构、工商企业、房地产经营商以及向耐用消费零售商买进分期付款合同的销售金融公司等。</a:t>
            </a:r>
            <a:endParaRPr lang="en-US" altLang="zh-CN" sz="2800" dirty="0" smtClean="0"/>
          </a:p>
          <a:p>
            <a:pPr eaLnBrk="0" hangingPunct="0">
              <a:lnSpc>
                <a:spcPct val="150000"/>
              </a:lnSpc>
            </a:pPr>
            <a:endParaRPr lang="en-US" altLang="zh-CN" sz="2800" dirty="0" smtClean="0"/>
          </a:p>
        </p:txBody>
      </p:sp>
    </p:spTree>
  </p:cSld>
  <p:clrMapOvr>
    <a:masterClrMapping/>
  </p:clrMapOvr>
  <p:transition>
    <p:fade/>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3323987"/>
          </a:xfrm>
          <a:prstGeom prst="rect">
            <a:avLst/>
          </a:prstGeom>
        </p:spPr>
        <p:txBody>
          <a:bodyPr wrap="square">
            <a:spAutoFit/>
          </a:bodyPr>
          <a:lstStyle/>
          <a:p>
            <a:pPr eaLnBrk="0" hangingPunct="0">
              <a:lnSpc>
                <a:spcPct val="150000"/>
              </a:lnSpc>
            </a:pPr>
            <a:r>
              <a:rPr lang="zh-CN" altLang="en-US" sz="2800" dirty="0" smtClean="0"/>
              <a:t>资本市场的类型：</a:t>
            </a:r>
            <a:endParaRPr lang="en-US" altLang="zh-CN" sz="2800" dirty="0" smtClean="0"/>
          </a:p>
          <a:p>
            <a:pPr eaLnBrk="0" hangingPunct="0">
              <a:lnSpc>
                <a:spcPct val="150000"/>
              </a:lnSpc>
            </a:pPr>
            <a:endParaRPr lang="zh-CN" altLang="en-US" sz="2800" dirty="0" smtClean="0"/>
          </a:p>
          <a:p>
            <a:pPr eaLnBrk="0" hangingPunct="0">
              <a:lnSpc>
                <a:spcPct val="150000"/>
              </a:lnSpc>
              <a:buFont typeface="Arial" pitchFamily="34" charset="0"/>
              <a:buChar char="•"/>
            </a:pPr>
            <a:r>
              <a:rPr lang="zh-CN" altLang="en-US" sz="2800" dirty="0" smtClean="0"/>
              <a:t>在一级市场上新的吸收资本的证券发行并被投资者需求。</a:t>
            </a:r>
          </a:p>
          <a:p>
            <a:pPr eaLnBrk="0" hangingPunct="0">
              <a:lnSpc>
                <a:spcPct val="150000"/>
              </a:lnSpc>
              <a:buFont typeface="Arial" pitchFamily="34" charset="0"/>
              <a:buChar char="•"/>
            </a:pPr>
            <a:r>
              <a:rPr lang="zh-CN" altLang="en-US" sz="2800" dirty="0" smtClean="0"/>
              <a:t>在二级市场上已经发行的证券易手。</a:t>
            </a:r>
            <a:endParaRPr lang="en-US" altLang="zh-CN" sz="2800" dirty="0" smtClean="0"/>
          </a:p>
        </p:txBody>
      </p:sp>
    </p:spTree>
  </p:cSld>
  <p:clrMapOvr>
    <a:masterClrMapping/>
  </p:clrMapOvr>
  <p:transition>
    <p:fade/>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5170646"/>
          </a:xfrm>
          <a:prstGeom prst="rect">
            <a:avLst/>
          </a:prstGeom>
        </p:spPr>
        <p:txBody>
          <a:bodyPr wrap="square">
            <a:spAutoFit/>
          </a:bodyPr>
          <a:lstStyle/>
          <a:p>
            <a:pPr eaLnBrk="0" hangingPunct="0">
              <a:lnSpc>
                <a:spcPct val="150000"/>
              </a:lnSpc>
            </a:pPr>
            <a:r>
              <a:rPr lang="zh-CN" altLang="en-US" sz="2800" dirty="0" smtClean="0"/>
              <a:t>资本市场的特点：</a:t>
            </a:r>
            <a:endParaRPr lang="en-US" altLang="zh-CN" sz="2800" dirty="0" smtClean="0"/>
          </a:p>
          <a:p>
            <a:pPr>
              <a:lnSpc>
                <a:spcPct val="150000"/>
              </a:lnSpc>
            </a:pPr>
            <a:r>
              <a:rPr lang="en-US" altLang="zh-CN" b="1" dirty="0" smtClean="0"/>
              <a:t>1.</a:t>
            </a:r>
            <a:r>
              <a:rPr lang="zh-CN" altLang="en-US" b="1" dirty="0" smtClean="0"/>
              <a:t>融资期限长</a:t>
            </a:r>
            <a:endParaRPr lang="zh-CN" altLang="en-US" dirty="0" smtClean="0"/>
          </a:p>
          <a:p>
            <a:pPr>
              <a:lnSpc>
                <a:spcPct val="150000"/>
              </a:lnSpc>
            </a:pPr>
            <a:r>
              <a:rPr lang="zh-CN" altLang="en-US" dirty="0" smtClean="0"/>
              <a:t>至少在</a:t>
            </a:r>
            <a:r>
              <a:rPr lang="en-US" altLang="zh-CN" dirty="0" smtClean="0"/>
              <a:t>1</a:t>
            </a:r>
            <a:r>
              <a:rPr lang="zh-CN" altLang="en-US" dirty="0" smtClean="0"/>
              <a:t>年以上，也可以长达几十年，甚至无到期日。例如：中长期债券的期限都在</a:t>
            </a:r>
            <a:r>
              <a:rPr lang="en-US" altLang="zh-CN" dirty="0" smtClean="0"/>
              <a:t>1</a:t>
            </a:r>
            <a:r>
              <a:rPr lang="zh-CN" altLang="en-US" dirty="0" smtClean="0"/>
              <a:t>年以上；股票没有到期日，属于没有到期日，属于永久性证券；封闭式基金存续期限一般都在</a:t>
            </a:r>
            <a:r>
              <a:rPr lang="en-US" altLang="zh-CN" dirty="0" smtClean="0"/>
              <a:t>15-30</a:t>
            </a:r>
            <a:r>
              <a:rPr lang="zh-CN" altLang="en-US" dirty="0" smtClean="0"/>
              <a:t>年。</a:t>
            </a:r>
          </a:p>
          <a:p>
            <a:pPr>
              <a:lnSpc>
                <a:spcPct val="150000"/>
              </a:lnSpc>
            </a:pPr>
            <a:r>
              <a:rPr lang="en-US" altLang="zh-CN" b="1" dirty="0" smtClean="0"/>
              <a:t>2.</a:t>
            </a:r>
            <a:r>
              <a:rPr lang="zh-CN" altLang="en-US" b="1" dirty="0" smtClean="0"/>
              <a:t>流动性相对较差</a:t>
            </a:r>
            <a:endParaRPr lang="zh-CN" altLang="en-US" dirty="0" smtClean="0"/>
          </a:p>
          <a:p>
            <a:pPr>
              <a:lnSpc>
                <a:spcPct val="150000"/>
              </a:lnSpc>
            </a:pPr>
            <a:r>
              <a:rPr lang="zh-CN" altLang="en-US" dirty="0" smtClean="0"/>
              <a:t>在资本市场上筹集到的资金多用于解决中长期融资需求，故流动性和变现性相对较弱。</a:t>
            </a:r>
          </a:p>
        </p:txBody>
      </p:sp>
    </p:spTree>
  </p:cSld>
  <p:clrMapOvr>
    <a:masterClrMapping/>
  </p:clrMapOvr>
  <p:transition>
    <p:fade/>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16761" y="765175"/>
            <a:ext cx="7164288" cy="6278642"/>
          </a:xfrm>
          <a:prstGeom prst="rect">
            <a:avLst/>
          </a:prstGeom>
        </p:spPr>
        <p:txBody>
          <a:bodyPr wrap="square">
            <a:spAutoFit/>
          </a:bodyPr>
          <a:lstStyle/>
          <a:p>
            <a:pPr eaLnBrk="0" hangingPunct="0">
              <a:lnSpc>
                <a:spcPct val="150000"/>
              </a:lnSpc>
            </a:pPr>
            <a:r>
              <a:rPr lang="zh-CN" altLang="en-US" sz="2800" dirty="0" smtClean="0"/>
              <a:t>资本市场的特点：</a:t>
            </a:r>
            <a:endParaRPr lang="en-US" altLang="zh-CN" sz="2800" dirty="0" smtClean="0"/>
          </a:p>
          <a:p>
            <a:pPr>
              <a:lnSpc>
                <a:spcPct val="150000"/>
              </a:lnSpc>
            </a:pPr>
            <a:r>
              <a:rPr lang="en-US" altLang="zh-CN" b="1" dirty="0" smtClean="0"/>
              <a:t>3.</a:t>
            </a:r>
            <a:r>
              <a:rPr lang="zh-CN" altLang="en-US" b="1" dirty="0" smtClean="0"/>
              <a:t>风险大而收益较高</a:t>
            </a:r>
            <a:endParaRPr lang="zh-CN" altLang="en-US" dirty="0" smtClean="0"/>
          </a:p>
          <a:p>
            <a:pPr>
              <a:lnSpc>
                <a:spcPct val="150000"/>
              </a:lnSpc>
            </a:pPr>
            <a:r>
              <a:rPr lang="zh-CN" altLang="en-US" dirty="0" smtClean="0"/>
              <a:t>由于融资期限较长，发生重大变故的可能性也大，市场价格容易波动，投资者需承受较大风险。同时，作为对风险的报酬，其收益也较高。</a:t>
            </a:r>
          </a:p>
          <a:p>
            <a:pPr>
              <a:lnSpc>
                <a:spcPct val="150000"/>
              </a:lnSpc>
            </a:pPr>
            <a:r>
              <a:rPr lang="zh-CN" altLang="en-US" dirty="0" smtClean="0"/>
              <a:t>在资本市场上，资金供应者主要是储蓄银行、保险公司、信托投资公司及各种基金和个人投资者；而资金需求方主要是企业、社会团体、政府机构等。其交易对象主要是中长期信用工具，如股票、债券等等。资本市场主要包括中长期信贷市场与证券市场。</a:t>
            </a:r>
          </a:p>
        </p:txBody>
      </p:sp>
    </p:spTree>
  </p:cSld>
  <p:clrMapOvr>
    <a:masterClrMapping/>
  </p:clrMapOvr>
  <p:transition>
    <p:fade/>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1846659"/>
          </a:xfrm>
          <a:prstGeom prst="rect">
            <a:avLst/>
          </a:prstGeom>
        </p:spPr>
        <p:txBody>
          <a:bodyPr wrap="square">
            <a:spAutoFit/>
          </a:bodyPr>
          <a:lstStyle/>
          <a:p>
            <a:pPr eaLnBrk="0" hangingPunct="0">
              <a:lnSpc>
                <a:spcPct val="150000"/>
              </a:lnSpc>
            </a:pPr>
            <a:r>
              <a:rPr lang="zh-CN" altLang="en-US" sz="2800" dirty="0" smtClean="0"/>
              <a:t>资本市场的特点：</a:t>
            </a:r>
            <a:endParaRPr lang="en-US" altLang="zh-CN" sz="2800" dirty="0" smtClean="0"/>
          </a:p>
          <a:p>
            <a:pPr>
              <a:lnSpc>
                <a:spcPct val="150000"/>
              </a:lnSpc>
            </a:pPr>
            <a:r>
              <a:rPr lang="en-US" altLang="zh-CN" b="1" dirty="0" smtClean="0"/>
              <a:t>4</a:t>
            </a:r>
            <a:r>
              <a:rPr lang="zh-CN" altLang="en-US" b="1" dirty="0" smtClean="0"/>
              <a:t>、资金借贷量大</a:t>
            </a:r>
            <a:endParaRPr lang="zh-CN" altLang="en-US" dirty="0" smtClean="0"/>
          </a:p>
          <a:p>
            <a:pPr>
              <a:lnSpc>
                <a:spcPct val="150000"/>
              </a:lnSpc>
            </a:pPr>
            <a:r>
              <a:rPr lang="en-US" altLang="zh-CN" b="1" dirty="0" smtClean="0"/>
              <a:t>5</a:t>
            </a:r>
            <a:r>
              <a:rPr lang="zh-CN" altLang="en-US" b="1" dirty="0" smtClean="0"/>
              <a:t>、价格变动幅度大</a:t>
            </a:r>
            <a:endParaRPr lang="zh-CN" altLang="en-US" dirty="0"/>
          </a:p>
        </p:txBody>
      </p:sp>
    </p:spTree>
  </p:cSld>
  <p:clrMapOvr>
    <a:masterClrMapping/>
  </p:clrMapOvr>
  <p:transition>
    <p:fade/>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4616648"/>
          </a:xfrm>
          <a:prstGeom prst="rect">
            <a:avLst/>
          </a:prstGeom>
        </p:spPr>
        <p:txBody>
          <a:bodyPr wrap="square">
            <a:spAutoFit/>
          </a:bodyPr>
          <a:lstStyle/>
          <a:p>
            <a:pPr eaLnBrk="0" hangingPunct="0">
              <a:lnSpc>
                <a:spcPct val="150000"/>
              </a:lnSpc>
            </a:pPr>
            <a:r>
              <a:rPr lang="zh-CN" altLang="en-US" sz="2800" dirty="0" smtClean="0"/>
              <a:t>资本市场的层次：</a:t>
            </a:r>
            <a:endParaRPr lang="en-US" altLang="zh-CN" sz="2800" dirty="0" smtClean="0"/>
          </a:p>
          <a:p>
            <a:pPr eaLnBrk="0" hangingPunct="0">
              <a:lnSpc>
                <a:spcPct val="150000"/>
              </a:lnSpc>
            </a:pPr>
            <a:r>
              <a:rPr lang="en-US" altLang="zh-CN" dirty="0" smtClean="0"/>
              <a:t>1.</a:t>
            </a:r>
            <a:r>
              <a:rPr lang="zh-CN" altLang="en-US" dirty="0" smtClean="0"/>
              <a:t>国债市场</a:t>
            </a:r>
          </a:p>
          <a:p>
            <a:pPr eaLnBrk="0" hangingPunct="0">
              <a:lnSpc>
                <a:spcPct val="150000"/>
              </a:lnSpc>
            </a:pPr>
            <a:r>
              <a:rPr lang="zh-CN" altLang="en-US" dirty="0" smtClean="0"/>
              <a:t>这里所说的国债市场是指期限在一年以上、以国家信用为保证的国库券、国家重点建设债券、财政债券、基本建设债券、保值公债、特种国债的发行与交易市场。</a:t>
            </a:r>
          </a:p>
          <a:p>
            <a:pPr eaLnBrk="0" hangingPunct="0">
              <a:lnSpc>
                <a:spcPct val="150000"/>
              </a:lnSpc>
            </a:pPr>
            <a:r>
              <a:rPr lang="en-US" altLang="zh-CN" dirty="0" smtClean="0"/>
              <a:t>2.</a:t>
            </a:r>
            <a:r>
              <a:rPr lang="zh-CN" altLang="en-US" dirty="0" smtClean="0"/>
              <a:t>股票市场</a:t>
            </a:r>
          </a:p>
          <a:p>
            <a:pPr eaLnBrk="0" hangingPunct="0">
              <a:lnSpc>
                <a:spcPct val="150000"/>
              </a:lnSpc>
            </a:pPr>
            <a:r>
              <a:rPr lang="zh-CN" altLang="en-US" dirty="0" smtClean="0"/>
              <a:t>包括股票的发行市场和股票交易市场。</a:t>
            </a:r>
          </a:p>
        </p:txBody>
      </p:sp>
    </p:spTree>
  </p:cSld>
  <p:clrMapOvr>
    <a:masterClrMapping/>
  </p:clrMapOvr>
  <p:transition>
    <p:fade/>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6853138" cy="4062651"/>
          </a:xfrm>
          <a:prstGeom prst="rect">
            <a:avLst/>
          </a:prstGeom>
        </p:spPr>
        <p:txBody>
          <a:bodyPr wrap="square">
            <a:spAutoFit/>
          </a:bodyPr>
          <a:lstStyle/>
          <a:p>
            <a:pPr eaLnBrk="0" hangingPunct="0">
              <a:lnSpc>
                <a:spcPct val="150000"/>
              </a:lnSpc>
            </a:pPr>
            <a:r>
              <a:rPr lang="zh-CN" altLang="en-US" sz="2800" dirty="0" smtClean="0"/>
              <a:t>资本市场的层次：</a:t>
            </a:r>
            <a:endParaRPr lang="en-US" altLang="zh-CN" sz="2800" dirty="0" smtClean="0"/>
          </a:p>
          <a:p>
            <a:pPr eaLnBrk="0" hangingPunct="0">
              <a:lnSpc>
                <a:spcPct val="150000"/>
              </a:lnSpc>
            </a:pPr>
            <a:r>
              <a:rPr lang="en-US" altLang="zh-CN" dirty="0" smtClean="0"/>
              <a:t>3.</a:t>
            </a:r>
            <a:r>
              <a:rPr lang="zh-CN" altLang="en-US" dirty="0" smtClean="0"/>
              <a:t>企业中长期债券市场</a:t>
            </a:r>
          </a:p>
          <a:p>
            <a:pPr eaLnBrk="0" hangingPunct="0">
              <a:lnSpc>
                <a:spcPct val="150000"/>
              </a:lnSpc>
            </a:pPr>
            <a:r>
              <a:rPr lang="en-US" altLang="zh-CN" dirty="0" smtClean="0"/>
              <a:t>4.</a:t>
            </a:r>
            <a:r>
              <a:rPr lang="zh-CN" altLang="en-US" dirty="0" smtClean="0"/>
              <a:t>中长期放款市场</a:t>
            </a:r>
          </a:p>
          <a:p>
            <a:pPr eaLnBrk="0" hangingPunct="0">
              <a:lnSpc>
                <a:spcPct val="150000"/>
              </a:lnSpc>
            </a:pPr>
            <a:r>
              <a:rPr lang="zh-CN" altLang="en-US" dirty="0" smtClean="0"/>
              <a:t>该市场的资金供应者主要是不动产银行、动产银行；其资金投向主要是工商企业固定资产更新、扩建和新建；资金借贷一般都需要以固定资产、土地、建筑物等作为担保品。</a:t>
            </a:r>
            <a:endParaRPr lang="zh-CN" alt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2195736" y="980728"/>
            <a:ext cx="6624736" cy="5632311"/>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第一种：发行债券  </a:t>
            </a:r>
            <a:endParaRPr lang="en-US" altLang="zh-CN" dirty="0" smtClean="0"/>
          </a:p>
          <a:p>
            <a:r>
              <a:rPr lang="zh-CN" altLang="en-US" dirty="0" smtClean="0"/>
              <a:t>债券是企业直接向社会筹措资金时，向投资者发行，承诺按既定利率支付利息并按约定条件偿还本金的债权债务凭证。按目前的</a:t>
            </a:r>
            <a:r>
              <a:rPr lang="en-US" altLang="zh-CN" dirty="0" smtClean="0"/>
              <a:t>《</a:t>
            </a:r>
            <a:r>
              <a:rPr lang="zh-CN" altLang="en-US" dirty="0" smtClean="0"/>
              <a:t>公司法</a:t>
            </a:r>
            <a:r>
              <a:rPr lang="en-US" altLang="zh-CN" dirty="0" smtClean="0"/>
              <a:t>》</a:t>
            </a:r>
            <a:r>
              <a:rPr lang="zh-CN" altLang="en-US" dirty="0" smtClean="0"/>
              <a:t>，只有股份有限公司、国有独资公司和两个以上的国有企业或者两个以上的国有独资主体投资设立的有限责任公司能通过债券发行进行融资。公司法对债券融资的要求是：净资产额不低于人民币</a:t>
            </a:r>
            <a:r>
              <a:rPr lang="en-US" altLang="zh-CN" dirty="0" smtClean="0"/>
              <a:t>3000</a:t>
            </a:r>
            <a:r>
              <a:rPr lang="zh-CN" altLang="en-US" dirty="0" smtClean="0"/>
              <a:t>万元的股份有限公司和净资产额不低于人民币</a:t>
            </a:r>
            <a:r>
              <a:rPr lang="en-US" altLang="zh-CN" dirty="0" smtClean="0"/>
              <a:t>6000</a:t>
            </a:r>
            <a:r>
              <a:rPr lang="zh-CN" altLang="en-US" dirty="0" smtClean="0"/>
              <a:t>万元的有限责任公司可以发行债券，此外附加条件也较多。债券发行，可以公募发行也可以私募发行，前者交易成本较高，但更易于扩大发行人的社会知名度。债券发行人还可以申请发行可转换债券。</a:t>
            </a:r>
            <a:endParaRPr lang="zh-CN" altLang="en-US" dirty="0"/>
          </a:p>
        </p:txBody>
      </p:sp>
    </p:spTree>
  </p:cSld>
  <p:clrMapOvr>
    <a:masterClrMapping/>
  </p:clrMapOvr>
  <p:transition>
    <p:fad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endParaRPr lang="en-GB" altLang="zh-CN" dirty="0">
              <a:ea typeface="宋体" charset="-122"/>
            </a:endParaRPr>
          </a:p>
        </p:txBody>
      </p:sp>
      <p:sp>
        <p:nvSpPr>
          <p:cNvPr id="19" name="矩形 18"/>
          <p:cNvSpPr/>
          <p:nvPr/>
        </p:nvSpPr>
        <p:spPr>
          <a:xfrm>
            <a:off x="1979712" y="908720"/>
            <a:ext cx="7164288" cy="4062651"/>
          </a:xfrm>
          <a:prstGeom prst="rect">
            <a:avLst/>
          </a:prstGeom>
        </p:spPr>
        <p:txBody>
          <a:bodyPr wrap="square">
            <a:spAutoFit/>
          </a:bodyPr>
          <a:lstStyle/>
          <a:p>
            <a:pPr eaLnBrk="0" hangingPunct="0">
              <a:lnSpc>
                <a:spcPct val="150000"/>
              </a:lnSpc>
            </a:pPr>
            <a:r>
              <a:rPr lang="zh-CN" altLang="en-US" sz="2800" dirty="0" smtClean="0"/>
              <a:t>资本市场当代发展的特点：</a:t>
            </a:r>
            <a:endParaRPr lang="en-US" altLang="zh-CN" sz="2800" dirty="0" smtClean="0"/>
          </a:p>
          <a:p>
            <a:pPr eaLnBrk="0" hangingPunct="0">
              <a:lnSpc>
                <a:spcPct val="150000"/>
              </a:lnSpc>
            </a:pPr>
            <a:r>
              <a:rPr lang="en-US" altLang="zh-CN" dirty="0" smtClean="0"/>
              <a:t>1.</a:t>
            </a:r>
            <a:r>
              <a:rPr lang="zh-CN" altLang="en-US" dirty="0" smtClean="0"/>
              <a:t>国际资本市场规模迅速扩大</a:t>
            </a:r>
          </a:p>
          <a:p>
            <a:pPr eaLnBrk="0" hangingPunct="0">
              <a:lnSpc>
                <a:spcPct val="150000"/>
              </a:lnSpc>
            </a:pPr>
            <a:r>
              <a:rPr lang="en-US" altLang="zh-CN" dirty="0" smtClean="0"/>
              <a:t>2.</a:t>
            </a:r>
            <a:r>
              <a:rPr lang="zh-CN" altLang="en-US" dirty="0" smtClean="0"/>
              <a:t>资本市场筹资证券化</a:t>
            </a:r>
          </a:p>
          <a:p>
            <a:pPr eaLnBrk="0" hangingPunct="0">
              <a:lnSpc>
                <a:spcPct val="150000"/>
              </a:lnSpc>
            </a:pPr>
            <a:r>
              <a:rPr lang="en-US" altLang="zh-CN" dirty="0" smtClean="0"/>
              <a:t>3.</a:t>
            </a:r>
            <a:r>
              <a:rPr lang="zh-CN" altLang="en-US" dirty="0" smtClean="0"/>
              <a:t>国际金融创新与表外业务迅速增长</a:t>
            </a:r>
          </a:p>
          <a:p>
            <a:pPr eaLnBrk="0" hangingPunct="0">
              <a:lnSpc>
                <a:spcPct val="150000"/>
              </a:lnSpc>
            </a:pPr>
            <a:r>
              <a:rPr lang="en-US" altLang="zh-CN" dirty="0" smtClean="0"/>
              <a:t>4.</a:t>
            </a:r>
            <a:r>
              <a:rPr lang="zh-CN" altLang="en-US" dirty="0" smtClean="0"/>
              <a:t>资本市场日益成为各种金融力量“竞技”的场所，股票市场动荡不安</a:t>
            </a:r>
          </a:p>
          <a:p>
            <a:pPr eaLnBrk="0" hangingPunct="0">
              <a:lnSpc>
                <a:spcPct val="150000"/>
              </a:lnSpc>
            </a:pPr>
            <a:r>
              <a:rPr lang="en-US" altLang="zh-CN" dirty="0" smtClean="0"/>
              <a:t>5.</a:t>
            </a:r>
            <a:r>
              <a:rPr lang="zh-CN" altLang="en-US" dirty="0" smtClean="0"/>
              <a:t>资本市场“失灵”在发展中国家日益突出</a:t>
            </a:r>
            <a:endParaRPr lang="zh-CN" altLang="en-US" dirty="0"/>
          </a:p>
        </p:txBody>
      </p:sp>
    </p:spTree>
  </p:cSld>
  <p:clrMapOvr>
    <a:masterClrMapping/>
  </p:clrMapOvr>
  <p:transition>
    <p:fade/>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graphicFrame>
        <p:nvGraphicFramePr>
          <p:cNvPr id="20" name="表格 19"/>
          <p:cNvGraphicFramePr>
            <a:graphicFrameLocks noGrp="1"/>
          </p:cNvGraphicFramePr>
          <p:nvPr/>
        </p:nvGraphicFramePr>
        <p:xfrm>
          <a:off x="1835697" y="1412776"/>
          <a:ext cx="6984775" cy="3048000"/>
        </p:xfrm>
        <a:graphic>
          <a:graphicData uri="http://schemas.openxmlformats.org/drawingml/2006/table">
            <a:tbl>
              <a:tblPr/>
              <a:tblGrid>
                <a:gridCol w="1416665"/>
                <a:gridCol w="2784055"/>
                <a:gridCol w="2784055"/>
              </a:tblGrid>
              <a:tr h="325120">
                <a:tc>
                  <a:txBody>
                    <a:bodyPr/>
                    <a:lstStyle/>
                    <a:p>
                      <a:pPr indent="304800" algn="l">
                        <a:spcAft>
                          <a:spcPts val="0"/>
                        </a:spcAft>
                      </a:pPr>
                      <a:r>
                        <a:rPr lang="zh-CN" sz="2000" kern="100" dirty="0">
                          <a:solidFill>
                            <a:srgbClr val="494949"/>
                          </a:solidFill>
                          <a:latin typeface="Times New Roman"/>
                          <a:ea typeface="宋体"/>
                          <a:cs typeface="Times New Roman"/>
                        </a:rPr>
                        <a:t>项目</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dirty="0">
                          <a:solidFill>
                            <a:srgbClr val="494949"/>
                          </a:solidFill>
                          <a:latin typeface="Times New Roman"/>
                          <a:ea typeface="宋体"/>
                          <a:cs typeface="Times New Roman"/>
                        </a:rPr>
                        <a:t>香港主板</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a:solidFill>
                            <a:srgbClr val="494949"/>
                          </a:solidFill>
                          <a:latin typeface="Times New Roman"/>
                          <a:ea typeface="宋体"/>
                          <a:cs typeface="Times New Roman"/>
                        </a:rPr>
                        <a:t>香港创业板</a:t>
                      </a:r>
                      <a:endParaRPr lang="zh-CN" sz="1400" kern="100">
                        <a:latin typeface="Times New Roman"/>
                        <a:ea typeface="宋体"/>
                        <a:cs typeface="Times New Roman"/>
                      </a:endParaRPr>
                    </a:p>
                    <a:p>
                      <a:pPr indent="304800" algn="l">
                        <a:spcAft>
                          <a:spcPts val="0"/>
                        </a:spcAft>
                      </a:pPr>
                      <a:r>
                        <a:rPr lang="en-US" sz="2000" kern="100">
                          <a:solidFill>
                            <a:srgbClr val="494949"/>
                          </a:solidFill>
                          <a:latin typeface="宋体"/>
                          <a:ea typeface="宋体"/>
                          <a:cs typeface="Times New Roman"/>
                        </a:rPr>
                        <a:t> </a:t>
                      </a:r>
                      <a:endParaRPr lang="zh-CN" sz="1400" kern="10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5120">
                <a:tc>
                  <a:txBody>
                    <a:bodyPr/>
                    <a:lstStyle/>
                    <a:p>
                      <a:pPr indent="304800" algn="l">
                        <a:spcAft>
                          <a:spcPts val="0"/>
                        </a:spcAft>
                      </a:pPr>
                      <a:r>
                        <a:rPr lang="zh-CN" sz="2000" kern="100">
                          <a:solidFill>
                            <a:srgbClr val="494949"/>
                          </a:solidFill>
                          <a:latin typeface="Times New Roman"/>
                          <a:ea typeface="宋体"/>
                          <a:cs typeface="Times New Roman"/>
                        </a:rPr>
                        <a:t>实收资本</a:t>
                      </a:r>
                      <a:endParaRPr lang="zh-CN" sz="1400" kern="100">
                        <a:latin typeface="Times New Roman"/>
                        <a:ea typeface="宋体"/>
                        <a:cs typeface="Times New Roman"/>
                      </a:endParaRPr>
                    </a:p>
                    <a:p>
                      <a:pPr indent="304800" algn="l">
                        <a:spcAft>
                          <a:spcPts val="0"/>
                        </a:spcAft>
                      </a:pPr>
                      <a:r>
                        <a:rPr lang="en-US" sz="2000" kern="100">
                          <a:solidFill>
                            <a:srgbClr val="494949"/>
                          </a:solidFill>
                          <a:latin typeface="宋体"/>
                          <a:ea typeface="宋体"/>
                          <a:cs typeface="Times New Roman"/>
                        </a:rPr>
                        <a:t> </a:t>
                      </a:r>
                      <a:endParaRPr lang="zh-CN" sz="1400" kern="10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dirty="0">
                          <a:solidFill>
                            <a:srgbClr val="494949"/>
                          </a:solidFill>
                          <a:latin typeface="Times New Roman"/>
                          <a:ea typeface="宋体"/>
                          <a:cs typeface="Times New Roman"/>
                        </a:rPr>
                        <a:t>无具体要求</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a:solidFill>
                            <a:srgbClr val="494949"/>
                          </a:solidFill>
                          <a:latin typeface="Times New Roman"/>
                          <a:ea typeface="宋体"/>
                          <a:cs typeface="Times New Roman"/>
                        </a:rPr>
                        <a:t>无具体要求</a:t>
                      </a:r>
                      <a:endParaRPr lang="zh-CN" sz="1400" kern="100">
                        <a:latin typeface="Times New Roman"/>
                        <a:ea typeface="宋体"/>
                        <a:cs typeface="Times New Roman"/>
                      </a:endParaRPr>
                    </a:p>
                    <a:p>
                      <a:pPr indent="304800" algn="l">
                        <a:spcAft>
                          <a:spcPts val="0"/>
                        </a:spcAft>
                      </a:pPr>
                      <a:r>
                        <a:rPr lang="en-US" sz="2000" kern="100">
                          <a:solidFill>
                            <a:srgbClr val="494949"/>
                          </a:solidFill>
                          <a:latin typeface="宋体"/>
                          <a:ea typeface="宋体"/>
                          <a:cs typeface="Times New Roman"/>
                        </a:rPr>
                        <a:t> </a:t>
                      </a:r>
                      <a:endParaRPr lang="zh-CN" sz="1400" kern="10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12800">
                <a:tc>
                  <a:txBody>
                    <a:bodyPr/>
                    <a:lstStyle/>
                    <a:p>
                      <a:pPr indent="304800" algn="l">
                        <a:spcAft>
                          <a:spcPts val="0"/>
                        </a:spcAft>
                      </a:pPr>
                      <a:r>
                        <a:rPr lang="zh-CN" sz="2000" kern="100">
                          <a:solidFill>
                            <a:srgbClr val="494949"/>
                          </a:solidFill>
                          <a:latin typeface="Times New Roman"/>
                          <a:ea typeface="宋体"/>
                          <a:cs typeface="Times New Roman"/>
                        </a:rPr>
                        <a:t>营运记录</a:t>
                      </a:r>
                      <a:endParaRPr lang="zh-CN" sz="1400" kern="100">
                        <a:latin typeface="Times New Roman"/>
                        <a:ea typeface="宋体"/>
                        <a:cs typeface="Times New Roman"/>
                      </a:endParaRPr>
                    </a:p>
                    <a:p>
                      <a:pPr indent="304800" algn="l">
                        <a:spcAft>
                          <a:spcPts val="0"/>
                        </a:spcAft>
                      </a:pPr>
                      <a:r>
                        <a:rPr lang="en-US" sz="2000" kern="100">
                          <a:solidFill>
                            <a:srgbClr val="494949"/>
                          </a:solidFill>
                          <a:latin typeface="宋体"/>
                          <a:ea typeface="宋体"/>
                          <a:cs typeface="Times New Roman"/>
                        </a:rPr>
                        <a:t> </a:t>
                      </a:r>
                      <a:endParaRPr lang="zh-CN" sz="1400" kern="10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dirty="0">
                          <a:solidFill>
                            <a:srgbClr val="494949"/>
                          </a:solidFill>
                          <a:latin typeface="Times New Roman"/>
                          <a:ea typeface="宋体"/>
                          <a:cs typeface="Times New Roman"/>
                        </a:rPr>
                        <a:t>须具备三年业务记录，发行人最近三年主要业务和管理层没有发生重大变化，实际控制人没有发生变更</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dirty="0">
                          <a:solidFill>
                            <a:srgbClr val="494949"/>
                          </a:solidFill>
                          <a:latin typeface="Times New Roman"/>
                          <a:ea typeface="宋体"/>
                          <a:cs typeface="Times New Roman"/>
                        </a:rPr>
                        <a:t>必须显示公司有两年的“活跃业务记录”</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21" name="矩形 20"/>
          <p:cNvSpPr/>
          <p:nvPr/>
        </p:nvSpPr>
        <p:spPr>
          <a:xfrm>
            <a:off x="2771800" y="836712"/>
            <a:ext cx="4493538" cy="461665"/>
          </a:xfrm>
          <a:prstGeom prst="rect">
            <a:avLst/>
          </a:prstGeom>
        </p:spPr>
        <p:txBody>
          <a:bodyPr wrap="none">
            <a:spAutoFit/>
          </a:bodyPr>
          <a:lstStyle/>
          <a:p>
            <a:r>
              <a:rPr lang="zh-CN" altLang="zh-CN" dirty="0" smtClean="0"/>
              <a:t>香港主板与创业板上市条件比较</a:t>
            </a:r>
            <a:endParaRPr lang="zh-CN" altLang="en-US" dirty="0"/>
          </a:p>
        </p:txBody>
      </p:sp>
    </p:spTree>
  </p:cSld>
  <p:clrMapOvr>
    <a:masterClrMapping/>
  </p:clrMapOvr>
  <p:transition>
    <p:fade/>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graphicFrame>
        <p:nvGraphicFramePr>
          <p:cNvPr id="20" name="表格 19"/>
          <p:cNvGraphicFramePr>
            <a:graphicFrameLocks noGrp="1"/>
          </p:cNvGraphicFramePr>
          <p:nvPr/>
        </p:nvGraphicFramePr>
        <p:xfrm>
          <a:off x="1763687" y="1412776"/>
          <a:ext cx="7380313" cy="5791200"/>
        </p:xfrm>
        <a:graphic>
          <a:graphicData uri="http://schemas.openxmlformats.org/drawingml/2006/table">
            <a:tbl>
              <a:tblPr/>
              <a:tblGrid>
                <a:gridCol w="1496889"/>
                <a:gridCol w="2941712"/>
                <a:gridCol w="2941712"/>
              </a:tblGrid>
              <a:tr h="573181">
                <a:tc>
                  <a:txBody>
                    <a:bodyPr/>
                    <a:lstStyle/>
                    <a:p>
                      <a:pPr indent="304800" algn="l">
                        <a:spcAft>
                          <a:spcPts val="0"/>
                        </a:spcAft>
                      </a:pPr>
                      <a:r>
                        <a:rPr lang="zh-CN" sz="2000" kern="100" dirty="0">
                          <a:solidFill>
                            <a:srgbClr val="494949"/>
                          </a:solidFill>
                          <a:latin typeface="Times New Roman"/>
                          <a:ea typeface="宋体"/>
                          <a:cs typeface="Times New Roman"/>
                        </a:rPr>
                        <a:t>项目</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a:solidFill>
                            <a:srgbClr val="494949"/>
                          </a:solidFill>
                          <a:latin typeface="Times New Roman"/>
                          <a:ea typeface="宋体"/>
                          <a:cs typeface="Times New Roman"/>
                        </a:rPr>
                        <a:t>香港主板</a:t>
                      </a:r>
                      <a:endParaRPr lang="zh-CN" sz="1400" kern="100">
                        <a:latin typeface="Times New Roman"/>
                        <a:ea typeface="宋体"/>
                        <a:cs typeface="Times New Roman"/>
                      </a:endParaRPr>
                    </a:p>
                    <a:p>
                      <a:pPr indent="304800" algn="l">
                        <a:spcAft>
                          <a:spcPts val="0"/>
                        </a:spcAft>
                      </a:pPr>
                      <a:r>
                        <a:rPr lang="en-US" sz="2000" kern="100">
                          <a:solidFill>
                            <a:srgbClr val="494949"/>
                          </a:solidFill>
                          <a:latin typeface="宋体"/>
                          <a:ea typeface="宋体"/>
                          <a:cs typeface="Times New Roman"/>
                        </a:rPr>
                        <a:t> </a:t>
                      </a:r>
                      <a:endParaRPr lang="zh-CN" sz="1400" kern="10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a:solidFill>
                            <a:srgbClr val="494949"/>
                          </a:solidFill>
                          <a:latin typeface="Times New Roman"/>
                          <a:ea typeface="宋体"/>
                          <a:cs typeface="Times New Roman"/>
                        </a:rPr>
                        <a:t>香港创业板</a:t>
                      </a:r>
                      <a:endParaRPr lang="zh-CN" sz="1400" kern="100">
                        <a:latin typeface="Times New Roman"/>
                        <a:ea typeface="宋体"/>
                        <a:cs typeface="Times New Roman"/>
                      </a:endParaRPr>
                    </a:p>
                    <a:p>
                      <a:pPr indent="304800" algn="l">
                        <a:spcAft>
                          <a:spcPts val="0"/>
                        </a:spcAft>
                      </a:pPr>
                      <a:r>
                        <a:rPr lang="en-US" sz="2000" kern="100">
                          <a:solidFill>
                            <a:srgbClr val="494949"/>
                          </a:solidFill>
                          <a:latin typeface="宋体"/>
                          <a:ea typeface="宋体"/>
                          <a:cs typeface="Times New Roman"/>
                        </a:rPr>
                        <a:t> </a:t>
                      </a:r>
                      <a:endParaRPr lang="zh-CN" sz="1400" kern="10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72043">
                <a:tc>
                  <a:txBody>
                    <a:bodyPr/>
                    <a:lstStyle/>
                    <a:p>
                      <a:pPr indent="304800" algn="l">
                        <a:spcAft>
                          <a:spcPts val="0"/>
                        </a:spcAft>
                      </a:pPr>
                      <a:r>
                        <a:rPr lang="zh-CN" sz="2000" kern="100" dirty="0">
                          <a:solidFill>
                            <a:srgbClr val="494949"/>
                          </a:solidFill>
                          <a:latin typeface="Times New Roman"/>
                          <a:ea typeface="宋体"/>
                          <a:cs typeface="Times New Roman"/>
                        </a:rPr>
                        <a:t>盈利要求</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dirty="0">
                          <a:solidFill>
                            <a:srgbClr val="494949"/>
                          </a:solidFill>
                          <a:latin typeface="Times New Roman"/>
                          <a:ea typeface="宋体"/>
                          <a:cs typeface="Times New Roman"/>
                        </a:rPr>
                        <a:t>盈利测试：过去三年纯利总额达</a:t>
                      </a:r>
                      <a:r>
                        <a:rPr lang="en-US" sz="2000" kern="100" dirty="0">
                          <a:solidFill>
                            <a:srgbClr val="494949"/>
                          </a:solidFill>
                          <a:latin typeface="Times New Roman"/>
                          <a:ea typeface="宋体"/>
                          <a:cs typeface="Times New Roman"/>
                        </a:rPr>
                        <a:t>5,000</a:t>
                      </a:r>
                      <a:r>
                        <a:rPr lang="zh-CN" sz="2000" kern="100" dirty="0">
                          <a:solidFill>
                            <a:srgbClr val="494949"/>
                          </a:solidFill>
                          <a:latin typeface="Times New Roman"/>
                          <a:ea typeface="宋体"/>
                          <a:cs typeface="Times New Roman"/>
                        </a:rPr>
                        <a:t>万港元，其中最近年度须超过</a:t>
                      </a:r>
                      <a:r>
                        <a:rPr lang="en-US" sz="2000" kern="100" dirty="0">
                          <a:solidFill>
                            <a:srgbClr val="494949"/>
                          </a:solidFill>
                          <a:latin typeface="Times New Roman"/>
                          <a:ea typeface="宋体"/>
                          <a:cs typeface="Times New Roman"/>
                        </a:rPr>
                        <a:t>2,000</a:t>
                      </a:r>
                      <a:r>
                        <a:rPr lang="zh-CN" sz="2000" kern="100" dirty="0">
                          <a:solidFill>
                            <a:srgbClr val="494949"/>
                          </a:solidFill>
                          <a:latin typeface="Times New Roman"/>
                          <a:ea typeface="宋体"/>
                          <a:cs typeface="Times New Roman"/>
                        </a:rPr>
                        <a:t>万港元，另外前两年的纯利合计须达</a:t>
                      </a:r>
                      <a:r>
                        <a:rPr lang="en-US" sz="2000" kern="100" dirty="0">
                          <a:solidFill>
                            <a:srgbClr val="494949"/>
                          </a:solidFill>
                          <a:latin typeface="Times New Roman"/>
                          <a:ea typeface="宋体"/>
                          <a:cs typeface="Times New Roman"/>
                        </a:rPr>
                        <a:t>3,000</a:t>
                      </a:r>
                      <a:r>
                        <a:rPr lang="zh-CN" sz="2000" kern="100" dirty="0">
                          <a:solidFill>
                            <a:srgbClr val="494949"/>
                          </a:solidFill>
                          <a:latin typeface="Times New Roman"/>
                          <a:ea typeface="宋体"/>
                          <a:cs typeface="Times New Roman"/>
                        </a:rPr>
                        <a:t>万港元；</a:t>
                      </a:r>
                      <a:endParaRPr lang="zh-CN" sz="1400" kern="100" dirty="0">
                        <a:latin typeface="Times New Roman"/>
                        <a:ea typeface="宋体"/>
                        <a:cs typeface="Times New Roman"/>
                      </a:endParaRPr>
                    </a:p>
                    <a:p>
                      <a:pPr indent="304800" algn="l">
                        <a:spcAft>
                          <a:spcPts val="0"/>
                        </a:spcAft>
                      </a:pPr>
                      <a:r>
                        <a:rPr lang="zh-CN" sz="2000" kern="100" dirty="0">
                          <a:solidFill>
                            <a:srgbClr val="494949"/>
                          </a:solidFill>
                          <a:latin typeface="Times New Roman"/>
                          <a:ea typeface="宋体"/>
                          <a:cs typeface="Times New Roman"/>
                        </a:rPr>
                        <a:t>市值</a:t>
                      </a:r>
                      <a:r>
                        <a:rPr lang="en-US" sz="2000" kern="100" dirty="0">
                          <a:solidFill>
                            <a:srgbClr val="494949"/>
                          </a:solidFill>
                          <a:latin typeface="Times New Roman"/>
                          <a:ea typeface="宋体"/>
                          <a:cs typeface="Times New Roman"/>
                        </a:rPr>
                        <a:t>/</a:t>
                      </a:r>
                      <a:r>
                        <a:rPr lang="zh-CN" sz="2000" kern="100" dirty="0">
                          <a:solidFill>
                            <a:srgbClr val="494949"/>
                          </a:solidFill>
                          <a:latin typeface="Times New Roman"/>
                          <a:ea typeface="宋体"/>
                          <a:cs typeface="Times New Roman"/>
                        </a:rPr>
                        <a:t>收益</a:t>
                      </a:r>
                      <a:r>
                        <a:rPr lang="en-US" sz="2000" kern="100" dirty="0">
                          <a:solidFill>
                            <a:srgbClr val="494949"/>
                          </a:solidFill>
                          <a:latin typeface="Times New Roman"/>
                          <a:ea typeface="宋体"/>
                          <a:cs typeface="Times New Roman"/>
                        </a:rPr>
                        <a:t>/</a:t>
                      </a:r>
                      <a:r>
                        <a:rPr lang="zh-CN" sz="2000" kern="100" dirty="0">
                          <a:solidFill>
                            <a:srgbClr val="494949"/>
                          </a:solidFill>
                          <a:latin typeface="Times New Roman"/>
                          <a:ea typeface="宋体"/>
                          <a:cs typeface="Times New Roman"/>
                        </a:rPr>
                        <a:t>现金流量测试：上市时市值至少为</a:t>
                      </a:r>
                      <a:r>
                        <a:rPr lang="en-US" sz="2000" kern="100" dirty="0">
                          <a:solidFill>
                            <a:srgbClr val="494949"/>
                          </a:solidFill>
                          <a:latin typeface="Times New Roman"/>
                          <a:ea typeface="宋体"/>
                          <a:cs typeface="Times New Roman"/>
                        </a:rPr>
                        <a:t>20</a:t>
                      </a:r>
                      <a:r>
                        <a:rPr lang="zh-CN" sz="2000" kern="100" dirty="0">
                          <a:solidFill>
                            <a:srgbClr val="494949"/>
                          </a:solidFill>
                          <a:latin typeface="Times New Roman"/>
                          <a:ea typeface="宋体"/>
                          <a:cs typeface="Times New Roman"/>
                        </a:rPr>
                        <a:t>亿港元；经审计的最近一个会计年度的收入至少为</a:t>
                      </a:r>
                      <a:r>
                        <a:rPr lang="en-US" sz="2000" kern="100" dirty="0">
                          <a:solidFill>
                            <a:srgbClr val="494949"/>
                          </a:solidFill>
                          <a:latin typeface="Times New Roman"/>
                          <a:ea typeface="宋体"/>
                          <a:cs typeface="Times New Roman"/>
                        </a:rPr>
                        <a:t>5</a:t>
                      </a:r>
                      <a:r>
                        <a:rPr lang="zh-CN" sz="2000" kern="100" dirty="0">
                          <a:solidFill>
                            <a:srgbClr val="494949"/>
                          </a:solidFill>
                          <a:latin typeface="Times New Roman"/>
                          <a:ea typeface="宋体"/>
                          <a:cs typeface="Times New Roman"/>
                        </a:rPr>
                        <a:t>亿港元；新申请人前</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个会计年度年现金流入合计至少</a:t>
                      </a:r>
                      <a:r>
                        <a:rPr lang="en-US" sz="2000" kern="100" dirty="0">
                          <a:solidFill>
                            <a:srgbClr val="494949"/>
                          </a:solidFill>
                          <a:latin typeface="Times New Roman"/>
                          <a:ea typeface="宋体"/>
                          <a:cs typeface="Times New Roman"/>
                        </a:rPr>
                        <a:t>1</a:t>
                      </a:r>
                      <a:r>
                        <a:rPr lang="zh-CN" sz="2000" kern="100" dirty="0">
                          <a:solidFill>
                            <a:srgbClr val="494949"/>
                          </a:solidFill>
                          <a:latin typeface="Times New Roman"/>
                          <a:ea typeface="宋体"/>
                          <a:cs typeface="Times New Roman"/>
                        </a:rPr>
                        <a:t>亿港元；</a:t>
                      </a:r>
                      <a:endParaRPr lang="zh-CN" sz="1400" kern="100" dirty="0">
                        <a:latin typeface="Times New Roman"/>
                        <a:ea typeface="宋体"/>
                        <a:cs typeface="Times New Roman"/>
                      </a:endParaRPr>
                    </a:p>
                    <a:p>
                      <a:pPr indent="304800" algn="l">
                        <a:spcAft>
                          <a:spcPts val="0"/>
                        </a:spcAft>
                      </a:pPr>
                      <a:r>
                        <a:rPr lang="zh-CN" sz="2000" kern="100" dirty="0">
                          <a:solidFill>
                            <a:srgbClr val="494949"/>
                          </a:solidFill>
                          <a:latin typeface="Times New Roman"/>
                          <a:ea typeface="宋体"/>
                          <a:cs typeface="Times New Roman"/>
                        </a:rPr>
                        <a:t>市值</a:t>
                      </a:r>
                      <a:r>
                        <a:rPr lang="en-US" sz="2000" kern="100" dirty="0">
                          <a:solidFill>
                            <a:srgbClr val="494949"/>
                          </a:solidFill>
                          <a:latin typeface="Times New Roman"/>
                          <a:ea typeface="宋体"/>
                          <a:cs typeface="Times New Roman"/>
                        </a:rPr>
                        <a:t>/</a:t>
                      </a:r>
                      <a:r>
                        <a:rPr lang="zh-CN" sz="2000" kern="100" dirty="0">
                          <a:solidFill>
                            <a:srgbClr val="494949"/>
                          </a:solidFill>
                          <a:latin typeface="Times New Roman"/>
                          <a:ea typeface="宋体"/>
                          <a:cs typeface="Times New Roman"/>
                        </a:rPr>
                        <a:t>收益测试：上市时市值至少为</a:t>
                      </a:r>
                      <a:r>
                        <a:rPr lang="en-US" sz="2000" kern="100" dirty="0">
                          <a:solidFill>
                            <a:srgbClr val="494949"/>
                          </a:solidFill>
                          <a:latin typeface="Times New Roman"/>
                          <a:ea typeface="宋体"/>
                          <a:cs typeface="Times New Roman"/>
                        </a:rPr>
                        <a:t>40</a:t>
                      </a:r>
                      <a:r>
                        <a:rPr lang="zh-CN" sz="2000" kern="100" dirty="0">
                          <a:solidFill>
                            <a:srgbClr val="494949"/>
                          </a:solidFill>
                          <a:latin typeface="Times New Roman"/>
                          <a:ea typeface="宋体"/>
                          <a:cs typeface="Times New Roman"/>
                        </a:rPr>
                        <a:t>亿港元；经审计的最近一个会计年度的收入至少为</a:t>
                      </a:r>
                      <a:r>
                        <a:rPr lang="en-US" sz="2000" kern="100" dirty="0">
                          <a:solidFill>
                            <a:srgbClr val="494949"/>
                          </a:solidFill>
                          <a:latin typeface="Times New Roman"/>
                          <a:ea typeface="宋体"/>
                          <a:cs typeface="Times New Roman"/>
                        </a:rPr>
                        <a:t>5</a:t>
                      </a:r>
                      <a:r>
                        <a:rPr lang="zh-CN" sz="2000" kern="100" dirty="0">
                          <a:solidFill>
                            <a:srgbClr val="494949"/>
                          </a:solidFill>
                          <a:latin typeface="Times New Roman"/>
                          <a:ea typeface="宋体"/>
                          <a:cs typeface="Times New Roman"/>
                        </a:rPr>
                        <a:t>亿港元。</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dirty="0">
                          <a:solidFill>
                            <a:srgbClr val="494949"/>
                          </a:solidFill>
                          <a:latin typeface="Times New Roman"/>
                          <a:ea typeface="宋体"/>
                          <a:cs typeface="Times New Roman"/>
                        </a:rPr>
                        <a:t>不设置盈利要求</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9" name="矩形 18"/>
          <p:cNvSpPr/>
          <p:nvPr/>
        </p:nvSpPr>
        <p:spPr>
          <a:xfrm>
            <a:off x="2771800" y="836712"/>
            <a:ext cx="4493538" cy="461665"/>
          </a:xfrm>
          <a:prstGeom prst="rect">
            <a:avLst/>
          </a:prstGeom>
        </p:spPr>
        <p:txBody>
          <a:bodyPr wrap="none">
            <a:spAutoFit/>
          </a:bodyPr>
          <a:lstStyle/>
          <a:p>
            <a:r>
              <a:rPr lang="zh-CN" altLang="zh-CN" dirty="0" smtClean="0"/>
              <a:t>香港主板与创业板上市条件比较</a:t>
            </a:r>
            <a:endParaRPr lang="zh-CN" altLang="en-US" dirty="0"/>
          </a:p>
        </p:txBody>
      </p:sp>
    </p:spTree>
  </p:cSld>
  <p:clrMapOvr>
    <a:masterClrMapping/>
  </p:clrMapOvr>
  <p:transition>
    <p:fade/>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graphicFrame>
        <p:nvGraphicFramePr>
          <p:cNvPr id="20" name="表格 19"/>
          <p:cNvGraphicFramePr>
            <a:graphicFrameLocks noGrp="1"/>
          </p:cNvGraphicFramePr>
          <p:nvPr>
            <p:extLst>
              <p:ext uri="{D42A27DB-BD31-4B8C-83A1-F6EECF244321}">
                <p14:modId xmlns:p14="http://schemas.microsoft.com/office/powerpoint/2010/main" val="2514008812"/>
              </p:ext>
            </p:extLst>
          </p:nvPr>
        </p:nvGraphicFramePr>
        <p:xfrm>
          <a:off x="1763687" y="1254969"/>
          <a:ext cx="7380313" cy="5486400"/>
        </p:xfrm>
        <a:graphic>
          <a:graphicData uri="http://schemas.openxmlformats.org/drawingml/2006/table">
            <a:tbl>
              <a:tblPr/>
              <a:tblGrid>
                <a:gridCol w="1496889"/>
                <a:gridCol w="2941712"/>
                <a:gridCol w="2941712"/>
              </a:tblGrid>
              <a:tr h="553036">
                <a:tc>
                  <a:txBody>
                    <a:bodyPr/>
                    <a:lstStyle/>
                    <a:p>
                      <a:pPr indent="304800" algn="l">
                        <a:spcAft>
                          <a:spcPts val="0"/>
                        </a:spcAft>
                      </a:pPr>
                      <a:r>
                        <a:rPr lang="zh-CN" sz="2000" kern="100" dirty="0">
                          <a:solidFill>
                            <a:srgbClr val="494949"/>
                          </a:solidFill>
                          <a:latin typeface="Times New Roman"/>
                          <a:ea typeface="宋体"/>
                          <a:cs typeface="Times New Roman"/>
                        </a:rPr>
                        <a:t>项目</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dirty="0">
                          <a:solidFill>
                            <a:srgbClr val="494949"/>
                          </a:solidFill>
                          <a:latin typeface="Times New Roman"/>
                          <a:ea typeface="宋体"/>
                          <a:cs typeface="Times New Roman"/>
                        </a:rPr>
                        <a:t>香港主板</a:t>
                      </a:r>
                      <a:endParaRPr lang="zh-CN" sz="1400" kern="100" dirty="0">
                        <a:latin typeface="Times New Roman"/>
                        <a:ea typeface="宋体"/>
                        <a:cs typeface="Times New Roman"/>
                      </a:endParaRPr>
                    </a:p>
                    <a:p>
                      <a:pPr indent="304800" algn="l">
                        <a:spcAft>
                          <a:spcPts val="0"/>
                        </a:spcAft>
                      </a:pPr>
                      <a:r>
                        <a:rPr lang="en-US" sz="2000" kern="100" dirty="0">
                          <a:solidFill>
                            <a:srgbClr val="494949"/>
                          </a:solidFill>
                          <a:latin typeface="宋体"/>
                          <a:ea typeface="宋体"/>
                          <a:cs typeface="Times New Roman"/>
                        </a:rPr>
                        <a:t> </a:t>
                      </a:r>
                      <a:endParaRPr lang="zh-CN" sz="1400" kern="100" dirty="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indent="304800" algn="l">
                        <a:spcAft>
                          <a:spcPts val="0"/>
                        </a:spcAft>
                      </a:pPr>
                      <a:r>
                        <a:rPr lang="zh-CN" sz="2000" kern="100">
                          <a:solidFill>
                            <a:srgbClr val="494949"/>
                          </a:solidFill>
                          <a:latin typeface="Times New Roman"/>
                          <a:ea typeface="宋体"/>
                          <a:cs typeface="Times New Roman"/>
                        </a:rPr>
                        <a:t>香港创业板</a:t>
                      </a:r>
                      <a:endParaRPr lang="zh-CN" sz="1400" kern="100">
                        <a:latin typeface="Times New Roman"/>
                        <a:ea typeface="宋体"/>
                        <a:cs typeface="Times New Roman"/>
                      </a:endParaRPr>
                    </a:p>
                    <a:p>
                      <a:pPr indent="304800" algn="l">
                        <a:spcAft>
                          <a:spcPts val="0"/>
                        </a:spcAft>
                      </a:pPr>
                      <a:r>
                        <a:rPr lang="en-US" sz="2000" kern="100">
                          <a:solidFill>
                            <a:srgbClr val="494949"/>
                          </a:solidFill>
                          <a:latin typeface="宋体"/>
                          <a:ea typeface="宋体"/>
                          <a:cs typeface="Times New Roman"/>
                        </a:rPr>
                        <a:t> </a:t>
                      </a:r>
                      <a:endParaRPr lang="zh-CN" sz="1400" kern="100">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53079">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最低公众持股量</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一般占公司已发行股本至少</a:t>
                      </a:r>
                      <a:r>
                        <a:rPr lang="en-US" sz="2000" kern="100" dirty="0">
                          <a:solidFill>
                            <a:srgbClr val="494949"/>
                          </a:solidFill>
                          <a:latin typeface="Times New Roman"/>
                          <a:ea typeface="宋体"/>
                          <a:cs typeface="Times New Roman"/>
                        </a:rPr>
                        <a:t>25%</a:t>
                      </a:r>
                      <a:endParaRPr lang="zh-CN" sz="2000" kern="100" dirty="0">
                        <a:solidFill>
                          <a:srgbClr val="494949"/>
                        </a:solidFill>
                        <a:latin typeface="Times New Roman"/>
                        <a:ea typeface="宋体"/>
                        <a:cs typeface="Times New Roman"/>
                      </a:endParaRP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股票于上市时至少必须达到</a:t>
                      </a:r>
                      <a:r>
                        <a:rPr lang="en-US" sz="2000" kern="100" dirty="0">
                          <a:solidFill>
                            <a:srgbClr val="494949"/>
                          </a:solidFill>
                          <a:latin typeface="Times New Roman"/>
                          <a:ea typeface="宋体"/>
                          <a:cs typeface="Times New Roman"/>
                        </a:rPr>
                        <a:t>3000</a:t>
                      </a:r>
                      <a:r>
                        <a:rPr lang="zh-CN" sz="2000" kern="100" dirty="0">
                          <a:solidFill>
                            <a:srgbClr val="494949"/>
                          </a:solidFill>
                          <a:latin typeface="Times New Roman"/>
                          <a:ea typeface="宋体"/>
                          <a:cs typeface="Times New Roman"/>
                        </a:rPr>
                        <a:t>万港元且须占已发行股本的</a:t>
                      </a:r>
                      <a:r>
                        <a:rPr lang="en-US" sz="2000" kern="100" dirty="0">
                          <a:solidFill>
                            <a:srgbClr val="494949"/>
                          </a:solidFill>
                          <a:latin typeface="Times New Roman"/>
                          <a:ea typeface="宋体"/>
                          <a:cs typeface="Times New Roman"/>
                        </a:rPr>
                        <a:t>20%-25%</a:t>
                      </a:r>
                      <a:endParaRPr lang="zh-CN" sz="2000" kern="100" dirty="0">
                        <a:solidFill>
                          <a:srgbClr val="494949"/>
                        </a:solidFill>
                        <a:latin typeface="Times New Roman"/>
                        <a:ea typeface="宋体"/>
                        <a:cs typeface="Times New Roman"/>
                      </a:endParaRP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06072">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最低市值</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预期公开发行部分市值不低于</a:t>
                      </a:r>
                      <a:r>
                        <a:rPr lang="en-US" sz="2000" kern="100" dirty="0">
                          <a:solidFill>
                            <a:srgbClr val="494949"/>
                          </a:solidFill>
                          <a:latin typeface="Times New Roman"/>
                          <a:ea typeface="宋体"/>
                          <a:cs typeface="Times New Roman"/>
                        </a:rPr>
                        <a:t>5000</a:t>
                      </a:r>
                      <a:r>
                        <a:rPr lang="zh-CN" sz="2000" kern="100" dirty="0">
                          <a:solidFill>
                            <a:srgbClr val="494949"/>
                          </a:solidFill>
                          <a:latin typeface="Times New Roman"/>
                          <a:ea typeface="宋体"/>
                          <a:cs typeface="Times New Roman"/>
                        </a:rPr>
                        <a:t>万港元</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无具体规定，但实际上在上市时不得少于</a:t>
                      </a:r>
                      <a:r>
                        <a:rPr lang="en-US" sz="2000" kern="100" dirty="0">
                          <a:solidFill>
                            <a:srgbClr val="494949"/>
                          </a:solidFill>
                          <a:latin typeface="Times New Roman"/>
                          <a:ea typeface="宋体"/>
                          <a:cs typeface="Times New Roman"/>
                        </a:rPr>
                        <a:t>4600</a:t>
                      </a:r>
                      <a:r>
                        <a:rPr lang="zh-CN" sz="2000" kern="100" dirty="0">
                          <a:solidFill>
                            <a:srgbClr val="494949"/>
                          </a:solidFill>
                          <a:latin typeface="Times New Roman"/>
                          <a:ea typeface="宋体"/>
                          <a:cs typeface="Times New Roman"/>
                        </a:rPr>
                        <a:t>万港元</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80591">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证券市场监管</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其机制相对成熟，监管制度和监管力度较强，政府的监管手段结合市场的力量对上市公司构成极大的约束，监管层和公众投资者对上市公司的不规范问题则反应比较突出。</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全面信息披露，买卖风险自担</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9" name="矩形 18"/>
          <p:cNvSpPr/>
          <p:nvPr/>
        </p:nvSpPr>
        <p:spPr>
          <a:xfrm>
            <a:off x="2771800" y="836712"/>
            <a:ext cx="4493538" cy="461665"/>
          </a:xfrm>
          <a:prstGeom prst="rect">
            <a:avLst/>
          </a:prstGeom>
        </p:spPr>
        <p:txBody>
          <a:bodyPr wrap="none">
            <a:spAutoFit/>
          </a:bodyPr>
          <a:lstStyle/>
          <a:p>
            <a:r>
              <a:rPr lang="zh-CN" altLang="zh-CN" dirty="0" smtClean="0"/>
              <a:t>香港主板与创业板上市条件比较</a:t>
            </a:r>
            <a:endParaRPr lang="zh-CN" altLang="en-US" dirty="0"/>
          </a:p>
        </p:txBody>
      </p:sp>
    </p:spTree>
  </p:cSld>
  <p:clrMapOvr>
    <a:masterClrMapping/>
  </p:clrMapOvr>
  <p:transition>
    <p:fad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801314" cy="461665"/>
          </a:xfrm>
          <a:prstGeom prst="rect">
            <a:avLst/>
          </a:prstGeom>
        </p:spPr>
        <p:txBody>
          <a:bodyPr wrap="none">
            <a:spAutoFit/>
          </a:bodyPr>
          <a:lstStyle/>
          <a:p>
            <a:r>
              <a:rPr lang="zh-CN" altLang="zh-CN" dirty="0" smtClean="0"/>
              <a:t>新加坡主板与创业板上市条件比较</a:t>
            </a:r>
            <a:endParaRPr lang="zh-CN" altLang="en-US" dirty="0"/>
          </a:p>
        </p:txBody>
      </p:sp>
      <p:graphicFrame>
        <p:nvGraphicFramePr>
          <p:cNvPr id="21" name="表格 20"/>
          <p:cNvGraphicFramePr>
            <a:graphicFrameLocks noGrp="1"/>
          </p:cNvGraphicFramePr>
          <p:nvPr>
            <p:extLst>
              <p:ext uri="{D42A27DB-BD31-4B8C-83A1-F6EECF244321}">
                <p14:modId xmlns:p14="http://schemas.microsoft.com/office/powerpoint/2010/main" val="1611793708"/>
              </p:ext>
            </p:extLst>
          </p:nvPr>
        </p:nvGraphicFramePr>
        <p:xfrm>
          <a:off x="1907704" y="1305435"/>
          <a:ext cx="7236297" cy="5507941"/>
        </p:xfrm>
        <a:graphic>
          <a:graphicData uri="http://schemas.openxmlformats.org/drawingml/2006/table">
            <a:tbl>
              <a:tblPr/>
              <a:tblGrid>
                <a:gridCol w="1368152"/>
                <a:gridCol w="2983836"/>
                <a:gridCol w="2884309"/>
              </a:tblGrid>
              <a:tr h="59968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项目</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新加坡主板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新加坡创业板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9968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实收资本</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无具体要求</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无具体要求</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671559">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营运记录</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须具备三年业务记录，发行人最近三年主要业务和管理层没有发生重大变化，实际控制人没有发生变更采用美国会计准则或新加坡准则</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有三年或以上连续、活跃的经营纪录，所持业务在新加坡的公司</a:t>
                      </a:r>
                      <a:r>
                        <a:rPr lang="en-US" sz="2000" kern="100" dirty="0">
                          <a:solidFill>
                            <a:srgbClr val="494949"/>
                          </a:solidFill>
                          <a:latin typeface="Times New Roman"/>
                          <a:ea typeface="宋体"/>
                          <a:cs typeface="Times New Roman"/>
                        </a:rPr>
                        <a:t>,</a:t>
                      </a:r>
                      <a:r>
                        <a:rPr lang="zh-CN" sz="2000" kern="100" dirty="0">
                          <a:solidFill>
                            <a:srgbClr val="494949"/>
                          </a:solidFill>
                          <a:latin typeface="Times New Roman"/>
                          <a:ea typeface="宋体"/>
                          <a:cs typeface="Times New Roman"/>
                        </a:rPr>
                        <a:t>须有两名独立董事；业务不在新加坡的控股公司，有两名常住新加坡的独立董事，一位全职在新加坡的执行董事，并且每季开一次会议</a:t>
                      </a:r>
                      <a:r>
                        <a:rPr lang="zh-CN" sz="2000" kern="100" dirty="0" smtClean="0">
                          <a:solidFill>
                            <a:srgbClr val="494949"/>
                          </a:solidFill>
                          <a:latin typeface="Times New Roman"/>
                          <a:ea typeface="宋体"/>
                          <a:cs typeface="Times New Roman"/>
                        </a:rPr>
                        <a:t>。</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17182">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盈利要求</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过去三年税前利润</a:t>
                      </a:r>
                      <a:r>
                        <a:rPr lang="en-US" sz="2000" kern="100" dirty="0">
                          <a:solidFill>
                            <a:srgbClr val="494949"/>
                          </a:solidFill>
                          <a:latin typeface="Times New Roman"/>
                          <a:ea typeface="宋体"/>
                          <a:cs typeface="Times New Roman"/>
                        </a:rPr>
                        <a:t>750</a:t>
                      </a:r>
                      <a:r>
                        <a:rPr lang="zh-CN" sz="2000" kern="100" dirty="0">
                          <a:solidFill>
                            <a:srgbClr val="494949"/>
                          </a:solidFill>
                          <a:latin typeface="Times New Roman"/>
                          <a:ea typeface="宋体"/>
                          <a:cs typeface="Times New Roman"/>
                        </a:rPr>
                        <a:t>万新元，每年至少</a:t>
                      </a:r>
                      <a:r>
                        <a:rPr lang="en-US" sz="2000" kern="100" dirty="0">
                          <a:solidFill>
                            <a:srgbClr val="494949"/>
                          </a:solidFill>
                          <a:latin typeface="Times New Roman"/>
                          <a:ea typeface="宋体"/>
                          <a:cs typeface="Times New Roman"/>
                        </a:rPr>
                        <a:t>100</a:t>
                      </a:r>
                      <a:r>
                        <a:rPr lang="zh-CN" sz="2000" kern="100" dirty="0">
                          <a:solidFill>
                            <a:srgbClr val="494949"/>
                          </a:solidFill>
                          <a:latin typeface="Times New Roman"/>
                          <a:ea typeface="宋体"/>
                          <a:cs typeface="Times New Roman"/>
                        </a:rPr>
                        <a:t>万新元，或最近两年累计税前盈利</a:t>
                      </a:r>
                      <a:r>
                        <a:rPr lang="en-US" sz="2000" kern="100" dirty="0">
                          <a:solidFill>
                            <a:srgbClr val="494949"/>
                          </a:solidFill>
                          <a:latin typeface="Times New Roman"/>
                          <a:ea typeface="宋体"/>
                          <a:cs typeface="Times New Roman"/>
                        </a:rPr>
                        <a:t>1000</a:t>
                      </a:r>
                      <a:r>
                        <a:rPr lang="zh-CN" sz="2000" kern="100" dirty="0">
                          <a:solidFill>
                            <a:srgbClr val="494949"/>
                          </a:solidFill>
                          <a:latin typeface="Times New Roman"/>
                          <a:ea typeface="宋体"/>
                          <a:cs typeface="Times New Roman"/>
                        </a:rPr>
                        <a:t>万元新币（</a:t>
                      </a:r>
                      <a:r>
                        <a:rPr lang="en-US" sz="2000" kern="100" dirty="0">
                          <a:solidFill>
                            <a:srgbClr val="494949"/>
                          </a:solidFill>
                          <a:latin typeface="Times New Roman"/>
                          <a:ea typeface="宋体"/>
                          <a:cs typeface="Times New Roman"/>
                        </a:rPr>
                        <a:t>1</a:t>
                      </a:r>
                      <a:r>
                        <a:rPr lang="zh-CN" sz="2000" kern="100" dirty="0">
                          <a:solidFill>
                            <a:srgbClr val="494949"/>
                          </a:solidFill>
                          <a:latin typeface="Times New Roman"/>
                          <a:ea typeface="宋体"/>
                          <a:cs typeface="Times New Roman"/>
                        </a:rPr>
                        <a:t>新元约等于</a:t>
                      </a:r>
                      <a:r>
                        <a:rPr lang="en-US" sz="2000" kern="100" dirty="0">
                          <a:solidFill>
                            <a:srgbClr val="494949"/>
                          </a:solidFill>
                          <a:latin typeface="Times New Roman"/>
                          <a:ea typeface="宋体"/>
                          <a:cs typeface="Times New Roman"/>
                        </a:rPr>
                        <a:t>5</a:t>
                      </a:r>
                      <a:r>
                        <a:rPr lang="zh-CN" sz="2000" kern="100" dirty="0">
                          <a:solidFill>
                            <a:srgbClr val="494949"/>
                          </a:solidFill>
                          <a:latin typeface="Times New Roman"/>
                          <a:ea typeface="宋体"/>
                          <a:cs typeface="Times New Roman"/>
                        </a:rPr>
                        <a:t>元人民币）</a:t>
                      </a:r>
                      <a:r>
                        <a:rPr lang="zh-CN" sz="2000" kern="100" dirty="0" smtClean="0">
                          <a:solidFill>
                            <a:srgbClr val="494949"/>
                          </a:solidFill>
                          <a:latin typeface="Times New Roman"/>
                          <a:ea typeface="宋体"/>
                          <a:cs typeface="Times New Roman"/>
                        </a:rPr>
                        <a:t>。</a:t>
                      </a: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并不要求一定有盈利，但会计师报告不能有重大保留意见，有效期为</a:t>
                      </a:r>
                      <a:r>
                        <a:rPr lang="en-US" sz="2000" kern="100" dirty="0">
                          <a:solidFill>
                            <a:srgbClr val="494949"/>
                          </a:solidFill>
                          <a:latin typeface="Times New Roman"/>
                          <a:ea typeface="宋体"/>
                          <a:cs typeface="Times New Roman"/>
                        </a:rPr>
                        <a:t>6</a:t>
                      </a:r>
                      <a:r>
                        <a:rPr lang="zh-CN" sz="2000" kern="100" dirty="0">
                          <a:solidFill>
                            <a:srgbClr val="494949"/>
                          </a:solidFill>
                          <a:latin typeface="Times New Roman"/>
                          <a:ea typeface="宋体"/>
                          <a:cs typeface="Times New Roman"/>
                        </a:rPr>
                        <a:t>个</a:t>
                      </a:r>
                      <a:r>
                        <a:rPr lang="zh-CN" sz="2000" kern="100" dirty="0" smtClean="0">
                          <a:solidFill>
                            <a:srgbClr val="494949"/>
                          </a:solidFill>
                          <a:latin typeface="Times New Roman"/>
                          <a:ea typeface="宋体"/>
                          <a:cs typeface="Times New Roman"/>
                        </a:rPr>
                        <a:t>月</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fad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801314" cy="461665"/>
          </a:xfrm>
          <a:prstGeom prst="rect">
            <a:avLst/>
          </a:prstGeom>
        </p:spPr>
        <p:txBody>
          <a:bodyPr wrap="none">
            <a:spAutoFit/>
          </a:bodyPr>
          <a:lstStyle/>
          <a:p>
            <a:r>
              <a:rPr lang="zh-CN" altLang="zh-CN" dirty="0" smtClean="0"/>
              <a:t>新加坡主板与创业板上市条件比较</a:t>
            </a:r>
            <a:endParaRPr lang="zh-CN" altLang="en-US" dirty="0"/>
          </a:p>
        </p:txBody>
      </p:sp>
      <p:graphicFrame>
        <p:nvGraphicFramePr>
          <p:cNvPr id="21" name="表格 20"/>
          <p:cNvGraphicFramePr>
            <a:graphicFrameLocks noGrp="1"/>
          </p:cNvGraphicFramePr>
          <p:nvPr/>
        </p:nvGraphicFramePr>
        <p:xfrm>
          <a:off x="1835696" y="1556792"/>
          <a:ext cx="7020817" cy="3696072"/>
        </p:xfrm>
        <a:graphic>
          <a:graphicData uri="http://schemas.openxmlformats.org/drawingml/2006/table">
            <a:tbl>
              <a:tblPr/>
              <a:tblGrid>
                <a:gridCol w="2232248"/>
                <a:gridCol w="1990148"/>
                <a:gridCol w="2798421"/>
              </a:tblGrid>
              <a:tr h="648072">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项目</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新加坡主板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新加坡创业板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最低公众持股量</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25%</a:t>
                      </a:r>
                      <a:r>
                        <a:rPr lang="zh-CN" sz="2000" kern="100" dirty="0">
                          <a:solidFill>
                            <a:srgbClr val="494949"/>
                          </a:solidFill>
                          <a:latin typeface="Times New Roman"/>
                          <a:ea typeface="宋体"/>
                          <a:cs typeface="Times New Roman"/>
                        </a:rPr>
                        <a:t>股票至少有一千名股东持有，大于</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亿新币比例减至</a:t>
                      </a:r>
                      <a:r>
                        <a:rPr lang="en-US" sz="2000" kern="100" dirty="0">
                          <a:solidFill>
                            <a:srgbClr val="494949"/>
                          </a:solidFill>
                          <a:latin typeface="Times New Roman"/>
                          <a:ea typeface="宋体"/>
                          <a:cs typeface="Times New Roman"/>
                        </a:rPr>
                        <a:t>10%</a:t>
                      </a:r>
                      <a:endParaRPr lang="zh-CN" sz="2000" kern="100" dirty="0">
                        <a:solidFill>
                          <a:srgbClr val="494949"/>
                        </a:solidFill>
                        <a:latin typeface="Times New Roman"/>
                        <a:ea typeface="宋体"/>
                        <a:cs typeface="Times New Roman"/>
                      </a:endParaRP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公众持股至少为</a:t>
                      </a:r>
                      <a:r>
                        <a:rPr lang="en-US" sz="2000" kern="100" dirty="0">
                          <a:solidFill>
                            <a:srgbClr val="494949"/>
                          </a:solidFill>
                          <a:latin typeface="Times New Roman"/>
                          <a:ea typeface="宋体"/>
                          <a:cs typeface="Times New Roman"/>
                        </a:rPr>
                        <a:t>50</a:t>
                      </a:r>
                      <a:r>
                        <a:rPr lang="zh-CN" sz="2000" kern="100" dirty="0">
                          <a:solidFill>
                            <a:srgbClr val="494949"/>
                          </a:solidFill>
                          <a:latin typeface="Times New Roman"/>
                          <a:ea typeface="宋体"/>
                          <a:cs typeface="Times New Roman"/>
                        </a:rPr>
                        <a:t>万股或发行缴足股本的</a:t>
                      </a:r>
                      <a:r>
                        <a:rPr lang="en-US" sz="2000" kern="100" dirty="0">
                          <a:solidFill>
                            <a:srgbClr val="494949"/>
                          </a:solidFill>
                          <a:latin typeface="Times New Roman"/>
                          <a:ea typeface="宋体"/>
                          <a:cs typeface="Times New Roman"/>
                        </a:rPr>
                        <a:t>15%</a:t>
                      </a:r>
                      <a:r>
                        <a:rPr lang="zh-CN" sz="2000" kern="100" dirty="0">
                          <a:solidFill>
                            <a:srgbClr val="494949"/>
                          </a:solidFill>
                          <a:latin typeface="Times New Roman"/>
                          <a:ea typeface="宋体"/>
                          <a:cs typeface="Times New Roman"/>
                        </a:rPr>
                        <a:t>（以高者为准），至少</a:t>
                      </a:r>
                      <a:r>
                        <a:rPr lang="en-US" sz="2000" kern="100" dirty="0">
                          <a:solidFill>
                            <a:srgbClr val="494949"/>
                          </a:solidFill>
                          <a:latin typeface="Times New Roman"/>
                          <a:ea typeface="宋体"/>
                          <a:cs typeface="Times New Roman"/>
                        </a:rPr>
                        <a:t>500</a:t>
                      </a:r>
                      <a:r>
                        <a:rPr lang="zh-CN" sz="2000" kern="100" dirty="0">
                          <a:solidFill>
                            <a:srgbClr val="494949"/>
                          </a:solidFill>
                          <a:latin typeface="Times New Roman"/>
                          <a:ea typeface="宋体"/>
                          <a:cs typeface="Times New Roman"/>
                        </a:rPr>
                        <a:t>个公众股东</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602704">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最低市值</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8000</a:t>
                      </a:r>
                      <a:r>
                        <a:rPr lang="zh-CN" sz="2000" kern="100" dirty="0">
                          <a:solidFill>
                            <a:srgbClr val="494949"/>
                          </a:solidFill>
                          <a:latin typeface="Times New Roman"/>
                          <a:ea typeface="宋体"/>
                          <a:cs typeface="Times New Roman"/>
                        </a:rPr>
                        <a:t>万新币</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无具体要求</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证券市场监管</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全面信息披露，买卖风险自担</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ransition>
    <p:fad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493538" cy="461665"/>
          </a:xfrm>
          <a:prstGeom prst="rect">
            <a:avLst/>
          </a:prstGeom>
        </p:spPr>
        <p:txBody>
          <a:bodyPr wrap="none">
            <a:spAutoFit/>
          </a:bodyPr>
          <a:lstStyle/>
          <a:p>
            <a:r>
              <a:rPr lang="zh-CN" altLang="zh-CN" dirty="0" smtClean="0"/>
              <a:t>美国主板与创业板上市条件比较</a:t>
            </a:r>
            <a:endParaRPr lang="zh-CN" altLang="zh-CN" dirty="0"/>
          </a:p>
        </p:txBody>
      </p:sp>
      <p:graphicFrame>
        <p:nvGraphicFramePr>
          <p:cNvPr id="22" name="表格 21"/>
          <p:cNvGraphicFramePr>
            <a:graphicFrameLocks noGrp="1"/>
          </p:cNvGraphicFramePr>
          <p:nvPr/>
        </p:nvGraphicFramePr>
        <p:xfrm>
          <a:off x="1907704" y="1556792"/>
          <a:ext cx="6408713" cy="4876800"/>
        </p:xfrm>
        <a:graphic>
          <a:graphicData uri="http://schemas.openxmlformats.org/drawingml/2006/table">
            <a:tbl>
              <a:tblPr/>
              <a:tblGrid>
                <a:gridCol w="1656184"/>
                <a:gridCol w="2198086"/>
                <a:gridCol w="2554443"/>
              </a:tblGrid>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项目</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美国主板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美国创业板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实收资本</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无具体要求</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有盈利的企业资产净值要求在</a:t>
                      </a:r>
                      <a:r>
                        <a:rPr lang="en-US" sz="2000" kern="100" dirty="0">
                          <a:solidFill>
                            <a:srgbClr val="494949"/>
                          </a:solidFill>
                          <a:latin typeface="Times New Roman"/>
                          <a:ea typeface="宋体"/>
                          <a:cs typeface="Times New Roman"/>
                        </a:rPr>
                        <a:t>400</a:t>
                      </a:r>
                      <a:r>
                        <a:rPr lang="zh-CN" sz="2000" kern="100" dirty="0">
                          <a:solidFill>
                            <a:srgbClr val="494949"/>
                          </a:solidFill>
                          <a:latin typeface="Times New Roman"/>
                          <a:ea typeface="宋体"/>
                          <a:cs typeface="Times New Roman"/>
                        </a:rPr>
                        <a:t>万美元以上，无盈利企业资产净值要求在</a:t>
                      </a:r>
                      <a:r>
                        <a:rPr lang="en-US" sz="2000" kern="100" dirty="0">
                          <a:solidFill>
                            <a:srgbClr val="494949"/>
                          </a:solidFill>
                          <a:latin typeface="Times New Roman"/>
                          <a:ea typeface="宋体"/>
                          <a:cs typeface="Times New Roman"/>
                        </a:rPr>
                        <a:t>1200</a:t>
                      </a:r>
                      <a:r>
                        <a:rPr lang="zh-CN" sz="2000" kern="100" dirty="0">
                          <a:solidFill>
                            <a:srgbClr val="494949"/>
                          </a:solidFill>
                          <a:latin typeface="Times New Roman"/>
                          <a:ea typeface="宋体"/>
                          <a:cs typeface="Times New Roman"/>
                        </a:rPr>
                        <a:t>万美元以上</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营运记录</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须具备三年业务记录，发行人最近三年主要业务和管理层没有发生重大变化，实际控制人没有发生变更，采用美国会计准则</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有盈利的企业经营年限没有要求，无盈利的企业经营年限要在三年以上</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493538" cy="461665"/>
          </a:xfrm>
          <a:prstGeom prst="rect">
            <a:avLst/>
          </a:prstGeom>
        </p:spPr>
        <p:txBody>
          <a:bodyPr wrap="none">
            <a:spAutoFit/>
          </a:bodyPr>
          <a:lstStyle/>
          <a:p>
            <a:r>
              <a:rPr lang="zh-CN" altLang="zh-CN" dirty="0" smtClean="0"/>
              <a:t>美国主板与创业板上市条件比较</a:t>
            </a:r>
            <a:endParaRPr lang="zh-CN" altLang="zh-CN" dirty="0"/>
          </a:p>
        </p:txBody>
      </p:sp>
      <p:graphicFrame>
        <p:nvGraphicFramePr>
          <p:cNvPr id="22" name="表格 21"/>
          <p:cNvGraphicFramePr>
            <a:graphicFrameLocks noGrp="1"/>
          </p:cNvGraphicFramePr>
          <p:nvPr/>
        </p:nvGraphicFramePr>
        <p:xfrm>
          <a:off x="1835696" y="1412776"/>
          <a:ext cx="6840760" cy="4572000"/>
        </p:xfrm>
        <a:graphic>
          <a:graphicData uri="http://schemas.openxmlformats.org/drawingml/2006/table">
            <a:tbl>
              <a:tblPr/>
              <a:tblGrid>
                <a:gridCol w="1767837"/>
                <a:gridCol w="2346271"/>
                <a:gridCol w="2726652"/>
              </a:tblGrid>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项目</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美国主板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美国创业板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盈利要求</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三年盈利，每年税前收益</a:t>
                      </a:r>
                      <a:r>
                        <a:rPr lang="en-US" sz="2000" kern="100" dirty="0">
                          <a:solidFill>
                            <a:srgbClr val="494949"/>
                          </a:solidFill>
                          <a:latin typeface="Times New Roman"/>
                          <a:ea typeface="宋体"/>
                          <a:cs typeface="Times New Roman"/>
                        </a:rPr>
                        <a:t>200</a:t>
                      </a:r>
                      <a:r>
                        <a:rPr lang="zh-CN" sz="2000" kern="100" dirty="0">
                          <a:solidFill>
                            <a:srgbClr val="494949"/>
                          </a:solidFill>
                          <a:latin typeface="Times New Roman"/>
                          <a:ea typeface="宋体"/>
                          <a:cs typeface="Times New Roman"/>
                        </a:rPr>
                        <a:t>万美元，最近一年税前收益为</a:t>
                      </a:r>
                      <a:r>
                        <a:rPr lang="en-US" sz="2000" kern="100" dirty="0">
                          <a:solidFill>
                            <a:srgbClr val="494949"/>
                          </a:solidFill>
                          <a:latin typeface="Times New Roman"/>
                          <a:ea typeface="宋体"/>
                          <a:cs typeface="Times New Roman"/>
                        </a:rPr>
                        <a:t>250</a:t>
                      </a:r>
                      <a:r>
                        <a:rPr lang="zh-CN" sz="2000" kern="100" dirty="0">
                          <a:solidFill>
                            <a:srgbClr val="494949"/>
                          </a:solidFill>
                          <a:latin typeface="Times New Roman"/>
                          <a:ea typeface="宋体"/>
                          <a:cs typeface="Times New Roman"/>
                        </a:rPr>
                        <a:t>万美元；</a:t>
                      </a:r>
                    </a:p>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或三年累计税前收益</a:t>
                      </a:r>
                      <a:r>
                        <a:rPr lang="en-US" sz="2000" kern="100" dirty="0">
                          <a:solidFill>
                            <a:srgbClr val="494949"/>
                          </a:solidFill>
                          <a:latin typeface="Times New Roman"/>
                          <a:ea typeface="宋体"/>
                          <a:cs typeface="Times New Roman"/>
                        </a:rPr>
                        <a:t>650</a:t>
                      </a:r>
                      <a:r>
                        <a:rPr lang="zh-CN" sz="2000" kern="100" dirty="0">
                          <a:solidFill>
                            <a:srgbClr val="494949"/>
                          </a:solidFill>
                          <a:latin typeface="Times New Roman"/>
                          <a:ea typeface="宋体"/>
                          <a:cs typeface="Times New Roman"/>
                        </a:rPr>
                        <a:t>万美与，最近一年</a:t>
                      </a:r>
                      <a:r>
                        <a:rPr lang="en-US" sz="2000" kern="100" dirty="0">
                          <a:solidFill>
                            <a:srgbClr val="494949"/>
                          </a:solidFill>
                          <a:latin typeface="Times New Roman"/>
                          <a:ea typeface="宋体"/>
                          <a:cs typeface="Times New Roman"/>
                        </a:rPr>
                        <a:t>450</a:t>
                      </a:r>
                      <a:r>
                        <a:rPr lang="zh-CN" sz="2000" kern="100" dirty="0">
                          <a:solidFill>
                            <a:srgbClr val="494949"/>
                          </a:solidFill>
                          <a:latin typeface="Times New Roman"/>
                          <a:ea typeface="宋体"/>
                          <a:cs typeface="Times New Roman"/>
                        </a:rPr>
                        <a:t>万美元；</a:t>
                      </a:r>
                    </a:p>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或最近一年总市值不低于</a:t>
                      </a:r>
                      <a:r>
                        <a:rPr lang="en-US" sz="2000" kern="100" dirty="0">
                          <a:solidFill>
                            <a:srgbClr val="494949"/>
                          </a:solidFill>
                          <a:latin typeface="Times New Roman"/>
                          <a:ea typeface="宋体"/>
                          <a:cs typeface="Times New Roman"/>
                        </a:rPr>
                        <a:t>5</a:t>
                      </a:r>
                      <a:r>
                        <a:rPr lang="zh-CN" sz="2000" kern="100" dirty="0">
                          <a:solidFill>
                            <a:srgbClr val="494949"/>
                          </a:solidFill>
                          <a:latin typeface="Times New Roman"/>
                          <a:ea typeface="宋体"/>
                          <a:cs typeface="Times New Roman"/>
                        </a:rPr>
                        <a:t>亿美元的公司且收入达到</a:t>
                      </a:r>
                      <a:r>
                        <a:rPr lang="en-US" sz="2000" kern="100" dirty="0">
                          <a:solidFill>
                            <a:srgbClr val="494949"/>
                          </a:solidFill>
                          <a:latin typeface="Times New Roman"/>
                          <a:ea typeface="宋体"/>
                          <a:cs typeface="Times New Roman"/>
                        </a:rPr>
                        <a:t>2</a:t>
                      </a:r>
                      <a:r>
                        <a:rPr lang="zh-CN" sz="2000" kern="100" dirty="0">
                          <a:solidFill>
                            <a:srgbClr val="494949"/>
                          </a:solidFill>
                          <a:latin typeface="Times New Roman"/>
                          <a:ea typeface="宋体"/>
                          <a:cs typeface="Times New Roman"/>
                        </a:rPr>
                        <a:t>亿美元的公司，三年总收益合计</a:t>
                      </a:r>
                      <a:r>
                        <a:rPr lang="en-US" sz="2000" kern="100" dirty="0">
                          <a:solidFill>
                            <a:srgbClr val="494949"/>
                          </a:solidFill>
                          <a:latin typeface="Times New Roman"/>
                          <a:ea typeface="宋体"/>
                          <a:cs typeface="Times New Roman"/>
                        </a:rPr>
                        <a:t>2500</a:t>
                      </a:r>
                      <a:r>
                        <a:rPr lang="zh-CN" sz="2000" kern="100" dirty="0">
                          <a:solidFill>
                            <a:srgbClr val="494949"/>
                          </a:solidFill>
                          <a:latin typeface="Times New Roman"/>
                          <a:ea typeface="宋体"/>
                          <a:cs typeface="Times New Roman"/>
                        </a:rPr>
                        <a:t>万美元。</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要求有盈利的企业以最新的财政年度或者前三年中两个会计年度净收入</a:t>
                      </a:r>
                      <a:r>
                        <a:rPr lang="en-US" sz="2000" kern="100" dirty="0">
                          <a:solidFill>
                            <a:srgbClr val="494949"/>
                          </a:solidFill>
                          <a:latin typeface="Times New Roman"/>
                          <a:ea typeface="宋体"/>
                          <a:cs typeface="Times New Roman"/>
                        </a:rPr>
                        <a:t>40</a:t>
                      </a:r>
                      <a:r>
                        <a:rPr lang="zh-CN" sz="2000" kern="100" dirty="0">
                          <a:solidFill>
                            <a:srgbClr val="494949"/>
                          </a:solidFill>
                          <a:latin typeface="Times New Roman"/>
                          <a:ea typeface="宋体"/>
                          <a:cs typeface="Times New Roman"/>
                        </a:rPr>
                        <a:t>万美元；对无盈利的企业没有净收入的要求</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493538" cy="461665"/>
          </a:xfrm>
          <a:prstGeom prst="rect">
            <a:avLst/>
          </a:prstGeom>
        </p:spPr>
        <p:txBody>
          <a:bodyPr wrap="none">
            <a:spAutoFit/>
          </a:bodyPr>
          <a:lstStyle/>
          <a:p>
            <a:r>
              <a:rPr lang="zh-CN" altLang="zh-CN" dirty="0" smtClean="0"/>
              <a:t>美国主板与创业板上市条件比较</a:t>
            </a:r>
            <a:endParaRPr lang="zh-CN" altLang="zh-CN" dirty="0"/>
          </a:p>
        </p:txBody>
      </p:sp>
      <p:graphicFrame>
        <p:nvGraphicFramePr>
          <p:cNvPr id="22" name="表格 21"/>
          <p:cNvGraphicFramePr>
            <a:graphicFrameLocks noGrp="1"/>
          </p:cNvGraphicFramePr>
          <p:nvPr/>
        </p:nvGraphicFramePr>
        <p:xfrm>
          <a:off x="1835696" y="1412776"/>
          <a:ext cx="6840760" cy="4572000"/>
        </p:xfrm>
        <a:graphic>
          <a:graphicData uri="http://schemas.openxmlformats.org/drawingml/2006/table">
            <a:tbl>
              <a:tblPr/>
              <a:tblGrid>
                <a:gridCol w="1767837"/>
                <a:gridCol w="2346271"/>
                <a:gridCol w="2726652"/>
              </a:tblGrid>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项目</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美国主板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美国创业板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最低公众持股量</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社会公众持有的股票数目不少于</a:t>
                      </a:r>
                      <a:r>
                        <a:rPr lang="en-US" sz="2000" kern="100" dirty="0">
                          <a:solidFill>
                            <a:srgbClr val="494949"/>
                          </a:solidFill>
                          <a:latin typeface="Times New Roman"/>
                          <a:ea typeface="宋体"/>
                          <a:cs typeface="Times New Roman"/>
                        </a:rPr>
                        <a:t>250</a:t>
                      </a:r>
                      <a:r>
                        <a:rPr lang="zh-CN" sz="2000" kern="100" dirty="0">
                          <a:solidFill>
                            <a:srgbClr val="494949"/>
                          </a:solidFill>
                          <a:latin typeface="Times New Roman"/>
                          <a:ea typeface="宋体"/>
                          <a:cs typeface="Times New Roman"/>
                        </a:rPr>
                        <a:t>万股；有</a:t>
                      </a:r>
                      <a:r>
                        <a:rPr lang="en-US" sz="2000" kern="100" dirty="0">
                          <a:solidFill>
                            <a:srgbClr val="494949"/>
                          </a:solidFill>
                          <a:latin typeface="Times New Roman"/>
                          <a:ea typeface="宋体"/>
                          <a:cs typeface="Times New Roman"/>
                        </a:rPr>
                        <a:t>100</a:t>
                      </a:r>
                      <a:r>
                        <a:rPr lang="zh-CN" sz="2000" kern="100" dirty="0">
                          <a:solidFill>
                            <a:srgbClr val="494949"/>
                          </a:solidFill>
                          <a:latin typeface="Times New Roman"/>
                          <a:ea typeface="宋体"/>
                          <a:cs typeface="Times New Roman"/>
                        </a:rPr>
                        <a:t>股以上的股东人数不少于</a:t>
                      </a:r>
                      <a:r>
                        <a:rPr lang="en-US" sz="2000" kern="100" dirty="0">
                          <a:solidFill>
                            <a:srgbClr val="494949"/>
                          </a:solidFill>
                          <a:latin typeface="Times New Roman"/>
                          <a:ea typeface="宋体"/>
                          <a:cs typeface="Times New Roman"/>
                        </a:rPr>
                        <a:t>5000</a:t>
                      </a:r>
                      <a:r>
                        <a:rPr lang="zh-CN" sz="2000" kern="100" dirty="0">
                          <a:solidFill>
                            <a:srgbClr val="494949"/>
                          </a:solidFill>
                          <a:latin typeface="Times New Roman"/>
                          <a:ea typeface="宋体"/>
                          <a:cs typeface="Times New Roman"/>
                        </a:rPr>
                        <a:t>名</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25%</a:t>
                      </a:r>
                      <a:r>
                        <a:rPr lang="zh-CN" sz="2000" kern="100" dirty="0">
                          <a:solidFill>
                            <a:srgbClr val="494949"/>
                          </a:solidFill>
                          <a:latin typeface="Times New Roman"/>
                          <a:ea typeface="宋体"/>
                          <a:cs typeface="Times New Roman"/>
                        </a:rPr>
                        <a:t>以上，有盈利的企业公众的持股要在</a:t>
                      </a:r>
                      <a:r>
                        <a:rPr lang="en-US" sz="2000" kern="100" dirty="0">
                          <a:solidFill>
                            <a:srgbClr val="494949"/>
                          </a:solidFill>
                          <a:latin typeface="Times New Roman"/>
                          <a:ea typeface="宋体"/>
                          <a:cs typeface="Times New Roman"/>
                        </a:rPr>
                        <a:t>50</a:t>
                      </a:r>
                      <a:r>
                        <a:rPr lang="zh-CN" sz="2000" kern="100" dirty="0">
                          <a:solidFill>
                            <a:srgbClr val="494949"/>
                          </a:solidFill>
                          <a:latin typeface="Times New Roman"/>
                          <a:ea typeface="宋体"/>
                          <a:cs typeface="Times New Roman"/>
                        </a:rPr>
                        <a:t>万股以上，无盈利企业公众持股要在</a:t>
                      </a:r>
                      <a:r>
                        <a:rPr lang="en-US" sz="2000" kern="100" dirty="0">
                          <a:solidFill>
                            <a:srgbClr val="494949"/>
                          </a:solidFill>
                          <a:latin typeface="Times New Roman"/>
                          <a:ea typeface="宋体"/>
                          <a:cs typeface="Times New Roman"/>
                        </a:rPr>
                        <a:t>100</a:t>
                      </a:r>
                      <a:r>
                        <a:rPr lang="zh-CN" sz="2000" kern="100" dirty="0">
                          <a:solidFill>
                            <a:srgbClr val="494949"/>
                          </a:solidFill>
                          <a:latin typeface="Times New Roman"/>
                          <a:ea typeface="宋体"/>
                          <a:cs typeface="Times New Roman"/>
                        </a:rPr>
                        <a:t>万股以上；有盈利的企业公众持股量在</a:t>
                      </a:r>
                      <a:r>
                        <a:rPr lang="en-US" sz="2000" kern="100" dirty="0">
                          <a:solidFill>
                            <a:srgbClr val="494949"/>
                          </a:solidFill>
                          <a:latin typeface="Times New Roman"/>
                          <a:ea typeface="宋体"/>
                          <a:cs typeface="Times New Roman"/>
                        </a:rPr>
                        <a:t>50</a:t>
                      </a:r>
                      <a:r>
                        <a:rPr lang="zh-CN" sz="2000" kern="100" dirty="0">
                          <a:solidFill>
                            <a:srgbClr val="494949"/>
                          </a:solidFill>
                          <a:latin typeface="Times New Roman"/>
                          <a:ea typeface="宋体"/>
                          <a:cs typeface="Times New Roman"/>
                        </a:rPr>
                        <a:t>万股至</a:t>
                      </a:r>
                      <a:r>
                        <a:rPr lang="en-US" sz="2000" kern="100" dirty="0">
                          <a:solidFill>
                            <a:srgbClr val="494949"/>
                          </a:solidFill>
                          <a:latin typeface="Times New Roman"/>
                          <a:ea typeface="宋体"/>
                          <a:cs typeface="Times New Roman"/>
                        </a:rPr>
                        <a:t>100</a:t>
                      </a:r>
                      <a:r>
                        <a:rPr lang="zh-CN" sz="2000" kern="100" dirty="0">
                          <a:solidFill>
                            <a:srgbClr val="494949"/>
                          </a:solidFill>
                          <a:latin typeface="Times New Roman"/>
                          <a:ea typeface="宋体"/>
                          <a:cs typeface="Times New Roman"/>
                        </a:rPr>
                        <a:t>万股的，股东人数要求在</a:t>
                      </a:r>
                      <a:r>
                        <a:rPr lang="en-US" sz="2000" kern="100" dirty="0">
                          <a:solidFill>
                            <a:srgbClr val="494949"/>
                          </a:solidFill>
                          <a:latin typeface="Times New Roman"/>
                          <a:ea typeface="宋体"/>
                          <a:cs typeface="Times New Roman"/>
                        </a:rPr>
                        <a:t>800</a:t>
                      </a:r>
                      <a:r>
                        <a:rPr lang="zh-CN" sz="2000" kern="100" dirty="0">
                          <a:solidFill>
                            <a:srgbClr val="494949"/>
                          </a:solidFill>
                          <a:latin typeface="Times New Roman"/>
                          <a:ea typeface="宋体"/>
                          <a:cs typeface="Times New Roman"/>
                        </a:rPr>
                        <a:t>人以上；公众持股多于</a:t>
                      </a:r>
                      <a:r>
                        <a:rPr lang="en-US" sz="2000" kern="100" dirty="0">
                          <a:solidFill>
                            <a:srgbClr val="494949"/>
                          </a:solidFill>
                          <a:latin typeface="Times New Roman"/>
                          <a:ea typeface="宋体"/>
                          <a:cs typeface="Times New Roman"/>
                        </a:rPr>
                        <a:t>100</a:t>
                      </a:r>
                      <a:r>
                        <a:rPr lang="zh-CN" sz="2000" kern="100" dirty="0">
                          <a:solidFill>
                            <a:srgbClr val="494949"/>
                          </a:solidFill>
                          <a:latin typeface="Times New Roman"/>
                          <a:ea typeface="宋体"/>
                          <a:cs typeface="Times New Roman"/>
                        </a:rPr>
                        <a:t>万股的，股东人数要求在</a:t>
                      </a:r>
                      <a:r>
                        <a:rPr lang="en-US" sz="2000" kern="100" dirty="0">
                          <a:solidFill>
                            <a:srgbClr val="494949"/>
                          </a:solidFill>
                          <a:latin typeface="Times New Roman"/>
                          <a:ea typeface="宋体"/>
                          <a:cs typeface="Times New Roman"/>
                        </a:rPr>
                        <a:t>400</a:t>
                      </a:r>
                      <a:r>
                        <a:rPr lang="zh-CN" sz="2000" kern="100" dirty="0">
                          <a:solidFill>
                            <a:srgbClr val="494949"/>
                          </a:solidFill>
                          <a:latin typeface="Times New Roman"/>
                          <a:ea typeface="宋体"/>
                          <a:cs typeface="Times New Roman"/>
                        </a:rPr>
                        <a:t>人以上。无盈利的企业股东人数要求在</a:t>
                      </a:r>
                      <a:r>
                        <a:rPr lang="en-US" sz="2000" kern="100" dirty="0">
                          <a:solidFill>
                            <a:srgbClr val="494949"/>
                          </a:solidFill>
                          <a:latin typeface="Times New Roman"/>
                          <a:ea typeface="宋体"/>
                          <a:cs typeface="Times New Roman"/>
                        </a:rPr>
                        <a:t>400</a:t>
                      </a:r>
                      <a:r>
                        <a:rPr lang="zh-CN" sz="2000" kern="100" dirty="0">
                          <a:solidFill>
                            <a:srgbClr val="494949"/>
                          </a:solidFill>
                          <a:latin typeface="Times New Roman"/>
                          <a:ea typeface="宋体"/>
                          <a:cs typeface="Times New Roman"/>
                        </a:rPr>
                        <a:t>人以上。</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493538" cy="461665"/>
          </a:xfrm>
          <a:prstGeom prst="rect">
            <a:avLst/>
          </a:prstGeom>
        </p:spPr>
        <p:txBody>
          <a:bodyPr wrap="none">
            <a:spAutoFit/>
          </a:bodyPr>
          <a:lstStyle/>
          <a:p>
            <a:r>
              <a:rPr lang="zh-CN" altLang="zh-CN" dirty="0" smtClean="0"/>
              <a:t>美国主板与创业板上市条件比较</a:t>
            </a:r>
            <a:endParaRPr lang="zh-CN" altLang="zh-CN" dirty="0"/>
          </a:p>
        </p:txBody>
      </p:sp>
      <p:graphicFrame>
        <p:nvGraphicFramePr>
          <p:cNvPr id="22" name="表格 21"/>
          <p:cNvGraphicFramePr>
            <a:graphicFrameLocks noGrp="1"/>
          </p:cNvGraphicFramePr>
          <p:nvPr>
            <p:extLst>
              <p:ext uri="{D42A27DB-BD31-4B8C-83A1-F6EECF244321}">
                <p14:modId xmlns:p14="http://schemas.microsoft.com/office/powerpoint/2010/main" val="2223994528"/>
              </p:ext>
            </p:extLst>
          </p:nvPr>
        </p:nvGraphicFramePr>
        <p:xfrm>
          <a:off x="1835696" y="1412776"/>
          <a:ext cx="6840760" cy="4572000"/>
        </p:xfrm>
        <a:graphic>
          <a:graphicData uri="http://schemas.openxmlformats.org/drawingml/2006/table">
            <a:tbl>
              <a:tblPr/>
              <a:tblGrid>
                <a:gridCol w="2016224"/>
                <a:gridCol w="2097884"/>
                <a:gridCol w="2726652"/>
              </a:tblGrid>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项目</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美国主板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美国创业板</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最低市值</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1</a:t>
                      </a:r>
                      <a:r>
                        <a:rPr lang="zh-CN" sz="2000" kern="100" dirty="0">
                          <a:solidFill>
                            <a:srgbClr val="494949"/>
                          </a:solidFill>
                          <a:latin typeface="Times New Roman"/>
                          <a:ea typeface="宋体"/>
                          <a:cs typeface="Times New Roman"/>
                        </a:rPr>
                        <a:t>亿美元</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无要求</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证券市场监管</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zh-CN" sz="2000" kern="100" dirty="0">
                          <a:solidFill>
                            <a:srgbClr val="494949"/>
                          </a:solidFill>
                          <a:latin typeface="Times New Roman"/>
                          <a:ea typeface="宋体"/>
                          <a:cs typeface="Times New Roman"/>
                        </a:rPr>
                        <a:t>其机制比较成熟，监管制度和监管力度较强，市场化程度高，政府的监管手段结合市场的力量对上市公司构成极大的约束，一旦上市公司出现违法</a:t>
                      </a:r>
                      <a:r>
                        <a:rPr lang="zh-CN" sz="2000" kern="100" dirty="0" smtClean="0">
                          <a:solidFill>
                            <a:srgbClr val="494949"/>
                          </a:solidFill>
                          <a:latin typeface="Times New Roman"/>
                          <a:ea typeface="宋体"/>
                          <a:cs typeface="Times New Roman"/>
                        </a:rPr>
                        <a:t>违规</a:t>
                      </a:r>
                      <a:r>
                        <a:rPr lang="zh-CN" altLang="en-US" sz="2000" kern="100" dirty="0" smtClean="0">
                          <a:solidFill>
                            <a:srgbClr val="494949"/>
                          </a:solidFill>
                          <a:latin typeface="Times New Roman"/>
                          <a:ea typeface="宋体"/>
                          <a:cs typeface="Times New Roman"/>
                        </a:rPr>
                        <a:t>行为</a:t>
                      </a:r>
                      <a:r>
                        <a:rPr lang="zh-CN" sz="2000" kern="100" dirty="0" smtClean="0">
                          <a:solidFill>
                            <a:srgbClr val="494949"/>
                          </a:solidFill>
                          <a:latin typeface="Times New Roman"/>
                          <a:ea typeface="宋体"/>
                          <a:cs typeface="Times New Roman"/>
                        </a:rPr>
                        <a:t>，</a:t>
                      </a:r>
                      <a:r>
                        <a:rPr lang="zh-CN" sz="2000" kern="100" dirty="0">
                          <a:solidFill>
                            <a:srgbClr val="494949"/>
                          </a:solidFill>
                          <a:latin typeface="Times New Roman"/>
                          <a:ea typeface="宋体"/>
                          <a:cs typeface="Times New Roman"/>
                        </a:rPr>
                        <a:t>处罚严厉。</a:t>
                      </a:r>
                    </a:p>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304800" algn="l" defTabSz="914400" rtl="0" eaLnBrk="1" latinLnBrk="0" hangingPunct="1">
                        <a:spcAft>
                          <a:spcPts val="0"/>
                        </a:spcAft>
                      </a:pPr>
                      <a:r>
                        <a:rPr lang="en-US" sz="2000" kern="100" dirty="0">
                          <a:solidFill>
                            <a:srgbClr val="494949"/>
                          </a:solidFill>
                          <a:latin typeface="Times New Roman"/>
                          <a:ea typeface="宋体"/>
                          <a:cs typeface="Times New Roman"/>
                        </a:rPr>
                        <a:t> </a:t>
                      </a:r>
                      <a:endParaRPr lang="zh-CN" sz="2000" kern="100" dirty="0">
                        <a:solidFill>
                          <a:srgbClr val="494949"/>
                        </a:solidFill>
                        <a:latin typeface="Times New Roman"/>
                        <a:ea typeface="宋体"/>
                        <a:cs typeface="Times New Roman"/>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pPr marL="857250" indent="-857250">
              <a:lnSpc>
                <a:spcPct val="200000"/>
              </a:lnSpc>
            </a:pPr>
            <a:r>
              <a:rPr lang="en-US" altLang="zh-CN" dirty="0" smtClean="0">
                <a:ea typeface="宋体" charset="-122"/>
              </a:rPr>
              <a:t>3.</a:t>
            </a:r>
            <a:r>
              <a:rPr lang="zh-CN" altLang="en-US" dirty="0" smtClean="0">
                <a:ea typeface="宋体" charset="-122"/>
              </a:rPr>
              <a:t>融资方式与企业生命周期的契合</a:t>
            </a:r>
            <a:endParaRPr lang="en-US" altLang="zh-CN" dirty="0" smtClean="0"/>
          </a:p>
        </p:txBody>
      </p:sp>
      <p:sp>
        <p:nvSpPr>
          <p:cNvPr id="19" name="矩形 18"/>
          <p:cNvSpPr/>
          <p:nvPr/>
        </p:nvSpPr>
        <p:spPr>
          <a:xfrm>
            <a:off x="1979712" y="836712"/>
            <a:ext cx="6624736" cy="3785652"/>
          </a:xfrm>
          <a:prstGeom prst="rect">
            <a:avLst/>
          </a:prstGeom>
        </p:spPr>
        <p:txBody>
          <a:bodyPr wrap="square">
            <a:spAutoFit/>
          </a:bodyPr>
          <a:lstStyle/>
          <a:p>
            <a:r>
              <a:rPr lang="zh-CN" altLang="en-US" dirty="0" smtClean="0"/>
              <a:t>常见融资方式：</a:t>
            </a:r>
            <a:endParaRPr lang="en-US" altLang="zh-CN" dirty="0" smtClean="0"/>
          </a:p>
          <a:p>
            <a:r>
              <a:rPr lang="zh-CN" altLang="en-US" dirty="0" smtClean="0"/>
              <a:t>第二种：民间借贷  </a:t>
            </a:r>
            <a:endParaRPr lang="en-US" altLang="zh-CN" dirty="0" smtClean="0"/>
          </a:p>
          <a:p>
            <a:endParaRPr lang="en-US" altLang="zh-CN" dirty="0" smtClean="0"/>
          </a:p>
          <a:p>
            <a:r>
              <a:rPr lang="zh-CN" altLang="en-US" dirty="0" smtClean="0"/>
              <a:t>民间借贷多发生在经济较发达、市场化程度较高的地区，例如广东、江浙地区。这些地区经济活跃，资金流动性强，资金需求量大。市场存在的现实需求决定了民间借贷的长期存在并兴旺发达。借贷过程中，要注意借据要素齐全，借贷双方应就借贷的金额、利息、期限、责任等内容签订书面借据或协议。</a:t>
            </a:r>
            <a:endParaRPr lang="zh-CN" altLang="en-US" dirty="0"/>
          </a:p>
        </p:txBody>
      </p:sp>
    </p:spTree>
  </p:cSld>
  <p:clrMapOvr>
    <a:masterClrMapping/>
  </p:clrMapOvr>
  <p:transition>
    <p:fade/>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564070" cy="461665"/>
          </a:xfrm>
          <a:prstGeom prst="rect">
            <a:avLst/>
          </a:prstGeom>
        </p:spPr>
        <p:txBody>
          <a:bodyPr wrap="none">
            <a:spAutoFit/>
          </a:bodyPr>
          <a:lstStyle/>
          <a:p>
            <a:r>
              <a:rPr lang="zh-CN" altLang="zh-CN" dirty="0" smtClean="0"/>
              <a:t> 中国主板与创业板上市条件比较</a:t>
            </a:r>
            <a:endParaRPr lang="zh-CN" altLang="zh-CN" dirty="0"/>
          </a:p>
        </p:txBody>
      </p:sp>
      <p:graphicFrame>
        <p:nvGraphicFramePr>
          <p:cNvPr id="20" name="表格 19"/>
          <p:cNvGraphicFramePr>
            <a:graphicFrameLocks noGrp="1"/>
          </p:cNvGraphicFramePr>
          <p:nvPr>
            <p:extLst>
              <p:ext uri="{D42A27DB-BD31-4B8C-83A1-F6EECF244321}">
                <p14:modId xmlns:p14="http://schemas.microsoft.com/office/powerpoint/2010/main" val="1352624876"/>
              </p:ext>
            </p:extLst>
          </p:nvPr>
        </p:nvGraphicFramePr>
        <p:xfrm>
          <a:off x="1907704" y="1412776"/>
          <a:ext cx="6696744" cy="3175248"/>
        </p:xfrm>
        <a:graphic>
          <a:graphicData uri="http://schemas.openxmlformats.org/drawingml/2006/table">
            <a:tbl>
              <a:tblPr/>
              <a:tblGrid>
                <a:gridCol w="1728192"/>
                <a:gridCol w="2736304"/>
                <a:gridCol w="2232248"/>
              </a:tblGrid>
              <a:tr h="432048">
                <a:tc>
                  <a:txBody>
                    <a:bodyPr/>
                    <a:lstStyle/>
                    <a:p>
                      <a:pPr algn="l">
                        <a:spcAft>
                          <a:spcPts val="0"/>
                        </a:spcAft>
                      </a:pPr>
                      <a:r>
                        <a:rPr lang="en-US" sz="1200" kern="100" dirty="0">
                          <a:solidFill>
                            <a:srgbClr val="494949"/>
                          </a:solidFill>
                          <a:latin typeface="宋体"/>
                          <a:ea typeface="宋体"/>
                          <a:cs typeface="Times New Roman"/>
                        </a:rPr>
                        <a:t> </a:t>
                      </a:r>
                      <a:endParaRPr lang="zh-CN" sz="105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2000" kern="100" dirty="0" smtClean="0">
                          <a:solidFill>
                            <a:srgbClr val="494949"/>
                          </a:solidFill>
                          <a:latin typeface="华文宋体" pitchFamily="2" charset="-122"/>
                          <a:ea typeface="华文宋体" pitchFamily="2" charset="-122"/>
                          <a:cs typeface="Times New Roman"/>
                        </a:rPr>
                        <a:t>A</a:t>
                      </a:r>
                      <a:r>
                        <a:rPr lang="zh-CN" sz="2000" kern="100" dirty="0">
                          <a:solidFill>
                            <a:srgbClr val="494949"/>
                          </a:solidFill>
                          <a:latin typeface="华文宋体" pitchFamily="2" charset="-122"/>
                          <a:ea typeface="华文宋体" pitchFamily="2" charset="-122"/>
                          <a:cs typeface="Times New Roman"/>
                        </a:rPr>
                        <a:t>股主板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a:solidFill>
                            <a:srgbClr val="494949"/>
                          </a:solidFill>
                          <a:latin typeface="华文宋体" pitchFamily="2" charset="-122"/>
                          <a:ea typeface="华文宋体" pitchFamily="2" charset="-122"/>
                          <a:cs typeface="Times New Roman"/>
                        </a:rPr>
                        <a:t>创业板</a:t>
                      </a:r>
                      <a:r>
                        <a:rPr lang="en-US" sz="2000" kern="100" dirty="0">
                          <a:solidFill>
                            <a:srgbClr val="494949"/>
                          </a:solidFill>
                          <a:latin typeface="华文宋体" pitchFamily="2" charset="-122"/>
                          <a:ea typeface="华文宋体" pitchFamily="2" charset="-122"/>
                          <a:cs typeface="Times New Roman"/>
                        </a:rPr>
                        <a:t>IPO</a:t>
                      </a:r>
                      <a:r>
                        <a:rPr lang="zh-CN" sz="2000" kern="100" dirty="0">
                          <a:solidFill>
                            <a:srgbClr val="494949"/>
                          </a:solidFill>
                          <a:latin typeface="华文宋体" pitchFamily="2" charset="-122"/>
                          <a:ea typeface="华文宋体" pitchFamily="2" charset="-122"/>
                          <a:cs typeface="Times New Roman"/>
                        </a:rPr>
                        <a:t>办法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zh-CN" sz="2000" kern="100" dirty="0">
                          <a:solidFill>
                            <a:srgbClr val="494949"/>
                          </a:solidFill>
                          <a:latin typeface="Times New Roman"/>
                          <a:ea typeface="宋体"/>
                          <a:cs typeface="Times New Roman"/>
                        </a:rPr>
                        <a:t>主体资格</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依法设立且合法存续的股份有限公司</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依法设立且持续经营三年以上的股份有限公司</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zh-CN" sz="2000" kern="100" dirty="0">
                          <a:solidFill>
                            <a:srgbClr val="494949"/>
                          </a:solidFill>
                          <a:latin typeface="Times New Roman"/>
                          <a:ea typeface="宋体"/>
                          <a:cs typeface="Times New Roman"/>
                        </a:rPr>
                        <a:t>经营年限</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持续经营时间应当在</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年以上</a:t>
                      </a:r>
                      <a:r>
                        <a:rPr lang="en-US" sz="2000" kern="100" dirty="0">
                          <a:solidFill>
                            <a:srgbClr val="494949"/>
                          </a:solidFill>
                          <a:latin typeface="Times New Roman"/>
                          <a:ea typeface="宋体"/>
                          <a:cs typeface="Times New Roman"/>
                        </a:rPr>
                        <a:t>(</a:t>
                      </a:r>
                      <a:r>
                        <a:rPr lang="zh-CN" sz="2000" kern="100" dirty="0">
                          <a:solidFill>
                            <a:srgbClr val="494949"/>
                          </a:solidFill>
                          <a:latin typeface="Times New Roman"/>
                          <a:ea typeface="宋体"/>
                          <a:cs typeface="Times New Roman"/>
                        </a:rPr>
                        <a:t>有限公司按原账面净资产值折股整体变更为股份公司可连续计算</a:t>
                      </a:r>
                      <a:r>
                        <a:rPr lang="en-US" sz="2000" kern="100" dirty="0">
                          <a:solidFill>
                            <a:srgbClr val="494949"/>
                          </a:solidFill>
                          <a:latin typeface="Times New Roman"/>
                          <a:ea typeface="宋体"/>
                          <a:cs typeface="Times New Roman"/>
                        </a:rPr>
                        <a:t>)</a:t>
                      </a:r>
                      <a:endParaRPr lang="zh-CN" sz="2000" kern="100" dirty="0">
                        <a:solidFill>
                          <a:srgbClr val="494949"/>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spcAft>
                          <a:spcPts val="0"/>
                        </a:spcAft>
                      </a:pPr>
                      <a:r>
                        <a:rPr lang="zh-CN" sz="2000" kern="100" dirty="0">
                          <a:solidFill>
                            <a:srgbClr val="494949"/>
                          </a:solidFill>
                          <a:latin typeface="Times New Roman"/>
                          <a:ea typeface="宋体"/>
                          <a:cs typeface="Times New Roman"/>
                        </a:rPr>
                        <a:t>持续经营时间应当在</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年以上</a:t>
                      </a:r>
                      <a:r>
                        <a:rPr lang="en-US" sz="2000" kern="100" dirty="0">
                          <a:solidFill>
                            <a:srgbClr val="494949"/>
                          </a:solidFill>
                          <a:latin typeface="Times New Roman"/>
                          <a:ea typeface="宋体"/>
                          <a:cs typeface="Times New Roman"/>
                        </a:rPr>
                        <a:t>(</a:t>
                      </a:r>
                      <a:r>
                        <a:rPr lang="zh-CN" sz="2000" kern="100" dirty="0">
                          <a:solidFill>
                            <a:srgbClr val="494949"/>
                          </a:solidFill>
                          <a:latin typeface="Times New Roman"/>
                          <a:ea typeface="宋体"/>
                          <a:cs typeface="Times New Roman"/>
                        </a:rPr>
                        <a:t>有限公司按原账面净资产值折股整体变更为股份公司可</a:t>
                      </a:r>
                      <a:r>
                        <a:rPr lang="zh-CN" sz="2000" kern="100" dirty="0" smtClean="0">
                          <a:solidFill>
                            <a:srgbClr val="494949"/>
                          </a:solidFill>
                          <a:latin typeface="Times New Roman"/>
                          <a:ea typeface="宋体"/>
                          <a:cs typeface="Times New Roman"/>
                        </a:rPr>
                        <a:t>连续计算</a:t>
                      </a:r>
                      <a:r>
                        <a:rPr lang="en-US" sz="2000" kern="100" dirty="0">
                          <a:solidFill>
                            <a:srgbClr val="494949"/>
                          </a:solidFill>
                          <a:latin typeface="Times New Roman"/>
                          <a:ea typeface="宋体"/>
                          <a:cs typeface="Times New Roman"/>
                        </a:rPr>
                        <a:t>)</a:t>
                      </a:r>
                      <a:endParaRPr lang="zh-CN" sz="2000" kern="100" dirty="0">
                        <a:solidFill>
                          <a:srgbClr val="494949"/>
                        </a:solidFill>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564070" cy="461665"/>
          </a:xfrm>
          <a:prstGeom prst="rect">
            <a:avLst/>
          </a:prstGeom>
        </p:spPr>
        <p:txBody>
          <a:bodyPr wrap="none">
            <a:spAutoFit/>
          </a:bodyPr>
          <a:lstStyle/>
          <a:p>
            <a:r>
              <a:rPr lang="zh-CN" altLang="zh-CN" dirty="0" smtClean="0"/>
              <a:t> 中国主板与创业板上市条件比较</a:t>
            </a:r>
            <a:endParaRPr lang="zh-CN" altLang="zh-CN" dirty="0"/>
          </a:p>
        </p:txBody>
      </p:sp>
      <p:graphicFrame>
        <p:nvGraphicFramePr>
          <p:cNvPr id="20" name="表格 19"/>
          <p:cNvGraphicFramePr>
            <a:graphicFrameLocks noGrp="1"/>
          </p:cNvGraphicFramePr>
          <p:nvPr/>
        </p:nvGraphicFramePr>
        <p:xfrm>
          <a:off x="1979712" y="1268760"/>
          <a:ext cx="6696744" cy="5380856"/>
        </p:xfrm>
        <a:graphic>
          <a:graphicData uri="http://schemas.openxmlformats.org/drawingml/2006/table">
            <a:tbl>
              <a:tblPr/>
              <a:tblGrid>
                <a:gridCol w="1080120"/>
                <a:gridCol w="2304256"/>
                <a:gridCol w="3312368"/>
              </a:tblGrid>
              <a:tr h="504056">
                <a:tc>
                  <a:txBody>
                    <a:bodyPr/>
                    <a:lstStyle/>
                    <a:p>
                      <a:pPr algn="l">
                        <a:spcAft>
                          <a:spcPts val="0"/>
                        </a:spcAft>
                      </a:pPr>
                      <a:r>
                        <a:rPr lang="en-US" sz="1200" kern="100" dirty="0">
                          <a:solidFill>
                            <a:srgbClr val="494949"/>
                          </a:solidFill>
                          <a:latin typeface="宋体"/>
                          <a:ea typeface="宋体"/>
                          <a:cs typeface="Times New Roman"/>
                        </a:rPr>
                        <a:t> </a:t>
                      </a:r>
                      <a:endParaRPr lang="zh-CN" sz="105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2000" kern="100" dirty="0" smtClean="0">
                          <a:solidFill>
                            <a:srgbClr val="494949"/>
                          </a:solidFill>
                          <a:latin typeface="华文宋体" pitchFamily="2" charset="-122"/>
                          <a:ea typeface="华文宋体" pitchFamily="2" charset="-122"/>
                          <a:cs typeface="Times New Roman"/>
                        </a:rPr>
                        <a:t>A</a:t>
                      </a:r>
                      <a:r>
                        <a:rPr lang="zh-CN" sz="2000" kern="100" dirty="0">
                          <a:solidFill>
                            <a:srgbClr val="494949"/>
                          </a:solidFill>
                          <a:latin typeface="华文宋体" pitchFamily="2" charset="-122"/>
                          <a:ea typeface="华文宋体" pitchFamily="2" charset="-122"/>
                          <a:cs typeface="Times New Roman"/>
                        </a:rPr>
                        <a:t>股主板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a:solidFill>
                            <a:srgbClr val="494949"/>
                          </a:solidFill>
                          <a:latin typeface="华文宋体" pitchFamily="2" charset="-122"/>
                          <a:ea typeface="华文宋体" pitchFamily="2" charset="-122"/>
                          <a:cs typeface="Times New Roman"/>
                        </a:rPr>
                        <a:t>创业板</a:t>
                      </a:r>
                      <a:r>
                        <a:rPr lang="en-US" sz="2000" kern="100" dirty="0">
                          <a:solidFill>
                            <a:srgbClr val="494949"/>
                          </a:solidFill>
                          <a:latin typeface="华文宋体" pitchFamily="2" charset="-122"/>
                          <a:ea typeface="华文宋体" pitchFamily="2" charset="-122"/>
                          <a:cs typeface="Times New Roman"/>
                        </a:rPr>
                        <a:t>IPO</a:t>
                      </a:r>
                      <a:r>
                        <a:rPr lang="zh-CN" sz="2000" kern="100" dirty="0">
                          <a:solidFill>
                            <a:srgbClr val="494949"/>
                          </a:solidFill>
                          <a:latin typeface="华文宋体" pitchFamily="2" charset="-122"/>
                          <a:ea typeface="华文宋体" pitchFamily="2" charset="-122"/>
                          <a:cs typeface="Times New Roman"/>
                        </a:rPr>
                        <a:t>办法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zh-CN" sz="2000" kern="100" dirty="0">
                          <a:solidFill>
                            <a:srgbClr val="494949"/>
                          </a:solidFill>
                          <a:latin typeface="Times New Roman"/>
                          <a:ea typeface="宋体"/>
                          <a:cs typeface="Times New Roman"/>
                        </a:rPr>
                        <a:t>盈利要求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a:t>
                      </a:r>
                      <a:r>
                        <a:rPr lang="en-US" sz="2000" kern="100" dirty="0">
                          <a:solidFill>
                            <a:srgbClr val="494949"/>
                          </a:solidFill>
                          <a:latin typeface="Times New Roman"/>
                          <a:ea typeface="宋体"/>
                          <a:cs typeface="Times New Roman"/>
                        </a:rPr>
                        <a:t>1</a:t>
                      </a:r>
                      <a:r>
                        <a:rPr lang="zh-CN" sz="2000" kern="100" dirty="0">
                          <a:solidFill>
                            <a:srgbClr val="494949"/>
                          </a:solidFill>
                          <a:latin typeface="Times New Roman"/>
                          <a:ea typeface="宋体"/>
                          <a:cs typeface="Times New Roman"/>
                        </a:rPr>
                        <a:t>）最近</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个会计年度净利润均为正数且累计超过人民币</a:t>
                      </a:r>
                      <a:r>
                        <a:rPr lang="en-US" sz="2000" kern="100" dirty="0">
                          <a:solidFill>
                            <a:srgbClr val="494949"/>
                          </a:solidFill>
                          <a:latin typeface="Times New Roman"/>
                          <a:ea typeface="宋体"/>
                          <a:cs typeface="Times New Roman"/>
                        </a:rPr>
                        <a:t>3,000</a:t>
                      </a:r>
                      <a:r>
                        <a:rPr lang="zh-CN" sz="2000" kern="100" dirty="0">
                          <a:solidFill>
                            <a:srgbClr val="494949"/>
                          </a:solidFill>
                          <a:latin typeface="Times New Roman"/>
                          <a:ea typeface="宋体"/>
                          <a:cs typeface="Times New Roman"/>
                        </a:rPr>
                        <a:t>万元，净利润以扣除非经常性损益前后较低者为计算依据；</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最近两年连续盈利，最近两年净利润累计不少于</a:t>
                      </a:r>
                      <a:r>
                        <a:rPr lang="en-US" sz="2000" kern="100" dirty="0">
                          <a:solidFill>
                            <a:srgbClr val="494949"/>
                          </a:solidFill>
                          <a:latin typeface="Times New Roman"/>
                          <a:ea typeface="宋体"/>
                          <a:cs typeface="Times New Roman"/>
                        </a:rPr>
                        <a:t>1000</a:t>
                      </a:r>
                      <a:r>
                        <a:rPr lang="zh-CN" sz="2000" kern="100" dirty="0">
                          <a:solidFill>
                            <a:srgbClr val="494949"/>
                          </a:solidFill>
                          <a:latin typeface="Times New Roman"/>
                          <a:ea typeface="宋体"/>
                          <a:cs typeface="Times New Roman"/>
                        </a:rPr>
                        <a:t>万元，且持续增长；或者最近一年盈利，且净利润不少于</a:t>
                      </a:r>
                      <a:r>
                        <a:rPr lang="en-US" sz="2000" kern="100" dirty="0">
                          <a:solidFill>
                            <a:srgbClr val="494949"/>
                          </a:solidFill>
                          <a:latin typeface="Times New Roman"/>
                          <a:ea typeface="宋体"/>
                          <a:cs typeface="Times New Roman"/>
                        </a:rPr>
                        <a:t>500</a:t>
                      </a:r>
                      <a:r>
                        <a:rPr lang="zh-CN" sz="2000" kern="100" dirty="0">
                          <a:solidFill>
                            <a:srgbClr val="494949"/>
                          </a:solidFill>
                          <a:latin typeface="Times New Roman"/>
                          <a:ea typeface="宋体"/>
                          <a:cs typeface="Times New Roman"/>
                        </a:rPr>
                        <a:t>万元，最近一年营业收入不少于</a:t>
                      </a:r>
                      <a:r>
                        <a:rPr lang="en-US" sz="2000" kern="100" dirty="0">
                          <a:solidFill>
                            <a:srgbClr val="494949"/>
                          </a:solidFill>
                          <a:latin typeface="Times New Roman"/>
                          <a:ea typeface="宋体"/>
                          <a:cs typeface="Times New Roman"/>
                        </a:rPr>
                        <a:t>5000</a:t>
                      </a:r>
                      <a:r>
                        <a:rPr lang="zh-CN" sz="2000" kern="100" dirty="0">
                          <a:solidFill>
                            <a:srgbClr val="494949"/>
                          </a:solidFill>
                          <a:latin typeface="Times New Roman"/>
                          <a:ea typeface="宋体"/>
                          <a:cs typeface="Times New Roman"/>
                        </a:rPr>
                        <a:t>万元，最近两年营业收入增长率均不低于</a:t>
                      </a:r>
                      <a:r>
                        <a:rPr lang="en-US" sz="2000" kern="100" dirty="0">
                          <a:solidFill>
                            <a:srgbClr val="494949"/>
                          </a:solidFill>
                          <a:latin typeface="Times New Roman"/>
                          <a:ea typeface="宋体"/>
                          <a:cs typeface="Times New Roman"/>
                        </a:rPr>
                        <a:t>30</a:t>
                      </a:r>
                      <a:r>
                        <a:rPr lang="zh-CN" sz="2000" kern="100" dirty="0">
                          <a:solidFill>
                            <a:srgbClr val="494949"/>
                          </a:solidFill>
                          <a:latin typeface="Times New Roman"/>
                          <a:ea typeface="宋体"/>
                          <a:cs typeface="Times New Roman"/>
                        </a:rPr>
                        <a: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zh-CN" sz="1200" kern="100" dirty="0">
                          <a:solidFill>
                            <a:srgbClr val="494949"/>
                          </a:solidFill>
                          <a:latin typeface="Times New Roman"/>
                          <a:ea typeface="宋体"/>
                          <a:cs typeface="Times New Roman"/>
                        </a:rPr>
                        <a:t>　</a:t>
                      </a:r>
                      <a:endParaRPr lang="zh-CN" sz="105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a:t>
                      </a:r>
                      <a:r>
                        <a:rPr lang="en-US" sz="2000" kern="100" dirty="0">
                          <a:solidFill>
                            <a:srgbClr val="494949"/>
                          </a:solidFill>
                          <a:latin typeface="Times New Roman"/>
                          <a:ea typeface="宋体"/>
                          <a:cs typeface="Times New Roman"/>
                        </a:rPr>
                        <a:t>2</a:t>
                      </a:r>
                      <a:r>
                        <a:rPr lang="zh-CN" sz="2000" kern="100" dirty="0">
                          <a:solidFill>
                            <a:srgbClr val="494949"/>
                          </a:solidFill>
                          <a:latin typeface="Times New Roman"/>
                          <a:ea typeface="宋体"/>
                          <a:cs typeface="Times New Roman"/>
                        </a:rPr>
                        <a:t>）最近</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个会计年度经营活动产生的现金流量净额累计超过人民币</a:t>
                      </a:r>
                      <a:r>
                        <a:rPr lang="en-US" sz="2000" kern="100" dirty="0">
                          <a:solidFill>
                            <a:srgbClr val="494949"/>
                          </a:solidFill>
                          <a:latin typeface="Times New Roman"/>
                          <a:ea typeface="宋体"/>
                          <a:cs typeface="Times New Roman"/>
                        </a:rPr>
                        <a:t>5,000</a:t>
                      </a:r>
                      <a:r>
                        <a:rPr lang="zh-CN" sz="2000" kern="100" dirty="0">
                          <a:solidFill>
                            <a:srgbClr val="494949"/>
                          </a:solidFill>
                          <a:latin typeface="Times New Roman"/>
                          <a:ea typeface="宋体"/>
                          <a:cs typeface="Times New Roman"/>
                        </a:rPr>
                        <a:t>万元；或者最近</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个会计年度营业收入累计超过人民币</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亿元；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净利润以扣除非经常性损益前后孰低者为计算依据</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pPr algn="ctr">
                        <a:spcAft>
                          <a:spcPts val="0"/>
                        </a:spcAft>
                      </a:pPr>
                      <a:r>
                        <a:rPr lang="zh-CN" sz="1200" kern="100">
                          <a:solidFill>
                            <a:srgbClr val="494949"/>
                          </a:solidFill>
                          <a:latin typeface="Times New Roman"/>
                          <a:ea typeface="宋体"/>
                          <a:cs typeface="Times New Roman"/>
                        </a:rPr>
                        <a:t>　</a:t>
                      </a:r>
                      <a:endParaRPr lang="zh-CN" sz="1050" kern="10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a:t>
                      </a:r>
                      <a:r>
                        <a:rPr lang="en-US" sz="2000" kern="100" dirty="0">
                          <a:solidFill>
                            <a:srgbClr val="494949"/>
                          </a:solidFill>
                          <a:latin typeface="Times New Roman"/>
                          <a:ea typeface="宋体"/>
                          <a:cs typeface="Times New Roman"/>
                        </a:rPr>
                        <a:t>3</a:t>
                      </a:r>
                      <a:r>
                        <a:rPr lang="zh-CN" sz="2000" kern="100" dirty="0">
                          <a:solidFill>
                            <a:srgbClr val="494949"/>
                          </a:solidFill>
                          <a:latin typeface="Times New Roman"/>
                          <a:ea typeface="宋体"/>
                          <a:cs typeface="Times New Roman"/>
                        </a:rPr>
                        <a:t>）最近一期不存在未弥补亏损；</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2000" kern="100" dirty="0">
                          <a:solidFill>
                            <a:srgbClr val="494949"/>
                          </a:solidFill>
                          <a:latin typeface="Times New Roman"/>
                          <a:ea typeface="宋体"/>
                          <a:cs typeface="Times New Roman"/>
                        </a:rPr>
                        <a:t>（注：上述要求为选择性标准，符合其中一条即可）</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564070" cy="461665"/>
          </a:xfrm>
          <a:prstGeom prst="rect">
            <a:avLst/>
          </a:prstGeom>
        </p:spPr>
        <p:txBody>
          <a:bodyPr wrap="none">
            <a:spAutoFit/>
          </a:bodyPr>
          <a:lstStyle/>
          <a:p>
            <a:r>
              <a:rPr lang="zh-CN" altLang="zh-CN" dirty="0" smtClean="0"/>
              <a:t> 中国主板与创业板上市条件比较</a:t>
            </a:r>
            <a:endParaRPr lang="zh-CN" altLang="zh-CN" dirty="0"/>
          </a:p>
        </p:txBody>
      </p:sp>
      <p:graphicFrame>
        <p:nvGraphicFramePr>
          <p:cNvPr id="20" name="表格 19"/>
          <p:cNvGraphicFramePr>
            <a:graphicFrameLocks noGrp="1"/>
          </p:cNvGraphicFramePr>
          <p:nvPr/>
        </p:nvGraphicFramePr>
        <p:xfrm>
          <a:off x="1979712" y="1268760"/>
          <a:ext cx="6696744" cy="5112567"/>
        </p:xfrm>
        <a:graphic>
          <a:graphicData uri="http://schemas.openxmlformats.org/drawingml/2006/table">
            <a:tbl>
              <a:tblPr/>
              <a:tblGrid>
                <a:gridCol w="1080120"/>
                <a:gridCol w="2304256"/>
                <a:gridCol w="3312368"/>
              </a:tblGrid>
              <a:tr h="725501">
                <a:tc>
                  <a:txBody>
                    <a:bodyPr/>
                    <a:lstStyle/>
                    <a:p>
                      <a:pPr algn="l">
                        <a:spcAft>
                          <a:spcPts val="0"/>
                        </a:spcAft>
                      </a:pPr>
                      <a:r>
                        <a:rPr lang="en-US" sz="1200" kern="100" dirty="0">
                          <a:solidFill>
                            <a:srgbClr val="494949"/>
                          </a:solidFill>
                          <a:latin typeface="宋体"/>
                          <a:ea typeface="宋体"/>
                          <a:cs typeface="Times New Roman"/>
                        </a:rPr>
                        <a:t> </a:t>
                      </a:r>
                      <a:endParaRPr lang="zh-CN" sz="105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2000" kern="100" dirty="0" smtClean="0">
                          <a:solidFill>
                            <a:srgbClr val="494949"/>
                          </a:solidFill>
                          <a:latin typeface="华文宋体" pitchFamily="2" charset="-122"/>
                          <a:ea typeface="华文宋体" pitchFamily="2" charset="-122"/>
                          <a:cs typeface="Times New Roman"/>
                        </a:rPr>
                        <a:t>A</a:t>
                      </a:r>
                      <a:r>
                        <a:rPr lang="zh-CN" sz="2000" kern="100" dirty="0">
                          <a:solidFill>
                            <a:srgbClr val="494949"/>
                          </a:solidFill>
                          <a:latin typeface="华文宋体" pitchFamily="2" charset="-122"/>
                          <a:ea typeface="华文宋体" pitchFamily="2" charset="-122"/>
                          <a:cs typeface="Times New Roman"/>
                        </a:rPr>
                        <a:t>股主板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a:solidFill>
                            <a:srgbClr val="494949"/>
                          </a:solidFill>
                          <a:latin typeface="华文宋体" pitchFamily="2" charset="-122"/>
                          <a:ea typeface="华文宋体" pitchFamily="2" charset="-122"/>
                          <a:cs typeface="Times New Roman"/>
                        </a:rPr>
                        <a:t>创业板</a:t>
                      </a:r>
                      <a:r>
                        <a:rPr lang="en-US" sz="2000" kern="100" dirty="0">
                          <a:solidFill>
                            <a:srgbClr val="494949"/>
                          </a:solidFill>
                          <a:latin typeface="华文宋体" pitchFamily="2" charset="-122"/>
                          <a:ea typeface="华文宋体" pitchFamily="2" charset="-122"/>
                          <a:cs typeface="Times New Roman"/>
                        </a:rPr>
                        <a:t>IPO</a:t>
                      </a:r>
                      <a:r>
                        <a:rPr lang="zh-CN" sz="2000" kern="100" dirty="0">
                          <a:solidFill>
                            <a:srgbClr val="494949"/>
                          </a:solidFill>
                          <a:latin typeface="华文宋体" pitchFamily="2" charset="-122"/>
                          <a:ea typeface="华文宋体" pitchFamily="2" charset="-122"/>
                          <a:cs typeface="Times New Roman"/>
                        </a:rPr>
                        <a:t>办法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3533">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资产要求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最近一期末无形资产</a:t>
                      </a:r>
                      <a:r>
                        <a:rPr lang="en-US" sz="2000" kern="100" dirty="0" smtClean="0">
                          <a:solidFill>
                            <a:srgbClr val="494949"/>
                          </a:solidFill>
                          <a:latin typeface="华文宋体" pitchFamily="2" charset="-122"/>
                          <a:ea typeface="华文宋体" pitchFamily="2" charset="-122"/>
                          <a:cs typeface="Times New Roman"/>
                        </a:rPr>
                        <a:t>(</a:t>
                      </a:r>
                      <a:r>
                        <a:rPr lang="zh-CN" sz="2000" kern="100" dirty="0" smtClean="0">
                          <a:solidFill>
                            <a:srgbClr val="494949"/>
                          </a:solidFill>
                          <a:latin typeface="华文宋体" pitchFamily="2" charset="-122"/>
                          <a:ea typeface="华文宋体" pitchFamily="2" charset="-122"/>
                          <a:cs typeface="Times New Roman"/>
                        </a:rPr>
                        <a:t>扣除土地使用权、水面养殖权和采矿权等后</a:t>
                      </a:r>
                      <a:r>
                        <a:rPr lang="en-US" sz="2000" kern="100" dirty="0" smtClean="0">
                          <a:solidFill>
                            <a:srgbClr val="494949"/>
                          </a:solidFill>
                          <a:latin typeface="华文宋体" pitchFamily="2" charset="-122"/>
                          <a:ea typeface="华文宋体" pitchFamily="2" charset="-122"/>
                          <a:cs typeface="Times New Roman"/>
                        </a:rPr>
                        <a:t>)</a:t>
                      </a:r>
                      <a:r>
                        <a:rPr lang="zh-CN" sz="2000" kern="100" dirty="0" smtClean="0">
                          <a:solidFill>
                            <a:srgbClr val="494949"/>
                          </a:solidFill>
                          <a:latin typeface="华文宋体" pitchFamily="2" charset="-122"/>
                          <a:ea typeface="华文宋体" pitchFamily="2" charset="-122"/>
                          <a:cs typeface="Times New Roman"/>
                        </a:rPr>
                        <a:t>占净资产的比例不高于</a:t>
                      </a:r>
                      <a:r>
                        <a:rPr lang="en-US" sz="2000" kern="100" dirty="0" smtClean="0">
                          <a:solidFill>
                            <a:srgbClr val="494949"/>
                          </a:solidFill>
                          <a:latin typeface="华文宋体" pitchFamily="2" charset="-122"/>
                          <a:ea typeface="华文宋体" pitchFamily="2" charset="-122"/>
                          <a:cs typeface="Times New Roman"/>
                        </a:rPr>
                        <a:t>20%</a:t>
                      </a:r>
                      <a:endParaRPr lang="zh-CN" sz="2000" kern="100" dirty="0" smtClean="0">
                        <a:solidFill>
                          <a:srgbClr val="494949"/>
                        </a:solidFill>
                        <a:latin typeface="华文宋体" pitchFamily="2" charset="-122"/>
                        <a:ea typeface="华文宋体" pitchFamily="2" charset="-122"/>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最近一期末净资产不少于两千万元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7413">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股本要求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发行前股本总额不少于人民币</a:t>
                      </a:r>
                      <a:r>
                        <a:rPr lang="en-US" sz="2000" kern="100" dirty="0" smtClean="0">
                          <a:solidFill>
                            <a:srgbClr val="494949"/>
                          </a:solidFill>
                          <a:latin typeface="华文宋体" pitchFamily="2" charset="-122"/>
                          <a:ea typeface="华文宋体" pitchFamily="2" charset="-122"/>
                          <a:cs typeface="Times New Roman"/>
                        </a:rPr>
                        <a:t>3,000</a:t>
                      </a:r>
                      <a:r>
                        <a:rPr lang="zh-CN" sz="2000" kern="100" dirty="0" smtClean="0">
                          <a:solidFill>
                            <a:srgbClr val="494949"/>
                          </a:solidFill>
                          <a:latin typeface="华文宋体" pitchFamily="2" charset="-122"/>
                          <a:ea typeface="华文宋体" pitchFamily="2" charset="-122"/>
                          <a:cs typeface="Times New Roman"/>
                        </a:rPr>
                        <a:t>万元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企业发行后的股本总额不少于</a:t>
                      </a:r>
                      <a:r>
                        <a:rPr lang="en-US" sz="2000" kern="100" dirty="0" smtClean="0">
                          <a:solidFill>
                            <a:srgbClr val="494949"/>
                          </a:solidFill>
                          <a:latin typeface="华文宋体" pitchFamily="2" charset="-122"/>
                          <a:ea typeface="华文宋体" pitchFamily="2" charset="-122"/>
                          <a:cs typeface="Times New Roman"/>
                        </a:rPr>
                        <a:t>3,000</a:t>
                      </a:r>
                      <a:r>
                        <a:rPr lang="zh-CN" sz="2000" kern="100" dirty="0" smtClean="0">
                          <a:solidFill>
                            <a:srgbClr val="494949"/>
                          </a:solidFill>
                          <a:latin typeface="华文宋体" pitchFamily="2" charset="-122"/>
                          <a:ea typeface="华文宋体" pitchFamily="2" charset="-122"/>
                          <a:cs typeface="Times New Roman"/>
                        </a:rPr>
                        <a:t>万元</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6120">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主营业务要求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最近</a:t>
                      </a:r>
                      <a:r>
                        <a:rPr lang="en-US" sz="2000" kern="100" dirty="0" smtClean="0">
                          <a:solidFill>
                            <a:srgbClr val="494949"/>
                          </a:solidFill>
                          <a:latin typeface="华文宋体" pitchFamily="2" charset="-122"/>
                          <a:ea typeface="华文宋体" pitchFamily="2" charset="-122"/>
                          <a:cs typeface="Times New Roman"/>
                        </a:rPr>
                        <a:t>3</a:t>
                      </a:r>
                      <a:r>
                        <a:rPr lang="zh-CN" sz="2000" kern="100" dirty="0" smtClean="0">
                          <a:solidFill>
                            <a:srgbClr val="494949"/>
                          </a:solidFill>
                          <a:latin typeface="华文宋体" pitchFamily="2" charset="-122"/>
                          <a:ea typeface="华文宋体" pitchFamily="2" charset="-122"/>
                          <a:cs typeface="Times New Roman"/>
                        </a:rPr>
                        <a:t>年内主营业务没有发生重大变化</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发行人应当主营业务突出。同时，要求募集资金只能用于发展主营业务</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564070" cy="461665"/>
          </a:xfrm>
          <a:prstGeom prst="rect">
            <a:avLst/>
          </a:prstGeom>
        </p:spPr>
        <p:txBody>
          <a:bodyPr wrap="none">
            <a:spAutoFit/>
          </a:bodyPr>
          <a:lstStyle/>
          <a:p>
            <a:r>
              <a:rPr lang="zh-CN" altLang="zh-CN" dirty="0" smtClean="0"/>
              <a:t> 中国主板与创业板上市条件比较</a:t>
            </a:r>
            <a:endParaRPr lang="zh-CN" altLang="zh-CN" dirty="0"/>
          </a:p>
        </p:txBody>
      </p:sp>
      <p:graphicFrame>
        <p:nvGraphicFramePr>
          <p:cNvPr id="20" name="表格 19"/>
          <p:cNvGraphicFramePr>
            <a:graphicFrameLocks noGrp="1"/>
          </p:cNvGraphicFramePr>
          <p:nvPr/>
        </p:nvGraphicFramePr>
        <p:xfrm>
          <a:off x="1979712" y="1268760"/>
          <a:ext cx="6696744" cy="5112567"/>
        </p:xfrm>
        <a:graphic>
          <a:graphicData uri="http://schemas.openxmlformats.org/drawingml/2006/table">
            <a:tbl>
              <a:tblPr/>
              <a:tblGrid>
                <a:gridCol w="1080120"/>
                <a:gridCol w="2304256"/>
                <a:gridCol w="3312368"/>
              </a:tblGrid>
              <a:tr h="725501">
                <a:tc>
                  <a:txBody>
                    <a:bodyPr/>
                    <a:lstStyle/>
                    <a:p>
                      <a:pPr algn="l">
                        <a:spcAft>
                          <a:spcPts val="0"/>
                        </a:spcAft>
                      </a:pPr>
                      <a:r>
                        <a:rPr lang="en-US" sz="1200" kern="100" dirty="0">
                          <a:solidFill>
                            <a:srgbClr val="494949"/>
                          </a:solidFill>
                          <a:latin typeface="宋体"/>
                          <a:ea typeface="宋体"/>
                          <a:cs typeface="Times New Roman"/>
                        </a:rPr>
                        <a:t> </a:t>
                      </a:r>
                      <a:endParaRPr lang="zh-CN" sz="105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2000" kern="100" dirty="0" smtClean="0">
                          <a:solidFill>
                            <a:srgbClr val="494949"/>
                          </a:solidFill>
                          <a:latin typeface="华文宋体" pitchFamily="2" charset="-122"/>
                          <a:ea typeface="华文宋体" pitchFamily="2" charset="-122"/>
                          <a:cs typeface="Times New Roman"/>
                        </a:rPr>
                        <a:t>A</a:t>
                      </a:r>
                      <a:r>
                        <a:rPr lang="zh-CN" sz="2000" kern="100" dirty="0">
                          <a:solidFill>
                            <a:srgbClr val="494949"/>
                          </a:solidFill>
                          <a:latin typeface="华文宋体" pitchFamily="2" charset="-122"/>
                          <a:ea typeface="华文宋体" pitchFamily="2" charset="-122"/>
                          <a:cs typeface="Times New Roman"/>
                        </a:rPr>
                        <a:t>股主板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a:solidFill>
                            <a:srgbClr val="494949"/>
                          </a:solidFill>
                          <a:latin typeface="华文宋体" pitchFamily="2" charset="-122"/>
                          <a:ea typeface="华文宋体" pitchFamily="2" charset="-122"/>
                          <a:cs typeface="Times New Roman"/>
                        </a:rPr>
                        <a:t>创业板</a:t>
                      </a:r>
                      <a:r>
                        <a:rPr lang="en-US" sz="2000" kern="100" dirty="0">
                          <a:solidFill>
                            <a:srgbClr val="494949"/>
                          </a:solidFill>
                          <a:latin typeface="华文宋体" pitchFamily="2" charset="-122"/>
                          <a:ea typeface="华文宋体" pitchFamily="2" charset="-122"/>
                          <a:cs typeface="Times New Roman"/>
                        </a:rPr>
                        <a:t>IPO</a:t>
                      </a:r>
                      <a:r>
                        <a:rPr lang="zh-CN" sz="2000" kern="100" dirty="0">
                          <a:solidFill>
                            <a:srgbClr val="494949"/>
                          </a:solidFill>
                          <a:latin typeface="华文宋体" pitchFamily="2" charset="-122"/>
                          <a:ea typeface="华文宋体" pitchFamily="2" charset="-122"/>
                          <a:cs typeface="Times New Roman"/>
                        </a:rPr>
                        <a:t>办法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193533">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董事及管理层</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最近</a:t>
                      </a:r>
                      <a:r>
                        <a:rPr lang="en-US" sz="2000" kern="100" dirty="0" smtClean="0">
                          <a:solidFill>
                            <a:srgbClr val="494949"/>
                          </a:solidFill>
                          <a:latin typeface="华文宋体" pitchFamily="2" charset="-122"/>
                          <a:ea typeface="华文宋体" pitchFamily="2" charset="-122"/>
                          <a:cs typeface="Times New Roman"/>
                        </a:rPr>
                        <a:t>3</a:t>
                      </a:r>
                      <a:r>
                        <a:rPr lang="zh-CN" sz="2000" kern="100" dirty="0" smtClean="0">
                          <a:solidFill>
                            <a:srgbClr val="494949"/>
                          </a:solidFill>
                          <a:latin typeface="华文宋体" pitchFamily="2" charset="-122"/>
                          <a:ea typeface="华文宋体" pitchFamily="2" charset="-122"/>
                          <a:cs typeface="Times New Roman"/>
                        </a:rPr>
                        <a:t>年内没有发生重大变化</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最近</a:t>
                      </a:r>
                      <a:r>
                        <a:rPr lang="en-US" sz="2000" kern="100" dirty="0" smtClean="0">
                          <a:solidFill>
                            <a:srgbClr val="494949"/>
                          </a:solidFill>
                          <a:latin typeface="华文宋体" pitchFamily="2" charset="-122"/>
                          <a:ea typeface="华文宋体" pitchFamily="2" charset="-122"/>
                          <a:cs typeface="Times New Roman"/>
                        </a:rPr>
                        <a:t>2</a:t>
                      </a:r>
                      <a:r>
                        <a:rPr lang="zh-CN" sz="2000" kern="100" dirty="0" smtClean="0">
                          <a:solidFill>
                            <a:srgbClr val="494949"/>
                          </a:solidFill>
                          <a:latin typeface="华文宋体" pitchFamily="2" charset="-122"/>
                          <a:ea typeface="华文宋体" pitchFamily="2" charset="-122"/>
                          <a:cs typeface="Times New Roman"/>
                        </a:rPr>
                        <a:t>年内未发生重大变化</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7413">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实际控制人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最近</a:t>
                      </a:r>
                      <a:r>
                        <a:rPr lang="en-US" sz="2000" kern="100" dirty="0" smtClean="0">
                          <a:solidFill>
                            <a:srgbClr val="494949"/>
                          </a:solidFill>
                          <a:latin typeface="华文宋体" pitchFamily="2" charset="-122"/>
                          <a:ea typeface="华文宋体" pitchFamily="2" charset="-122"/>
                          <a:cs typeface="Times New Roman"/>
                        </a:rPr>
                        <a:t>3</a:t>
                      </a:r>
                      <a:r>
                        <a:rPr lang="zh-CN" sz="2000" kern="100" dirty="0" smtClean="0">
                          <a:solidFill>
                            <a:srgbClr val="494949"/>
                          </a:solidFill>
                          <a:latin typeface="华文宋体" pitchFamily="2" charset="-122"/>
                          <a:ea typeface="华文宋体" pitchFamily="2" charset="-122"/>
                          <a:cs typeface="Times New Roman"/>
                        </a:rPr>
                        <a:t>年内实际控制人未发生变更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最近</a:t>
                      </a:r>
                      <a:r>
                        <a:rPr lang="en-US" sz="2000" kern="100" dirty="0" smtClean="0">
                          <a:solidFill>
                            <a:srgbClr val="494949"/>
                          </a:solidFill>
                          <a:latin typeface="华文宋体" pitchFamily="2" charset="-122"/>
                          <a:ea typeface="华文宋体" pitchFamily="2" charset="-122"/>
                          <a:cs typeface="Times New Roman"/>
                        </a:rPr>
                        <a:t>2</a:t>
                      </a:r>
                      <a:r>
                        <a:rPr lang="zh-CN" sz="2000" kern="100" dirty="0" smtClean="0">
                          <a:solidFill>
                            <a:srgbClr val="494949"/>
                          </a:solidFill>
                          <a:latin typeface="华文宋体" pitchFamily="2" charset="-122"/>
                          <a:ea typeface="华文宋体" pitchFamily="2" charset="-122"/>
                          <a:cs typeface="Times New Roman"/>
                        </a:rPr>
                        <a:t>年内实际控制人未发生变更</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6120">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同业竞争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发行人的业务与控股股东、实际控制人及其控制的其他企业间不得有同业竞争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发行人与控股股东、实际控制人及其控制的其他企业间不存在同业竞争</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564070" cy="461665"/>
          </a:xfrm>
          <a:prstGeom prst="rect">
            <a:avLst/>
          </a:prstGeom>
        </p:spPr>
        <p:txBody>
          <a:bodyPr wrap="none">
            <a:spAutoFit/>
          </a:bodyPr>
          <a:lstStyle/>
          <a:p>
            <a:r>
              <a:rPr lang="zh-CN" altLang="zh-CN" dirty="0" smtClean="0"/>
              <a:t> 中国主板与创业板上市条件比较</a:t>
            </a:r>
            <a:endParaRPr lang="zh-CN" altLang="zh-CN" dirty="0"/>
          </a:p>
        </p:txBody>
      </p:sp>
      <p:graphicFrame>
        <p:nvGraphicFramePr>
          <p:cNvPr id="20" name="表格 19"/>
          <p:cNvGraphicFramePr>
            <a:graphicFrameLocks noGrp="1"/>
          </p:cNvGraphicFramePr>
          <p:nvPr/>
        </p:nvGraphicFramePr>
        <p:xfrm>
          <a:off x="1979712" y="1268760"/>
          <a:ext cx="6696744" cy="5551512"/>
        </p:xfrm>
        <a:graphic>
          <a:graphicData uri="http://schemas.openxmlformats.org/drawingml/2006/table">
            <a:tbl>
              <a:tblPr/>
              <a:tblGrid>
                <a:gridCol w="1080120"/>
                <a:gridCol w="2304256"/>
                <a:gridCol w="3312368"/>
              </a:tblGrid>
              <a:tr h="725501">
                <a:tc>
                  <a:txBody>
                    <a:bodyPr/>
                    <a:lstStyle/>
                    <a:p>
                      <a:pPr algn="l">
                        <a:spcAft>
                          <a:spcPts val="0"/>
                        </a:spcAft>
                      </a:pPr>
                      <a:r>
                        <a:rPr lang="en-US" sz="1200" kern="100" dirty="0">
                          <a:solidFill>
                            <a:srgbClr val="494949"/>
                          </a:solidFill>
                          <a:latin typeface="宋体"/>
                          <a:ea typeface="宋体"/>
                          <a:cs typeface="Times New Roman"/>
                        </a:rPr>
                        <a:t> </a:t>
                      </a:r>
                      <a:endParaRPr lang="zh-CN" sz="105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2000" kern="100" dirty="0" smtClean="0">
                          <a:solidFill>
                            <a:srgbClr val="494949"/>
                          </a:solidFill>
                          <a:latin typeface="华文宋体" pitchFamily="2" charset="-122"/>
                          <a:ea typeface="华文宋体" pitchFamily="2" charset="-122"/>
                          <a:cs typeface="Times New Roman"/>
                        </a:rPr>
                        <a:t>A</a:t>
                      </a:r>
                      <a:r>
                        <a:rPr lang="zh-CN" sz="2000" kern="100" dirty="0">
                          <a:solidFill>
                            <a:srgbClr val="494949"/>
                          </a:solidFill>
                          <a:latin typeface="华文宋体" pitchFamily="2" charset="-122"/>
                          <a:ea typeface="华文宋体" pitchFamily="2" charset="-122"/>
                          <a:cs typeface="Times New Roman"/>
                        </a:rPr>
                        <a:t>股主板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a:solidFill>
                            <a:srgbClr val="494949"/>
                          </a:solidFill>
                          <a:latin typeface="华文宋体" pitchFamily="2" charset="-122"/>
                          <a:ea typeface="华文宋体" pitchFamily="2" charset="-122"/>
                          <a:cs typeface="Times New Roman"/>
                        </a:rPr>
                        <a:t>创业板</a:t>
                      </a:r>
                      <a:r>
                        <a:rPr lang="en-US" sz="2000" kern="100" dirty="0">
                          <a:solidFill>
                            <a:srgbClr val="494949"/>
                          </a:solidFill>
                          <a:latin typeface="华文宋体" pitchFamily="2" charset="-122"/>
                          <a:ea typeface="华文宋体" pitchFamily="2" charset="-122"/>
                          <a:cs typeface="Times New Roman"/>
                        </a:rPr>
                        <a:t>IPO</a:t>
                      </a:r>
                      <a:r>
                        <a:rPr lang="zh-CN" sz="2000" kern="100" dirty="0">
                          <a:solidFill>
                            <a:srgbClr val="494949"/>
                          </a:solidFill>
                          <a:latin typeface="华文宋体" pitchFamily="2" charset="-122"/>
                          <a:ea typeface="华文宋体" pitchFamily="2" charset="-122"/>
                          <a:cs typeface="Times New Roman"/>
                        </a:rPr>
                        <a:t>办法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082811">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关联交易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不得有显失公平的关联交易，关联交易价格公允，不存在通过关联交易操纵利润的情形</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不得有严重影响公司独立性或者显失公允的关联交易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7413">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成长性与创新能力</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无</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发行人具有较高的成长性，具有一定的自主创新能力，在科技创新、制度创新、管理创新等方面具有较强的竞争优势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16120">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关联交易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不得有显失公平的关联交易，关联交易价格公允，不存在通过关联交易操纵利润的情形</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不得有严重影响公司独立性或者显失公允的关联交易</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85"/>
          <p:cNvGrpSpPr>
            <a:grpSpLocks/>
          </p:cNvGrpSpPr>
          <p:nvPr/>
        </p:nvGrpSpPr>
        <p:grpSpPr bwMode="auto">
          <a:xfrm>
            <a:off x="-3175" y="-12700"/>
            <a:ext cx="1766888" cy="6870700"/>
            <a:chOff x="2336" y="-8"/>
            <a:chExt cx="1252" cy="4337"/>
          </a:xfrm>
        </p:grpSpPr>
        <p:sp>
          <p:nvSpPr>
            <p:cNvPr id="6219" name="Freeform 75"/>
            <p:cNvSpPr>
              <a:spLocks/>
            </p:cNvSpPr>
            <p:nvPr/>
          </p:nvSpPr>
          <p:spPr bwMode="auto">
            <a:xfrm>
              <a:off x="2336" y="-8"/>
              <a:ext cx="872" cy="4337"/>
            </a:xfrm>
            <a:custGeom>
              <a:avLst/>
              <a:gdLst/>
              <a:ahLst/>
              <a:cxnLst>
                <a:cxn ang="0">
                  <a:pos x="264" y="0"/>
                </a:cxn>
                <a:cxn ang="0">
                  <a:pos x="242" y="870"/>
                </a:cxn>
                <a:cxn ang="0">
                  <a:pos x="0" y="1836"/>
                </a:cxn>
              </a:cxnLst>
              <a:rect l="0" t="0" r="r" b="b"/>
              <a:pathLst>
                <a:path w="369" h="1836">
                  <a:moveTo>
                    <a:pt x="264" y="0"/>
                  </a:moveTo>
                  <a:cubicBezTo>
                    <a:pt x="264" y="0"/>
                    <a:pt x="1" y="330"/>
                    <a:pt x="242" y="870"/>
                  </a:cubicBezTo>
                  <a:cubicBezTo>
                    <a:pt x="369" y="1155"/>
                    <a:pt x="304" y="1365"/>
                    <a:pt x="0" y="1836"/>
                  </a:cubicBezTo>
                </a:path>
              </a:pathLst>
            </a:custGeom>
            <a:noFill/>
            <a:ln w="14288" cap="flat">
              <a:solidFill>
                <a:srgbClr val="EF4546"/>
              </a:solidFill>
              <a:prstDash val="solid"/>
              <a:miter lim="800000"/>
              <a:headEnd/>
              <a:tailEnd/>
            </a:ln>
          </p:spPr>
          <p:txBody>
            <a:bodyPr/>
            <a:lstStyle/>
            <a:p>
              <a:endParaRPr lang="zh-CN" altLang="en-US"/>
            </a:p>
          </p:txBody>
        </p:sp>
        <p:sp>
          <p:nvSpPr>
            <p:cNvPr id="6220" name="Freeform 76"/>
            <p:cNvSpPr>
              <a:spLocks/>
            </p:cNvSpPr>
            <p:nvPr/>
          </p:nvSpPr>
          <p:spPr bwMode="auto">
            <a:xfrm>
              <a:off x="2343" y="-8"/>
              <a:ext cx="893" cy="4337"/>
            </a:xfrm>
            <a:custGeom>
              <a:avLst/>
              <a:gdLst/>
              <a:ahLst/>
              <a:cxnLst>
                <a:cxn ang="0">
                  <a:pos x="263" y="0"/>
                </a:cxn>
                <a:cxn ang="0">
                  <a:pos x="249" y="870"/>
                </a:cxn>
                <a:cxn ang="0">
                  <a:pos x="31" y="1836"/>
                </a:cxn>
              </a:cxnLst>
              <a:rect l="0" t="0" r="r" b="b"/>
              <a:pathLst>
                <a:path w="378" h="1836">
                  <a:moveTo>
                    <a:pt x="263" y="0"/>
                  </a:moveTo>
                  <a:cubicBezTo>
                    <a:pt x="263" y="0"/>
                    <a:pt x="0" y="326"/>
                    <a:pt x="249" y="870"/>
                  </a:cubicBezTo>
                  <a:cubicBezTo>
                    <a:pt x="378" y="1154"/>
                    <a:pt x="326" y="1351"/>
                    <a:pt x="31" y="1836"/>
                  </a:cubicBezTo>
                </a:path>
              </a:pathLst>
            </a:custGeom>
            <a:noFill/>
            <a:ln w="14288" cap="flat">
              <a:solidFill>
                <a:srgbClr val="E74142"/>
              </a:solidFill>
              <a:prstDash val="solid"/>
              <a:miter lim="800000"/>
              <a:headEnd/>
              <a:tailEnd/>
            </a:ln>
          </p:spPr>
          <p:txBody>
            <a:bodyPr/>
            <a:lstStyle/>
            <a:p>
              <a:endParaRPr lang="zh-CN" altLang="en-US"/>
            </a:p>
          </p:txBody>
        </p:sp>
        <p:sp>
          <p:nvSpPr>
            <p:cNvPr id="6221" name="Freeform 77"/>
            <p:cNvSpPr>
              <a:spLocks/>
            </p:cNvSpPr>
            <p:nvPr/>
          </p:nvSpPr>
          <p:spPr bwMode="auto">
            <a:xfrm>
              <a:off x="2350" y="-8"/>
              <a:ext cx="917" cy="4337"/>
            </a:xfrm>
            <a:custGeom>
              <a:avLst/>
              <a:gdLst/>
              <a:ahLst/>
              <a:cxnLst>
                <a:cxn ang="0">
                  <a:pos x="263" y="0"/>
                </a:cxn>
                <a:cxn ang="0">
                  <a:pos x="256" y="870"/>
                </a:cxn>
                <a:cxn ang="0">
                  <a:pos x="62" y="1836"/>
                </a:cxn>
              </a:cxnLst>
              <a:rect l="0" t="0" r="r" b="b"/>
              <a:pathLst>
                <a:path w="388" h="1836">
                  <a:moveTo>
                    <a:pt x="263" y="0"/>
                  </a:moveTo>
                  <a:cubicBezTo>
                    <a:pt x="263" y="0"/>
                    <a:pt x="0" y="323"/>
                    <a:pt x="256" y="870"/>
                  </a:cubicBezTo>
                  <a:cubicBezTo>
                    <a:pt x="388" y="1152"/>
                    <a:pt x="348" y="1338"/>
                    <a:pt x="62" y="1836"/>
                  </a:cubicBezTo>
                </a:path>
              </a:pathLst>
            </a:custGeom>
            <a:noFill/>
            <a:ln w="14288" cap="flat">
              <a:solidFill>
                <a:srgbClr val="E23D3D"/>
              </a:solidFill>
              <a:prstDash val="solid"/>
              <a:miter lim="800000"/>
              <a:headEnd/>
              <a:tailEnd/>
            </a:ln>
          </p:spPr>
          <p:txBody>
            <a:bodyPr/>
            <a:lstStyle/>
            <a:p>
              <a:endParaRPr lang="zh-CN" altLang="en-US"/>
            </a:p>
          </p:txBody>
        </p:sp>
        <p:sp>
          <p:nvSpPr>
            <p:cNvPr id="6222" name="Freeform 78"/>
            <p:cNvSpPr>
              <a:spLocks/>
            </p:cNvSpPr>
            <p:nvPr/>
          </p:nvSpPr>
          <p:spPr bwMode="auto">
            <a:xfrm>
              <a:off x="2355" y="-8"/>
              <a:ext cx="940" cy="4337"/>
            </a:xfrm>
            <a:custGeom>
              <a:avLst/>
              <a:gdLst/>
              <a:ahLst/>
              <a:cxnLst>
                <a:cxn ang="0">
                  <a:pos x="263" y="0"/>
                </a:cxn>
                <a:cxn ang="0">
                  <a:pos x="264" y="870"/>
                </a:cxn>
                <a:cxn ang="0">
                  <a:pos x="94" y="1836"/>
                </a:cxn>
              </a:cxnLst>
              <a:rect l="0" t="0" r="r" b="b"/>
              <a:pathLst>
                <a:path w="398" h="1836">
                  <a:moveTo>
                    <a:pt x="263" y="0"/>
                  </a:moveTo>
                  <a:cubicBezTo>
                    <a:pt x="263" y="0"/>
                    <a:pt x="0" y="320"/>
                    <a:pt x="264" y="870"/>
                  </a:cubicBezTo>
                  <a:cubicBezTo>
                    <a:pt x="398" y="1151"/>
                    <a:pt x="371" y="1324"/>
                    <a:pt x="94" y="1836"/>
                  </a:cubicBezTo>
                </a:path>
              </a:pathLst>
            </a:custGeom>
            <a:noFill/>
            <a:ln w="14288" cap="flat">
              <a:solidFill>
                <a:srgbClr val="DD3939"/>
              </a:solidFill>
              <a:prstDash val="solid"/>
              <a:miter lim="800000"/>
              <a:headEnd/>
              <a:tailEnd/>
            </a:ln>
          </p:spPr>
          <p:txBody>
            <a:bodyPr/>
            <a:lstStyle/>
            <a:p>
              <a:endParaRPr lang="zh-CN" altLang="en-US"/>
            </a:p>
          </p:txBody>
        </p:sp>
        <p:sp>
          <p:nvSpPr>
            <p:cNvPr id="6223" name="Freeform 79"/>
            <p:cNvSpPr>
              <a:spLocks/>
            </p:cNvSpPr>
            <p:nvPr/>
          </p:nvSpPr>
          <p:spPr bwMode="auto">
            <a:xfrm>
              <a:off x="2360" y="-8"/>
              <a:ext cx="964" cy="4337"/>
            </a:xfrm>
            <a:custGeom>
              <a:avLst/>
              <a:gdLst/>
              <a:ahLst/>
              <a:cxnLst>
                <a:cxn ang="0">
                  <a:pos x="264" y="0"/>
                </a:cxn>
                <a:cxn ang="0">
                  <a:pos x="271" y="870"/>
                </a:cxn>
                <a:cxn ang="0">
                  <a:pos x="125" y="1836"/>
                </a:cxn>
              </a:cxnLst>
              <a:rect l="0" t="0" r="r" b="b"/>
              <a:pathLst>
                <a:path w="408" h="1836">
                  <a:moveTo>
                    <a:pt x="264" y="0"/>
                  </a:moveTo>
                  <a:cubicBezTo>
                    <a:pt x="264" y="0"/>
                    <a:pt x="0" y="317"/>
                    <a:pt x="271" y="870"/>
                  </a:cubicBezTo>
                  <a:cubicBezTo>
                    <a:pt x="408" y="1150"/>
                    <a:pt x="395" y="1310"/>
                    <a:pt x="125" y="1836"/>
                  </a:cubicBezTo>
                </a:path>
              </a:pathLst>
            </a:custGeom>
            <a:noFill/>
            <a:ln w="14288" cap="flat">
              <a:solidFill>
                <a:srgbClr val="D93535"/>
              </a:solidFill>
              <a:prstDash val="solid"/>
              <a:miter lim="800000"/>
              <a:headEnd/>
              <a:tailEnd/>
            </a:ln>
          </p:spPr>
          <p:txBody>
            <a:bodyPr/>
            <a:lstStyle/>
            <a:p>
              <a:endParaRPr lang="zh-CN" altLang="en-US"/>
            </a:p>
          </p:txBody>
        </p:sp>
        <p:sp>
          <p:nvSpPr>
            <p:cNvPr id="6224" name="Freeform 80"/>
            <p:cNvSpPr>
              <a:spLocks/>
            </p:cNvSpPr>
            <p:nvPr/>
          </p:nvSpPr>
          <p:spPr bwMode="auto">
            <a:xfrm>
              <a:off x="2365" y="-8"/>
              <a:ext cx="987" cy="4337"/>
            </a:xfrm>
            <a:custGeom>
              <a:avLst/>
              <a:gdLst/>
              <a:ahLst/>
              <a:cxnLst>
                <a:cxn ang="0">
                  <a:pos x="264" y="0"/>
                </a:cxn>
                <a:cxn ang="0">
                  <a:pos x="279" y="870"/>
                </a:cxn>
                <a:cxn ang="0">
                  <a:pos x="157" y="1836"/>
                </a:cxn>
              </a:cxnLst>
              <a:rect l="0" t="0" r="r" b="b"/>
              <a:pathLst>
                <a:path w="418" h="1836">
                  <a:moveTo>
                    <a:pt x="264" y="0"/>
                  </a:moveTo>
                  <a:cubicBezTo>
                    <a:pt x="264" y="0"/>
                    <a:pt x="0" y="314"/>
                    <a:pt x="279" y="870"/>
                  </a:cubicBezTo>
                  <a:cubicBezTo>
                    <a:pt x="418" y="1149"/>
                    <a:pt x="418" y="1296"/>
                    <a:pt x="157" y="1836"/>
                  </a:cubicBezTo>
                </a:path>
              </a:pathLst>
            </a:custGeom>
            <a:noFill/>
            <a:ln w="14288" cap="flat">
              <a:solidFill>
                <a:srgbClr val="D43032"/>
              </a:solidFill>
              <a:prstDash val="solid"/>
              <a:miter lim="800000"/>
              <a:headEnd/>
              <a:tailEnd/>
            </a:ln>
          </p:spPr>
          <p:txBody>
            <a:bodyPr/>
            <a:lstStyle/>
            <a:p>
              <a:endParaRPr lang="zh-CN" altLang="en-US"/>
            </a:p>
          </p:txBody>
        </p:sp>
        <p:sp>
          <p:nvSpPr>
            <p:cNvPr id="6225" name="Freeform 81"/>
            <p:cNvSpPr>
              <a:spLocks/>
            </p:cNvSpPr>
            <p:nvPr/>
          </p:nvSpPr>
          <p:spPr bwMode="auto">
            <a:xfrm>
              <a:off x="2372" y="-8"/>
              <a:ext cx="1039" cy="4337"/>
            </a:xfrm>
            <a:custGeom>
              <a:avLst/>
              <a:gdLst/>
              <a:ahLst/>
              <a:cxnLst>
                <a:cxn ang="0">
                  <a:pos x="263" y="0"/>
                </a:cxn>
                <a:cxn ang="0">
                  <a:pos x="286" y="870"/>
                </a:cxn>
                <a:cxn ang="0">
                  <a:pos x="188" y="1836"/>
                </a:cxn>
              </a:cxnLst>
              <a:rect l="0" t="0" r="r" b="b"/>
              <a:pathLst>
                <a:path w="440" h="1836">
                  <a:moveTo>
                    <a:pt x="263" y="0"/>
                  </a:moveTo>
                  <a:cubicBezTo>
                    <a:pt x="263" y="0"/>
                    <a:pt x="0" y="311"/>
                    <a:pt x="286" y="870"/>
                  </a:cubicBezTo>
                  <a:cubicBezTo>
                    <a:pt x="428" y="1148"/>
                    <a:pt x="440" y="1282"/>
                    <a:pt x="188" y="1836"/>
                  </a:cubicBezTo>
                </a:path>
              </a:pathLst>
            </a:custGeom>
            <a:noFill/>
            <a:ln w="14288" cap="flat">
              <a:solidFill>
                <a:srgbClr val="D02D2E"/>
              </a:solidFill>
              <a:prstDash val="solid"/>
              <a:miter lim="800000"/>
              <a:headEnd/>
              <a:tailEnd/>
            </a:ln>
          </p:spPr>
          <p:txBody>
            <a:bodyPr/>
            <a:lstStyle/>
            <a:p>
              <a:endParaRPr lang="zh-CN" altLang="en-US"/>
            </a:p>
          </p:txBody>
        </p:sp>
        <p:sp>
          <p:nvSpPr>
            <p:cNvPr id="6226" name="Freeform 82"/>
            <p:cNvSpPr>
              <a:spLocks/>
            </p:cNvSpPr>
            <p:nvPr/>
          </p:nvSpPr>
          <p:spPr bwMode="auto">
            <a:xfrm>
              <a:off x="2376" y="-8"/>
              <a:ext cx="1094" cy="4337"/>
            </a:xfrm>
            <a:custGeom>
              <a:avLst/>
              <a:gdLst/>
              <a:ahLst/>
              <a:cxnLst>
                <a:cxn ang="0">
                  <a:pos x="264" y="0"/>
                </a:cxn>
                <a:cxn ang="0">
                  <a:pos x="294" y="870"/>
                </a:cxn>
                <a:cxn ang="0">
                  <a:pos x="220" y="1836"/>
                </a:cxn>
              </a:cxnLst>
              <a:rect l="0" t="0" r="r" b="b"/>
              <a:pathLst>
                <a:path w="463" h="1836">
                  <a:moveTo>
                    <a:pt x="264" y="0"/>
                  </a:moveTo>
                  <a:cubicBezTo>
                    <a:pt x="264" y="0"/>
                    <a:pt x="0" y="308"/>
                    <a:pt x="294" y="870"/>
                  </a:cubicBezTo>
                  <a:cubicBezTo>
                    <a:pt x="438" y="1146"/>
                    <a:pt x="463" y="1268"/>
                    <a:pt x="220" y="1836"/>
                  </a:cubicBezTo>
                </a:path>
              </a:pathLst>
            </a:custGeom>
            <a:noFill/>
            <a:ln w="14288" cap="flat">
              <a:solidFill>
                <a:srgbClr val="CC292B"/>
              </a:solidFill>
              <a:prstDash val="solid"/>
              <a:miter lim="800000"/>
              <a:headEnd/>
              <a:tailEnd/>
            </a:ln>
          </p:spPr>
          <p:txBody>
            <a:bodyPr/>
            <a:lstStyle/>
            <a:p>
              <a:endParaRPr lang="zh-CN" altLang="en-US"/>
            </a:p>
          </p:txBody>
        </p:sp>
        <p:sp>
          <p:nvSpPr>
            <p:cNvPr id="6227" name="Freeform 83"/>
            <p:cNvSpPr>
              <a:spLocks/>
            </p:cNvSpPr>
            <p:nvPr/>
          </p:nvSpPr>
          <p:spPr bwMode="auto">
            <a:xfrm>
              <a:off x="2381" y="-8"/>
              <a:ext cx="1148" cy="4337"/>
            </a:xfrm>
            <a:custGeom>
              <a:avLst/>
              <a:gdLst/>
              <a:ahLst/>
              <a:cxnLst>
                <a:cxn ang="0">
                  <a:pos x="264" y="0"/>
                </a:cxn>
                <a:cxn ang="0">
                  <a:pos x="302" y="870"/>
                </a:cxn>
                <a:cxn ang="0">
                  <a:pos x="252" y="1836"/>
                </a:cxn>
              </a:cxnLst>
              <a:rect l="0" t="0" r="r" b="b"/>
              <a:pathLst>
                <a:path w="486" h="1836">
                  <a:moveTo>
                    <a:pt x="264" y="0"/>
                  </a:moveTo>
                  <a:cubicBezTo>
                    <a:pt x="264" y="0"/>
                    <a:pt x="0" y="304"/>
                    <a:pt x="302" y="870"/>
                  </a:cubicBezTo>
                  <a:cubicBezTo>
                    <a:pt x="448" y="1145"/>
                    <a:pt x="486" y="1254"/>
                    <a:pt x="252" y="1836"/>
                  </a:cubicBezTo>
                </a:path>
              </a:pathLst>
            </a:custGeom>
            <a:noFill/>
            <a:ln w="14288" cap="flat">
              <a:solidFill>
                <a:srgbClr val="C82428"/>
              </a:solidFill>
              <a:prstDash val="solid"/>
              <a:miter lim="800000"/>
              <a:headEnd/>
              <a:tailEnd/>
            </a:ln>
          </p:spPr>
          <p:txBody>
            <a:bodyPr/>
            <a:lstStyle/>
            <a:p>
              <a:endParaRPr lang="zh-CN" altLang="en-US"/>
            </a:p>
          </p:txBody>
        </p:sp>
        <p:sp>
          <p:nvSpPr>
            <p:cNvPr id="6228" name="Freeform 84"/>
            <p:cNvSpPr>
              <a:spLocks/>
            </p:cNvSpPr>
            <p:nvPr/>
          </p:nvSpPr>
          <p:spPr bwMode="auto">
            <a:xfrm>
              <a:off x="2386" y="-8"/>
              <a:ext cx="1202" cy="4337"/>
            </a:xfrm>
            <a:custGeom>
              <a:avLst/>
              <a:gdLst/>
              <a:ahLst/>
              <a:cxnLst>
                <a:cxn ang="0">
                  <a:pos x="264" y="0"/>
                </a:cxn>
                <a:cxn ang="0">
                  <a:pos x="309" y="870"/>
                </a:cxn>
                <a:cxn ang="0">
                  <a:pos x="283" y="1836"/>
                </a:cxn>
              </a:cxnLst>
              <a:rect l="0" t="0" r="r" b="b"/>
              <a:pathLst>
                <a:path w="509" h="1836">
                  <a:moveTo>
                    <a:pt x="264" y="0"/>
                  </a:moveTo>
                  <a:cubicBezTo>
                    <a:pt x="264" y="0"/>
                    <a:pt x="0" y="301"/>
                    <a:pt x="309" y="870"/>
                  </a:cubicBezTo>
                  <a:cubicBezTo>
                    <a:pt x="458" y="1144"/>
                    <a:pt x="509" y="1241"/>
                    <a:pt x="283" y="1836"/>
                  </a:cubicBezTo>
                </a:path>
              </a:pathLst>
            </a:custGeom>
            <a:noFill/>
            <a:ln w="14288" cap="flat">
              <a:solidFill>
                <a:srgbClr val="C32127"/>
              </a:solidFill>
              <a:prstDash val="solid"/>
              <a:miter lim="800000"/>
              <a:headEnd/>
              <a:tailEnd/>
            </a:ln>
          </p:spPr>
          <p:txBody>
            <a:bodyPr/>
            <a:lstStyle/>
            <a:p>
              <a:endParaRPr lang="zh-CN" altLang="en-US"/>
            </a:p>
          </p:txBody>
        </p:sp>
      </p:grpSp>
      <p:grpSp>
        <p:nvGrpSpPr>
          <p:cNvPr id="3" name="Group 2"/>
          <p:cNvGrpSpPr>
            <a:grpSpLocks/>
          </p:cNvGrpSpPr>
          <p:nvPr/>
        </p:nvGrpSpPr>
        <p:grpSpPr bwMode="auto">
          <a:xfrm>
            <a:off x="312738" y="173038"/>
            <a:ext cx="8520112" cy="592137"/>
            <a:chOff x="197" y="158"/>
            <a:chExt cx="5367" cy="373"/>
          </a:xfrm>
        </p:grpSpPr>
        <p:sp>
          <p:nvSpPr>
            <p:cNvPr id="6147" name="AutoShape 3"/>
            <p:cNvSpPr>
              <a:spLocks noChangeArrowheads="1"/>
            </p:cNvSpPr>
            <p:nvPr/>
          </p:nvSpPr>
          <p:spPr bwMode="auto">
            <a:xfrm>
              <a:off x="204" y="159"/>
              <a:ext cx="5352" cy="372"/>
            </a:xfrm>
            <a:prstGeom prst="roundRect">
              <a:avLst>
                <a:gd name="adj" fmla="val 11829"/>
              </a:avLst>
            </a:prstGeom>
            <a:gradFill rotWithShape="1">
              <a:gsLst>
                <a:gs pos="0">
                  <a:srgbClr val="0F7295"/>
                </a:gs>
                <a:gs pos="100000">
                  <a:srgbClr val="16A5D8"/>
                </a:gs>
              </a:gsLst>
              <a:lin ang="5400000" scaled="1"/>
            </a:gradFill>
            <a:ln w="9525">
              <a:noFill/>
              <a:round/>
              <a:headEnd/>
              <a:tailEnd/>
            </a:ln>
            <a:effectLst/>
          </p:spPr>
          <p:txBody>
            <a:bodyPr wrap="none" anchor="ctr"/>
            <a:lstStyle/>
            <a:p>
              <a:endParaRPr lang="zh-CN" altLang="en-US"/>
            </a:p>
          </p:txBody>
        </p:sp>
        <p:sp>
          <p:nvSpPr>
            <p:cNvPr id="6148" name="Freeform 4"/>
            <p:cNvSpPr>
              <a:spLocks/>
            </p:cNvSpPr>
            <p:nvPr/>
          </p:nvSpPr>
          <p:spPr bwMode="auto">
            <a:xfrm>
              <a:off x="197" y="158"/>
              <a:ext cx="5367" cy="290"/>
            </a:xfrm>
            <a:custGeom>
              <a:avLst/>
              <a:gdLst/>
              <a:ahLst/>
              <a:cxnLst>
                <a:cxn ang="0">
                  <a:pos x="2573" y="171"/>
                </a:cxn>
                <a:cxn ang="0">
                  <a:pos x="5362" y="162"/>
                </a:cxn>
                <a:cxn ang="0">
                  <a:pos x="5359" y="46"/>
                </a:cxn>
                <a:cxn ang="0">
                  <a:pos x="5315" y="0"/>
                </a:cxn>
                <a:cxn ang="0">
                  <a:pos x="50" y="1"/>
                </a:cxn>
                <a:cxn ang="0">
                  <a:pos x="6" y="47"/>
                </a:cxn>
                <a:cxn ang="0">
                  <a:pos x="13" y="171"/>
                </a:cxn>
                <a:cxn ang="0">
                  <a:pos x="2573" y="171"/>
                </a:cxn>
              </a:cxnLst>
              <a:rect l="0" t="0" r="r" b="b"/>
              <a:pathLst>
                <a:path w="5367" h="290">
                  <a:moveTo>
                    <a:pt x="2573" y="171"/>
                  </a:moveTo>
                  <a:cubicBezTo>
                    <a:pt x="4685" y="52"/>
                    <a:pt x="4899" y="184"/>
                    <a:pt x="5362" y="162"/>
                  </a:cubicBezTo>
                  <a:cubicBezTo>
                    <a:pt x="5362" y="115"/>
                    <a:pt x="5367" y="73"/>
                    <a:pt x="5359" y="46"/>
                  </a:cubicBezTo>
                  <a:cubicBezTo>
                    <a:pt x="5359" y="20"/>
                    <a:pt x="5339" y="0"/>
                    <a:pt x="5315" y="0"/>
                  </a:cubicBezTo>
                  <a:cubicBezTo>
                    <a:pt x="50" y="1"/>
                    <a:pt x="50" y="1"/>
                    <a:pt x="50" y="1"/>
                  </a:cubicBezTo>
                  <a:cubicBezTo>
                    <a:pt x="26" y="1"/>
                    <a:pt x="6" y="21"/>
                    <a:pt x="6" y="47"/>
                  </a:cubicBezTo>
                  <a:cubicBezTo>
                    <a:pt x="0" y="75"/>
                    <a:pt x="13" y="124"/>
                    <a:pt x="13" y="171"/>
                  </a:cubicBezTo>
                  <a:cubicBezTo>
                    <a:pt x="442" y="193"/>
                    <a:pt x="461" y="290"/>
                    <a:pt x="2573" y="171"/>
                  </a:cubicBezTo>
                  <a:close/>
                </a:path>
              </a:pathLst>
            </a:custGeom>
            <a:gradFill rotWithShape="1">
              <a:gsLst>
                <a:gs pos="0">
                  <a:srgbClr val="4DC3ED">
                    <a:alpha val="67999"/>
                  </a:srgbClr>
                </a:gs>
                <a:gs pos="100000">
                  <a:srgbClr val="4DC3ED">
                    <a:gamma/>
                    <a:shade val="46275"/>
                    <a:invGamma/>
                    <a:alpha val="0"/>
                  </a:srgbClr>
                </a:gs>
              </a:gsLst>
              <a:lin ang="5400000" scaled="1"/>
            </a:gradFill>
            <a:ln w="9525">
              <a:noFill/>
              <a:round/>
              <a:headEnd/>
              <a:tailEnd/>
            </a:ln>
          </p:spPr>
          <p:txBody>
            <a:bodyPr/>
            <a:lstStyle/>
            <a:p>
              <a:endParaRPr lang="zh-CN" altLang="en-US"/>
            </a:p>
          </p:txBody>
        </p:sp>
        <p:sp>
          <p:nvSpPr>
            <p:cNvPr id="6149" name="AutoShape 5"/>
            <p:cNvSpPr>
              <a:spLocks noChangeArrowheads="1"/>
            </p:cNvSpPr>
            <p:nvPr/>
          </p:nvSpPr>
          <p:spPr bwMode="auto">
            <a:xfrm>
              <a:off x="204" y="159"/>
              <a:ext cx="5352" cy="82"/>
            </a:xfrm>
            <a:prstGeom prst="roundRect">
              <a:avLst>
                <a:gd name="adj" fmla="val 16667"/>
              </a:avLst>
            </a:prstGeom>
            <a:gradFill rotWithShape="1">
              <a:gsLst>
                <a:gs pos="0">
                  <a:schemeClr val="bg1">
                    <a:alpha val="39999"/>
                  </a:schemeClr>
                </a:gs>
                <a:gs pos="100000">
                  <a:schemeClr val="bg1">
                    <a:gamma/>
                    <a:shade val="46275"/>
                    <a:invGamma/>
                    <a:alpha val="0"/>
                  </a:schemeClr>
                </a:gs>
              </a:gsLst>
              <a:lin ang="5400000" scaled="1"/>
            </a:gradFill>
            <a:ln w="9525">
              <a:noFill/>
              <a:round/>
              <a:headEnd/>
              <a:tailEnd/>
            </a:ln>
            <a:effectLst/>
          </p:spPr>
          <p:txBody>
            <a:bodyPr wrap="none" anchor="ctr"/>
            <a:lstStyle/>
            <a:p>
              <a:endParaRPr lang="zh-CN" altLang="en-US"/>
            </a:p>
          </p:txBody>
        </p:sp>
      </p:grpSp>
      <p:sp>
        <p:nvSpPr>
          <p:cNvPr id="6150" name="Rectangle 6"/>
          <p:cNvSpPr>
            <a:spLocks noGrp="1" noChangeArrowheads="1"/>
          </p:cNvSpPr>
          <p:nvPr>
            <p:ph type="title"/>
          </p:nvPr>
        </p:nvSpPr>
        <p:spPr/>
        <p:txBody>
          <a:bodyPr/>
          <a:lstStyle/>
          <a:p>
            <a:r>
              <a:rPr lang="zh-CN" altLang="en-US" dirty="0" smtClean="0">
                <a:ea typeface="宋体" charset="-122"/>
              </a:rPr>
              <a:t>第四节 上市融资</a:t>
            </a:r>
            <a:r>
              <a:rPr lang="en-US" altLang="zh-CN" dirty="0" smtClean="0">
                <a:ea typeface="宋体" charset="-122"/>
              </a:rPr>
              <a:t>——</a:t>
            </a:r>
            <a:r>
              <a:rPr lang="zh-CN" altLang="en-US" dirty="0" smtClean="0">
                <a:ea typeface="宋体" charset="-122"/>
              </a:rPr>
              <a:t>主要市场上市条件比较</a:t>
            </a:r>
            <a:endParaRPr lang="en-GB" altLang="zh-CN" dirty="0">
              <a:ea typeface="宋体" charset="-122"/>
            </a:endParaRPr>
          </a:p>
        </p:txBody>
      </p:sp>
      <p:sp>
        <p:nvSpPr>
          <p:cNvPr id="19" name="矩形 18"/>
          <p:cNvSpPr/>
          <p:nvPr/>
        </p:nvSpPr>
        <p:spPr>
          <a:xfrm>
            <a:off x="2771800" y="836712"/>
            <a:ext cx="4564070" cy="461665"/>
          </a:xfrm>
          <a:prstGeom prst="rect">
            <a:avLst/>
          </a:prstGeom>
        </p:spPr>
        <p:txBody>
          <a:bodyPr wrap="none">
            <a:spAutoFit/>
          </a:bodyPr>
          <a:lstStyle/>
          <a:p>
            <a:r>
              <a:rPr lang="zh-CN" altLang="zh-CN" dirty="0" smtClean="0"/>
              <a:t> 中国主板与创业板上市条件比较</a:t>
            </a:r>
            <a:endParaRPr lang="zh-CN" altLang="zh-CN" dirty="0"/>
          </a:p>
        </p:txBody>
      </p:sp>
      <p:graphicFrame>
        <p:nvGraphicFramePr>
          <p:cNvPr id="20" name="表格 19"/>
          <p:cNvGraphicFramePr>
            <a:graphicFrameLocks noGrp="1"/>
          </p:cNvGraphicFramePr>
          <p:nvPr/>
        </p:nvGraphicFramePr>
        <p:xfrm>
          <a:off x="1979712" y="1268761"/>
          <a:ext cx="6840760" cy="4369101"/>
        </p:xfrm>
        <a:graphic>
          <a:graphicData uri="http://schemas.openxmlformats.org/drawingml/2006/table">
            <a:tbl>
              <a:tblPr/>
              <a:tblGrid>
                <a:gridCol w="956235"/>
                <a:gridCol w="2353810"/>
                <a:gridCol w="3530715"/>
              </a:tblGrid>
              <a:tr h="711501">
                <a:tc>
                  <a:txBody>
                    <a:bodyPr/>
                    <a:lstStyle/>
                    <a:p>
                      <a:pPr algn="l">
                        <a:spcAft>
                          <a:spcPts val="0"/>
                        </a:spcAft>
                      </a:pPr>
                      <a:r>
                        <a:rPr lang="en-US" sz="1200" kern="100" dirty="0">
                          <a:solidFill>
                            <a:srgbClr val="494949"/>
                          </a:solidFill>
                          <a:latin typeface="宋体"/>
                          <a:ea typeface="宋体"/>
                          <a:cs typeface="Times New Roman"/>
                        </a:rPr>
                        <a:t> </a:t>
                      </a:r>
                      <a:endParaRPr lang="zh-CN" sz="1050" kern="100" dirty="0">
                        <a:latin typeface="Times New Roman"/>
                        <a:ea typeface="宋体"/>
                        <a:cs typeface="Times New Roman"/>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en-US" sz="2000" kern="100" dirty="0" smtClean="0">
                          <a:solidFill>
                            <a:srgbClr val="494949"/>
                          </a:solidFill>
                          <a:latin typeface="华文宋体" pitchFamily="2" charset="-122"/>
                          <a:ea typeface="华文宋体" pitchFamily="2" charset="-122"/>
                          <a:cs typeface="Times New Roman"/>
                        </a:rPr>
                        <a:t>A</a:t>
                      </a:r>
                      <a:r>
                        <a:rPr lang="zh-CN" sz="2000" kern="100" dirty="0">
                          <a:solidFill>
                            <a:srgbClr val="494949"/>
                          </a:solidFill>
                          <a:latin typeface="华文宋体" pitchFamily="2" charset="-122"/>
                          <a:ea typeface="华文宋体" pitchFamily="2" charset="-122"/>
                          <a:cs typeface="Times New Roman"/>
                        </a:rPr>
                        <a:t>股主板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a:solidFill>
                            <a:srgbClr val="494949"/>
                          </a:solidFill>
                          <a:latin typeface="华文宋体" pitchFamily="2" charset="-122"/>
                          <a:ea typeface="华文宋体" pitchFamily="2" charset="-122"/>
                          <a:cs typeface="Times New Roman"/>
                        </a:rPr>
                        <a:t>创业板</a:t>
                      </a:r>
                      <a:r>
                        <a:rPr lang="en-US" sz="2000" kern="100" dirty="0">
                          <a:solidFill>
                            <a:srgbClr val="494949"/>
                          </a:solidFill>
                          <a:latin typeface="华文宋体" pitchFamily="2" charset="-122"/>
                          <a:ea typeface="华文宋体" pitchFamily="2" charset="-122"/>
                          <a:cs typeface="Times New Roman"/>
                        </a:rPr>
                        <a:t>IPO</a:t>
                      </a:r>
                      <a:r>
                        <a:rPr lang="zh-CN" sz="2000" kern="100" dirty="0">
                          <a:solidFill>
                            <a:srgbClr val="494949"/>
                          </a:solidFill>
                          <a:latin typeface="华文宋体" pitchFamily="2" charset="-122"/>
                          <a:ea typeface="华文宋体" pitchFamily="2" charset="-122"/>
                          <a:cs typeface="Times New Roman"/>
                        </a:rPr>
                        <a:t>办法</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90263">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违法行为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最近</a:t>
                      </a:r>
                      <a:r>
                        <a:rPr lang="en-US" sz="2000" kern="100" dirty="0" smtClean="0">
                          <a:solidFill>
                            <a:srgbClr val="494949"/>
                          </a:solidFill>
                          <a:latin typeface="华文宋体" pitchFamily="2" charset="-122"/>
                          <a:ea typeface="华文宋体" pitchFamily="2" charset="-122"/>
                          <a:cs typeface="Times New Roman"/>
                        </a:rPr>
                        <a:t>36</a:t>
                      </a:r>
                      <a:r>
                        <a:rPr lang="zh-CN" sz="2000" kern="100" dirty="0" smtClean="0">
                          <a:solidFill>
                            <a:srgbClr val="494949"/>
                          </a:solidFill>
                          <a:latin typeface="华文宋体" pitchFamily="2" charset="-122"/>
                          <a:ea typeface="华文宋体" pitchFamily="2" charset="-122"/>
                          <a:cs typeface="Times New Roman"/>
                        </a:rPr>
                        <a:t>个月内未经法定机关核准，擅自公开或者变相公开发行过证券，或者有关违法行为虽然发生在</a:t>
                      </a:r>
                      <a:r>
                        <a:rPr lang="en-US" sz="2000" kern="100" dirty="0" smtClean="0">
                          <a:solidFill>
                            <a:srgbClr val="494949"/>
                          </a:solidFill>
                          <a:latin typeface="华文宋体" pitchFamily="2" charset="-122"/>
                          <a:ea typeface="华文宋体" pitchFamily="2" charset="-122"/>
                          <a:cs typeface="Times New Roman"/>
                        </a:rPr>
                        <a:t>36</a:t>
                      </a:r>
                      <a:r>
                        <a:rPr lang="zh-CN" sz="2000" kern="100" dirty="0" smtClean="0">
                          <a:solidFill>
                            <a:srgbClr val="494949"/>
                          </a:solidFill>
                          <a:latin typeface="华文宋体" pitchFamily="2" charset="-122"/>
                          <a:ea typeface="华文宋体" pitchFamily="2" charset="-122"/>
                          <a:cs typeface="Times New Roman"/>
                        </a:rPr>
                        <a:t>个月前，但目前仍处于持续状态；最近</a:t>
                      </a:r>
                      <a:r>
                        <a:rPr lang="en-US" sz="2000" kern="100" dirty="0" smtClean="0">
                          <a:solidFill>
                            <a:srgbClr val="494949"/>
                          </a:solidFill>
                          <a:latin typeface="华文宋体" pitchFamily="2" charset="-122"/>
                          <a:ea typeface="华文宋体" pitchFamily="2" charset="-122"/>
                          <a:cs typeface="Times New Roman"/>
                        </a:rPr>
                        <a:t>36</a:t>
                      </a:r>
                      <a:r>
                        <a:rPr lang="zh-CN" sz="2000" kern="100" dirty="0" smtClean="0">
                          <a:solidFill>
                            <a:srgbClr val="494949"/>
                          </a:solidFill>
                          <a:latin typeface="华文宋体" pitchFamily="2" charset="-122"/>
                          <a:ea typeface="华文宋体" pitchFamily="2" charset="-122"/>
                          <a:cs typeface="Times New Roman"/>
                        </a:rPr>
                        <a:t>个月内无其他重大违法行为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发行人最近</a:t>
                      </a:r>
                      <a:r>
                        <a:rPr lang="en-US" sz="2000" kern="100" dirty="0" smtClean="0">
                          <a:solidFill>
                            <a:srgbClr val="494949"/>
                          </a:solidFill>
                          <a:latin typeface="华文宋体" pitchFamily="2" charset="-122"/>
                          <a:ea typeface="华文宋体" pitchFamily="2" charset="-122"/>
                          <a:cs typeface="Times New Roman"/>
                        </a:rPr>
                        <a:t>3</a:t>
                      </a:r>
                      <a:r>
                        <a:rPr lang="zh-CN" sz="2000" kern="100" dirty="0" smtClean="0">
                          <a:solidFill>
                            <a:srgbClr val="494949"/>
                          </a:solidFill>
                          <a:latin typeface="华文宋体" pitchFamily="2" charset="-122"/>
                          <a:ea typeface="华文宋体" pitchFamily="2" charset="-122"/>
                          <a:cs typeface="Times New Roman"/>
                        </a:rPr>
                        <a:t>年内不存在损害投资者合法权益和社会公共利益的重大违法行为；发行人及其股东最近</a:t>
                      </a:r>
                      <a:r>
                        <a:rPr lang="en-US" sz="2000" kern="100" dirty="0" smtClean="0">
                          <a:solidFill>
                            <a:srgbClr val="494949"/>
                          </a:solidFill>
                          <a:latin typeface="华文宋体" pitchFamily="2" charset="-122"/>
                          <a:ea typeface="华文宋体" pitchFamily="2" charset="-122"/>
                          <a:cs typeface="Times New Roman"/>
                        </a:rPr>
                        <a:t>3</a:t>
                      </a:r>
                      <a:r>
                        <a:rPr lang="zh-CN" sz="2000" kern="100" dirty="0" smtClean="0">
                          <a:solidFill>
                            <a:srgbClr val="494949"/>
                          </a:solidFill>
                          <a:latin typeface="华文宋体" pitchFamily="2" charset="-122"/>
                          <a:ea typeface="华文宋体" pitchFamily="2" charset="-122"/>
                          <a:cs typeface="Times New Roman"/>
                        </a:rPr>
                        <a:t>年内不存在未经法定机关核准，擅自公开或者变相公开发行证券，或者有关违法行为虽然发生在</a:t>
                      </a:r>
                      <a:r>
                        <a:rPr lang="en-US" sz="2000" kern="100" dirty="0" smtClean="0">
                          <a:solidFill>
                            <a:srgbClr val="494949"/>
                          </a:solidFill>
                          <a:latin typeface="华文宋体" pitchFamily="2" charset="-122"/>
                          <a:ea typeface="华文宋体" pitchFamily="2" charset="-122"/>
                          <a:cs typeface="Times New Roman"/>
                        </a:rPr>
                        <a:t>3</a:t>
                      </a:r>
                      <a:r>
                        <a:rPr lang="zh-CN" sz="2000" kern="100" dirty="0" smtClean="0">
                          <a:solidFill>
                            <a:srgbClr val="494949"/>
                          </a:solidFill>
                          <a:latin typeface="华文宋体" pitchFamily="2" charset="-122"/>
                          <a:ea typeface="华文宋体" pitchFamily="2" charset="-122"/>
                          <a:cs typeface="Times New Roman"/>
                        </a:rPr>
                        <a:t>年前，但目前仍处于持续状态的情形</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96754">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发审委</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设主板发行审核委员会，</a:t>
                      </a:r>
                      <a:r>
                        <a:rPr lang="en-US" sz="2000" kern="100" dirty="0" smtClean="0">
                          <a:solidFill>
                            <a:srgbClr val="494949"/>
                          </a:solidFill>
                          <a:latin typeface="华文宋体" pitchFamily="2" charset="-122"/>
                          <a:ea typeface="华文宋体" pitchFamily="2" charset="-122"/>
                          <a:cs typeface="Times New Roman"/>
                        </a:rPr>
                        <a:t>25</a:t>
                      </a:r>
                      <a:r>
                        <a:rPr lang="zh-CN" sz="2000" kern="100" dirty="0" smtClean="0">
                          <a:solidFill>
                            <a:srgbClr val="494949"/>
                          </a:solidFill>
                          <a:latin typeface="华文宋体" pitchFamily="2" charset="-122"/>
                          <a:ea typeface="华文宋体" pitchFamily="2" charset="-122"/>
                          <a:cs typeface="Times New Roman"/>
                        </a:rPr>
                        <a:t>人</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latinLnBrk="0" hangingPunct="1">
                        <a:spcAft>
                          <a:spcPts val="0"/>
                        </a:spcAft>
                      </a:pPr>
                      <a:r>
                        <a:rPr lang="zh-CN" sz="2000" kern="100" dirty="0" smtClean="0">
                          <a:solidFill>
                            <a:srgbClr val="494949"/>
                          </a:solidFill>
                          <a:latin typeface="华文宋体" pitchFamily="2" charset="-122"/>
                          <a:ea typeface="华文宋体" pitchFamily="2" charset="-122"/>
                          <a:cs typeface="Times New Roman"/>
                        </a:rPr>
                        <a:t>设创业板发行审核委员会，加大行业专家委员的比例，委员与主板发审委委员不互相兼任。</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eaLnBrk="1" hangingPunct="1">
              <a:defRPr/>
            </a:pPr>
            <a:endParaRPr lang="zh-CN" altLang="en-US" smtClean="0">
              <a:ea typeface="宋体" pitchFamily="2" charset="-122"/>
            </a:endParaRPr>
          </a:p>
        </p:txBody>
      </p:sp>
      <p:sp>
        <p:nvSpPr>
          <p:cNvPr id="3" name="流程图: 资料带 2"/>
          <p:cNvSpPr/>
          <p:nvPr/>
        </p:nvSpPr>
        <p:spPr>
          <a:xfrm>
            <a:off x="1547664" y="1988840"/>
            <a:ext cx="6552728" cy="1836658"/>
          </a:xfrm>
          <a:prstGeom prst="flowChartPunchedTape">
            <a:avLst/>
          </a:prstGeom>
          <a:noFill/>
        </p:spPr>
        <p:txBody>
          <a:bodyPr>
            <a:spAutoFit/>
          </a:bodyPr>
          <a:lstStyle/>
          <a:p>
            <a:pPr algn="ctr">
              <a:defRPr/>
            </a:pPr>
            <a:r>
              <a:rPr lang="zh-CN" altLang="en-US" sz="6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谢谢</a:t>
            </a: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corporate-PowerPoint-template">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corporate-PowerPoint-template</Template>
  <TotalTime>2107</TotalTime>
  <Words>9068</Words>
  <Application>Microsoft Office PowerPoint</Application>
  <PresentationFormat>全屏显示(4:3)</PresentationFormat>
  <Paragraphs>625</Paragraphs>
  <Slides>96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96</vt:i4>
      </vt:variant>
    </vt:vector>
  </HeadingPairs>
  <TitlesOfParts>
    <vt:vector size="103" baseType="lpstr">
      <vt:lpstr>华文宋体</vt:lpstr>
      <vt:lpstr>宋体</vt:lpstr>
      <vt:lpstr>Arial</vt:lpstr>
      <vt:lpstr>Arial Narrow</vt:lpstr>
      <vt:lpstr>Times New Roman</vt:lpstr>
      <vt:lpstr>Wingdings</vt:lpstr>
      <vt:lpstr>corporate-PowerPoint-template</vt:lpstr>
      <vt:lpstr>第九章 </vt:lpstr>
      <vt:lpstr>第九章 创业融资</vt:lpstr>
      <vt:lpstr>第一节创业融资的类型与特征</vt:lpstr>
      <vt:lpstr>1.创业融资的概念与特点</vt:lpstr>
      <vt:lpstr>1.创业融资的概念与特点</vt:lpstr>
      <vt:lpstr>1.创业融资的概念与特点</vt:lpstr>
      <vt:lpstr>2.创业融资的基本类型</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3.融资方式与企业生命周期的契合</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4.新企业融资决策的步骤和原则</vt:lpstr>
      <vt:lpstr>第二节 融资方式的比较</vt:lpstr>
      <vt:lpstr>第二节 融资方式的比较</vt:lpstr>
      <vt:lpstr>第二节 融资方式的比较</vt:lpstr>
      <vt:lpstr>第二节 融资方式的比较</vt:lpstr>
      <vt:lpstr>第二节 融资方式的比较</vt:lpstr>
      <vt:lpstr>第二节 融资方式的比较</vt:lpstr>
      <vt:lpstr>第二节 融资方式的比较</vt:lpstr>
      <vt:lpstr>第二节 融资方式的比较</vt:lpstr>
      <vt:lpstr>第二节 融资方式的比较</vt:lpstr>
      <vt:lpstr>第三节  风险投资的运作程序</vt:lpstr>
      <vt:lpstr>第三节  风险投资的运作程序</vt:lpstr>
      <vt:lpstr>第三节  风险投资的运作程序</vt:lpstr>
      <vt:lpstr>第三节  风险投资的运作程序</vt:lpstr>
      <vt:lpstr>第三节  风险投资的运作程序</vt:lpstr>
      <vt:lpstr>第三节  风险投资的运作程序</vt:lpstr>
      <vt:lpstr>第三节  风险投资的运作程序</vt:lpstr>
      <vt:lpstr>第三节  风险投资的运作程序</vt:lpstr>
      <vt:lpstr>第三节  风险投资的运作程序</vt:lpstr>
      <vt:lpstr>第四节 上市融资</vt:lpstr>
      <vt:lpstr>第四节 上市融资</vt:lpstr>
      <vt:lpstr>第四节 上市融资</vt:lpstr>
      <vt:lpstr>资本市场原理图</vt:lpstr>
      <vt:lpstr>第四节 上市融资</vt:lpstr>
      <vt:lpstr>第四节 上市融资</vt:lpstr>
      <vt:lpstr>第四节 上市融资</vt:lpstr>
      <vt:lpstr>第四节 上市融资</vt:lpstr>
      <vt:lpstr>第四节 上市融资</vt:lpstr>
      <vt:lpstr>第四节 上市融资</vt:lpstr>
      <vt:lpstr>第四节 上市融资</vt:lpstr>
      <vt:lpstr>第四节 上市融资</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第四节 上市融资——主要市场上市条件比较</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刘文涛</dc:creator>
  <cp:lastModifiedBy>cherria</cp:lastModifiedBy>
  <cp:revision>129</cp:revision>
  <dcterms:created xsi:type="dcterms:W3CDTF">2009-10-11T07:29:35Z</dcterms:created>
  <dcterms:modified xsi:type="dcterms:W3CDTF">2015-03-15T15:14:48Z</dcterms:modified>
</cp:coreProperties>
</file>